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486" r:id="rId5"/>
    <p:sldId id="487" r:id="rId6"/>
    <p:sldId id="520" r:id="rId7"/>
    <p:sldId id="555" r:id="rId8"/>
    <p:sldId id="490" r:id="rId9"/>
    <p:sldId id="2146847331" r:id="rId10"/>
    <p:sldId id="602" r:id="rId11"/>
    <p:sldId id="605" r:id="rId12"/>
    <p:sldId id="618" r:id="rId13"/>
    <p:sldId id="616" r:id="rId14"/>
    <p:sldId id="525" r:id="rId15"/>
    <p:sldId id="2146847330" r:id="rId16"/>
    <p:sldId id="619" r:id="rId17"/>
    <p:sldId id="607" r:id="rId18"/>
    <p:sldId id="608" r:id="rId19"/>
    <p:sldId id="499" r:id="rId20"/>
    <p:sldId id="498" r:id="rId21"/>
    <p:sldId id="488" r:id="rId22"/>
    <p:sldId id="609" r:id="rId23"/>
    <p:sldId id="610" r:id="rId24"/>
    <p:sldId id="2146847332" r:id="rId25"/>
    <p:sldId id="489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28EDC1D9-00BB-45B8-BF4C-17CC0B947B81}">
          <p14:sldIdLst>
            <p14:sldId id="486"/>
            <p14:sldId id="487"/>
            <p14:sldId id="520"/>
            <p14:sldId id="555"/>
            <p14:sldId id="490"/>
            <p14:sldId id="2146847331"/>
            <p14:sldId id="602"/>
            <p14:sldId id="605"/>
            <p14:sldId id="618"/>
            <p14:sldId id="616"/>
            <p14:sldId id="525"/>
            <p14:sldId id="2146847330"/>
            <p14:sldId id="619"/>
            <p14:sldId id="607"/>
            <p14:sldId id="608"/>
            <p14:sldId id="499"/>
            <p14:sldId id="498"/>
            <p14:sldId id="488"/>
            <p14:sldId id="609"/>
            <p14:sldId id="610"/>
            <p14:sldId id="2146847332"/>
            <p14:sldId id="4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203" userDrawn="1">
          <p15:clr>
            <a:srgbClr val="A4A3A4"/>
          </p15:clr>
        </p15:guide>
        <p15:guide id="3" orient="horz" pos="1774" userDrawn="1">
          <p15:clr>
            <a:srgbClr val="A4A3A4"/>
          </p15:clr>
        </p15:guide>
        <p15:guide id="5" orient="horz" pos="3498" userDrawn="1">
          <p15:clr>
            <a:srgbClr val="A4A3A4"/>
          </p15:clr>
        </p15:guide>
        <p15:guide id="6" orient="horz" pos="1344" userDrawn="1">
          <p15:clr>
            <a:srgbClr val="A4A3A4"/>
          </p15:clr>
        </p15:guide>
        <p15:guide id="7" pos="1164" userDrawn="1">
          <p15:clr>
            <a:srgbClr val="A4A3A4"/>
          </p15:clr>
        </p15:guide>
        <p15:guide id="9" pos="4430" userDrawn="1">
          <p15:clr>
            <a:srgbClr val="A4A3A4"/>
          </p15:clr>
        </p15:guide>
        <p15:guide id="10" pos="6539" userDrawn="1">
          <p15:clr>
            <a:srgbClr val="A4A3A4"/>
          </p15:clr>
        </p15:guide>
        <p15:guide id="11" orient="horz" pos="3997" userDrawn="1">
          <p15:clr>
            <a:srgbClr val="A4A3A4"/>
          </p15:clr>
        </p15:guide>
        <p15:guide id="1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CC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6" autoAdjust="0"/>
    <p:restoredTop sz="80851" autoAdjust="0"/>
  </p:normalViewPr>
  <p:slideViewPr>
    <p:cSldViewPr snapToGrid="0" showGuides="1">
      <p:cViewPr>
        <p:scale>
          <a:sx n="91" d="100"/>
          <a:sy n="91" d="100"/>
        </p:scale>
        <p:origin x="1056" y="204"/>
      </p:cViewPr>
      <p:guideLst>
        <p:guide orient="horz" pos="2160"/>
        <p:guide pos="4203"/>
        <p:guide orient="horz" pos="1774"/>
        <p:guide orient="horz" pos="3498"/>
        <p:guide orient="horz" pos="1344"/>
        <p:guide pos="1164"/>
        <p:guide pos="4430"/>
        <p:guide pos="6539"/>
        <p:guide orient="horz" pos="3997"/>
        <p:guide pos="3840"/>
      </p:guideLst>
    </p:cSldViewPr>
  </p:slideViewPr>
  <p:notesTextViewPr>
    <p:cViewPr>
      <p:scale>
        <a:sx n="300" d="100"/>
        <a:sy n="300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-167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B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B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b.intra\data\Prod\BV\MONA\Uppf&#246;ljning\Uppf&#246;ljning\inlagda%20och%20avslutade%20projekt%20och%20anv&#228;ndare_statistik%20-%20ny%2020190220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cb.intra\data\Prod\BV\MONA\Uppf&#246;ljning\Uppf&#246;ljning\inlagda%20och%20avslutade%20projekt%20och%20anv&#228;ndare_statistik%20-%20ny%20201902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cb.intra\data\Prod\BV\MONA\Uppf&#246;ljning\Uppf&#246;ljning\inlagda%20och%20avslutade%20projekt%20och%20anv&#228;ndare_statistik%20-%20ny%20201902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Bok1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Bok1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B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1E00BE"/>
            </a:solidFill>
            <a:ln w="6350">
              <a:solidFill>
                <a:srgbClr val="1E00BE"/>
              </a:solidFill>
            </a:ln>
            <a:effectLst/>
          </c:spPr>
          <c:invertIfNegative val="0"/>
          <c:cat>
            <c:strRef>
              <c:f>Blad1!$A$3:$A$8</c:f>
              <c:strCache>
                <c:ptCount val="6"/>
                <c:pt idx="0">
                  <c:v>Python</c:v>
                </c:pt>
                <c:pt idx="1">
                  <c:v>R</c:v>
                </c:pt>
                <c:pt idx="2">
                  <c:v>SAS</c:v>
                </c:pt>
                <c:pt idx="3">
                  <c:v>SPSS</c:v>
                </c:pt>
                <c:pt idx="4">
                  <c:v>STATA</c:v>
                </c:pt>
                <c:pt idx="5">
                  <c:v>SuperCROSS</c:v>
                </c:pt>
              </c:strCache>
            </c:strRef>
          </c:cat>
          <c:val>
            <c:numRef>
              <c:f>Blad1!$B$3:$B$8</c:f>
              <c:numCache>
                <c:formatCode>General</c:formatCode>
                <c:ptCount val="6"/>
                <c:pt idx="0">
                  <c:v>79</c:v>
                </c:pt>
                <c:pt idx="1">
                  <c:v>267</c:v>
                </c:pt>
                <c:pt idx="2">
                  <c:v>220</c:v>
                </c:pt>
                <c:pt idx="3">
                  <c:v>124</c:v>
                </c:pt>
                <c:pt idx="4">
                  <c:v>598</c:v>
                </c:pt>
                <c:pt idx="5">
                  <c:v>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3D-40B0-8D2E-78A00E14078D}"/>
            </c:ext>
          </c:extLst>
        </c:ser>
        <c:ser>
          <c:idx val="1"/>
          <c:order val="1"/>
          <c:tx>
            <c:strRef>
              <c:f>Blad1!$C$2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8D90F5"/>
            </a:solidFill>
            <a:ln w="6350">
              <a:solidFill>
                <a:srgbClr val="1E00BE"/>
              </a:solidFill>
            </a:ln>
            <a:effectLst/>
          </c:spPr>
          <c:invertIfNegative val="0"/>
          <c:cat>
            <c:strRef>
              <c:f>Blad1!$A$3:$A$8</c:f>
              <c:strCache>
                <c:ptCount val="6"/>
                <c:pt idx="0">
                  <c:v>Python</c:v>
                </c:pt>
                <c:pt idx="1">
                  <c:v>R</c:v>
                </c:pt>
                <c:pt idx="2">
                  <c:v>SAS</c:v>
                </c:pt>
                <c:pt idx="3">
                  <c:v>SPSS</c:v>
                </c:pt>
                <c:pt idx="4">
                  <c:v>STATA</c:v>
                </c:pt>
                <c:pt idx="5">
                  <c:v>SuperCROSS</c:v>
                </c:pt>
              </c:strCache>
            </c:strRef>
          </c:cat>
          <c:val>
            <c:numRef>
              <c:f>Blad1!$C$3:$C$8</c:f>
              <c:numCache>
                <c:formatCode>General</c:formatCode>
                <c:ptCount val="6"/>
                <c:pt idx="0">
                  <c:v>309</c:v>
                </c:pt>
                <c:pt idx="1">
                  <c:v>330</c:v>
                </c:pt>
                <c:pt idx="2">
                  <c:v>213</c:v>
                </c:pt>
                <c:pt idx="3">
                  <c:v>113</c:v>
                </c:pt>
                <c:pt idx="4">
                  <c:v>676</c:v>
                </c:pt>
                <c:pt idx="5">
                  <c:v>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3D-40B0-8D2E-78A00E14078D}"/>
            </c:ext>
          </c:extLst>
        </c:ser>
        <c:ser>
          <c:idx val="2"/>
          <c:order val="2"/>
          <c:tx>
            <c:strRef>
              <c:f>Blad1!$D$2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29B46"/>
            </a:solidFill>
            <a:ln w="6350">
              <a:solidFill>
                <a:srgbClr val="1E00BE"/>
              </a:solidFill>
            </a:ln>
            <a:effectLst/>
          </c:spPr>
          <c:invertIfNegative val="0"/>
          <c:cat>
            <c:strRef>
              <c:f>Blad1!$A$3:$A$8</c:f>
              <c:strCache>
                <c:ptCount val="6"/>
                <c:pt idx="0">
                  <c:v>Python</c:v>
                </c:pt>
                <c:pt idx="1">
                  <c:v>R</c:v>
                </c:pt>
                <c:pt idx="2">
                  <c:v>SAS</c:v>
                </c:pt>
                <c:pt idx="3">
                  <c:v>SPSS</c:v>
                </c:pt>
                <c:pt idx="4">
                  <c:v>STATA</c:v>
                </c:pt>
                <c:pt idx="5">
                  <c:v>SuperCROSS</c:v>
                </c:pt>
              </c:strCache>
            </c:strRef>
          </c:cat>
          <c:val>
            <c:numRef>
              <c:f>Blad1!$D$3:$D$8</c:f>
              <c:numCache>
                <c:formatCode>General</c:formatCode>
                <c:ptCount val="6"/>
                <c:pt idx="0">
                  <c:v>200</c:v>
                </c:pt>
                <c:pt idx="1">
                  <c:v>371</c:v>
                </c:pt>
                <c:pt idx="2">
                  <c:v>195</c:v>
                </c:pt>
                <c:pt idx="3">
                  <c:v>126</c:v>
                </c:pt>
                <c:pt idx="4">
                  <c:v>715</c:v>
                </c:pt>
                <c:pt idx="5">
                  <c:v>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3D-40B0-8D2E-78A00E140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533070608"/>
        <c:axId val="533070936"/>
      </c:barChart>
      <c:catAx>
        <c:axId val="53307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1E00BE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1E00BE"/>
                </a:solidFill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pPr>
            <a:endParaRPr lang="sv-SE"/>
          </a:p>
        </c:txPr>
        <c:crossAx val="533070936"/>
        <c:crosses val="autoZero"/>
        <c:auto val="1"/>
        <c:lblAlgn val="ctr"/>
        <c:lblOffset val="100"/>
        <c:noMultiLvlLbl val="0"/>
      </c:catAx>
      <c:valAx>
        <c:axId val="533070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3D3EF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>
            <a:solidFill>
              <a:srgbClr val="1E00BE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1E00BE"/>
                </a:solidFill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pPr>
            <a:endParaRPr lang="sv-SE"/>
          </a:p>
        </c:txPr>
        <c:crossAx val="533070608"/>
        <c:crosses val="autoZero"/>
        <c:crossBetween val="between"/>
      </c:valAx>
      <c:spPr>
        <a:noFill/>
        <a:ln>
          <a:solidFill>
            <a:srgbClr val="D3D3EF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1E00BE"/>
              </a:solidFill>
              <a:latin typeface="+mn-lt"/>
              <a:ea typeface="Roboto" panose="02000000000000000000" pitchFamily="2" charset="0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1E00BE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Blad1!$E$2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1E00BE"/>
            </a:solidFill>
            <a:ln w="6350">
              <a:solidFill>
                <a:srgbClr val="1E00BE"/>
              </a:solidFill>
            </a:ln>
            <a:effectLst/>
          </c:spPr>
          <c:invertIfNegative val="0"/>
          <c:cat>
            <c:strRef>
              <c:f>Blad1!$A$3:$A$8</c:f>
              <c:strCache>
                <c:ptCount val="6"/>
                <c:pt idx="0">
                  <c:v>Python</c:v>
                </c:pt>
                <c:pt idx="1">
                  <c:v>R</c:v>
                </c:pt>
                <c:pt idx="2">
                  <c:v>SAS</c:v>
                </c:pt>
                <c:pt idx="3">
                  <c:v>SPSS</c:v>
                </c:pt>
                <c:pt idx="4">
                  <c:v>STATA</c:v>
                </c:pt>
                <c:pt idx="5">
                  <c:v>SuperCROSS</c:v>
                </c:pt>
              </c:strCache>
            </c:strRef>
          </c:cat>
          <c:val>
            <c:numRef>
              <c:f>Blad1!$E$3:$E$8</c:f>
              <c:numCache>
                <c:formatCode>General</c:formatCode>
                <c:ptCount val="6"/>
                <c:pt idx="0">
                  <c:v>2</c:v>
                </c:pt>
                <c:pt idx="1">
                  <c:v>18</c:v>
                </c:pt>
                <c:pt idx="2">
                  <c:v>18</c:v>
                </c:pt>
                <c:pt idx="3">
                  <c:v>5</c:v>
                </c:pt>
                <c:pt idx="4">
                  <c:v>60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38-4488-BC14-33003DD303E6}"/>
            </c:ext>
          </c:extLst>
        </c:ser>
        <c:ser>
          <c:idx val="1"/>
          <c:order val="1"/>
          <c:tx>
            <c:strRef>
              <c:f>Blad1!$F$2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8D90F5"/>
            </a:solidFill>
            <a:ln w="6350">
              <a:solidFill>
                <a:srgbClr val="1E00BE"/>
              </a:solidFill>
            </a:ln>
            <a:effectLst/>
          </c:spPr>
          <c:invertIfNegative val="0"/>
          <c:cat>
            <c:strRef>
              <c:f>Blad1!$A$3:$A$8</c:f>
              <c:strCache>
                <c:ptCount val="6"/>
                <c:pt idx="0">
                  <c:v>Python</c:v>
                </c:pt>
                <c:pt idx="1">
                  <c:v>R</c:v>
                </c:pt>
                <c:pt idx="2">
                  <c:v>SAS</c:v>
                </c:pt>
                <c:pt idx="3">
                  <c:v>SPSS</c:v>
                </c:pt>
                <c:pt idx="4">
                  <c:v>STATA</c:v>
                </c:pt>
                <c:pt idx="5">
                  <c:v>SuperCROSS</c:v>
                </c:pt>
              </c:strCache>
            </c:strRef>
          </c:cat>
          <c:val>
            <c:numRef>
              <c:f>Blad1!$F$3:$F$8</c:f>
              <c:numCache>
                <c:formatCode>General</c:formatCode>
                <c:ptCount val="6"/>
                <c:pt idx="0">
                  <c:v>14</c:v>
                </c:pt>
                <c:pt idx="1">
                  <c:v>25</c:v>
                </c:pt>
                <c:pt idx="2">
                  <c:v>18</c:v>
                </c:pt>
                <c:pt idx="3">
                  <c:v>5</c:v>
                </c:pt>
                <c:pt idx="4">
                  <c:v>75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38-4488-BC14-33003DD303E6}"/>
            </c:ext>
          </c:extLst>
        </c:ser>
        <c:ser>
          <c:idx val="2"/>
          <c:order val="2"/>
          <c:tx>
            <c:strRef>
              <c:f>Blad1!$G$2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29B46"/>
            </a:solidFill>
            <a:ln w="6350">
              <a:solidFill>
                <a:srgbClr val="1E00BE"/>
              </a:solidFill>
            </a:ln>
            <a:effectLst/>
          </c:spPr>
          <c:invertIfNegative val="0"/>
          <c:cat>
            <c:strRef>
              <c:f>Blad1!$A$3:$A$8</c:f>
              <c:strCache>
                <c:ptCount val="6"/>
                <c:pt idx="0">
                  <c:v>Python</c:v>
                </c:pt>
                <c:pt idx="1">
                  <c:v>R</c:v>
                </c:pt>
                <c:pt idx="2">
                  <c:v>SAS</c:v>
                </c:pt>
                <c:pt idx="3">
                  <c:v>SPSS</c:v>
                </c:pt>
                <c:pt idx="4">
                  <c:v>STATA</c:v>
                </c:pt>
                <c:pt idx="5">
                  <c:v>SuperCROSS</c:v>
                </c:pt>
              </c:strCache>
            </c:strRef>
          </c:cat>
          <c:val>
            <c:numRef>
              <c:f>Blad1!$G$3:$G$8</c:f>
              <c:numCache>
                <c:formatCode>General</c:formatCode>
                <c:ptCount val="6"/>
                <c:pt idx="0">
                  <c:v>11</c:v>
                </c:pt>
                <c:pt idx="1">
                  <c:v>32</c:v>
                </c:pt>
                <c:pt idx="2">
                  <c:v>15</c:v>
                </c:pt>
                <c:pt idx="3">
                  <c:v>5</c:v>
                </c:pt>
                <c:pt idx="4">
                  <c:v>83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38-4488-BC14-33003DD30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533070608"/>
        <c:axId val="533070936"/>
      </c:barChart>
      <c:catAx>
        <c:axId val="53307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1E00BE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1E00BE"/>
                </a:solidFill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pPr>
            <a:endParaRPr lang="sv-SE"/>
          </a:p>
        </c:txPr>
        <c:crossAx val="533070936"/>
        <c:crosses val="autoZero"/>
        <c:auto val="1"/>
        <c:lblAlgn val="ctr"/>
        <c:lblOffset val="100"/>
        <c:noMultiLvlLbl val="0"/>
      </c:catAx>
      <c:valAx>
        <c:axId val="533070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3D3EF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>
            <a:solidFill>
              <a:srgbClr val="1E00BE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1E00BE"/>
                </a:solidFill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pPr>
            <a:endParaRPr lang="sv-SE"/>
          </a:p>
        </c:txPr>
        <c:crossAx val="533070608"/>
        <c:crosses val="autoZero"/>
        <c:crossBetween val="between"/>
      </c:valAx>
      <c:spPr>
        <a:noFill/>
        <a:ln>
          <a:solidFill>
            <a:srgbClr val="D3D3EF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1E00BE"/>
              </a:solidFill>
              <a:latin typeface="+mn-lt"/>
              <a:ea typeface="Roboto" panose="02000000000000000000" pitchFamily="2" charset="0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1E00BE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6"/>
          <c:order val="0"/>
          <c:tx>
            <c:strRef>
              <c:f>'Unika anv Mån'!$R$3</c:f>
              <c:strCache>
                <c:ptCount val="1"/>
                <c:pt idx="0">
                  <c:v>2024</c:v>
                </c:pt>
              </c:strCache>
            </c:strRef>
          </c:tx>
          <c:spPr>
            <a:ln w="6350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'Unika anv Mån'!$R$4:$R$15</c:f>
              <c:numCache>
                <c:formatCode>General</c:formatCode>
                <c:ptCount val="12"/>
                <c:pt idx="0">
                  <c:v>759</c:v>
                </c:pt>
                <c:pt idx="1">
                  <c:v>801</c:v>
                </c:pt>
                <c:pt idx="2">
                  <c:v>781</c:v>
                </c:pt>
                <c:pt idx="3">
                  <c:v>777</c:v>
                </c:pt>
                <c:pt idx="4">
                  <c:v>811</c:v>
                </c:pt>
                <c:pt idx="5">
                  <c:v>731</c:v>
                </c:pt>
                <c:pt idx="6">
                  <c:v>470</c:v>
                </c:pt>
                <c:pt idx="7">
                  <c:v>724</c:v>
                </c:pt>
                <c:pt idx="8">
                  <c:v>826</c:v>
                </c:pt>
                <c:pt idx="9">
                  <c:v>850</c:v>
                </c:pt>
                <c:pt idx="10">
                  <c:v>796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D9-40C7-ABEE-CD4FE8EEF4D6}"/>
            </c:ext>
          </c:extLst>
        </c:ser>
        <c:ser>
          <c:idx val="15"/>
          <c:order val="1"/>
          <c:tx>
            <c:strRef>
              <c:f>'Unika anv Mån'!$Q$3</c:f>
              <c:strCache>
                <c:ptCount val="1"/>
                <c:pt idx="0">
                  <c:v>2023</c:v>
                </c:pt>
              </c:strCache>
            </c:strRef>
          </c:tx>
          <c:spPr>
            <a:ln w="34925"/>
          </c:spPr>
          <c:marker>
            <c:symbol val="none"/>
          </c:marker>
          <c:val>
            <c:numRef>
              <c:f>'Unika anv Mån'!$Q$4:$Q$15</c:f>
              <c:numCache>
                <c:formatCode>General</c:formatCode>
                <c:ptCount val="12"/>
                <c:pt idx="0">
                  <c:v>672</c:v>
                </c:pt>
                <c:pt idx="1">
                  <c:v>706</c:v>
                </c:pt>
                <c:pt idx="2">
                  <c:v>749</c:v>
                </c:pt>
                <c:pt idx="3">
                  <c:v>724</c:v>
                </c:pt>
                <c:pt idx="4">
                  <c:v>836</c:v>
                </c:pt>
                <c:pt idx="5">
                  <c:v>742</c:v>
                </c:pt>
                <c:pt idx="6">
                  <c:v>386</c:v>
                </c:pt>
                <c:pt idx="7">
                  <c:v>638</c:v>
                </c:pt>
                <c:pt idx="8">
                  <c:v>751</c:v>
                </c:pt>
                <c:pt idx="9">
                  <c:v>802</c:v>
                </c:pt>
                <c:pt idx="10">
                  <c:v>753</c:v>
                </c:pt>
                <c:pt idx="11">
                  <c:v>707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D9-40C7-ABEE-CD4FE8EEF4D6}"/>
            </c:ext>
          </c:extLst>
        </c:ser>
        <c:ser>
          <c:idx val="14"/>
          <c:order val="2"/>
          <c:tx>
            <c:strRef>
              <c:f>'Unika anv Mån'!$P$3</c:f>
              <c:strCache>
                <c:ptCount val="1"/>
                <c:pt idx="0">
                  <c:v>2022</c:v>
                </c:pt>
              </c:strCache>
            </c:strRef>
          </c:tx>
          <c:spPr>
            <a:ln w="28575">
              <a:solidFill>
                <a:srgbClr val="7030A0"/>
              </a:solidFill>
            </a:ln>
          </c:spPr>
          <c:marker>
            <c:symbol val="none"/>
          </c:marker>
          <c:val>
            <c:numRef>
              <c:f>'Unika anv Mån'!$P$4:$P$15</c:f>
              <c:numCache>
                <c:formatCode>General</c:formatCode>
                <c:ptCount val="12"/>
                <c:pt idx="0">
                  <c:v>569</c:v>
                </c:pt>
                <c:pt idx="1">
                  <c:v>626</c:v>
                </c:pt>
                <c:pt idx="2">
                  <c:v>674</c:v>
                </c:pt>
                <c:pt idx="3">
                  <c:v>658</c:v>
                </c:pt>
                <c:pt idx="4">
                  <c:v>693</c:v>
                </c:pt>
                <c:pt idx="5">
                  <c:v>641</c:v>
                </c:pt>
                <c:pt idx="6">
                  <c:v>375</c:v>
                </c:pt>
                <c:pt idx="7">
                  <c:v>550</c:v>
                </c:pt>
                <c:pt idx="8">
                  <c:v>694</c:v>
                </c:pt>
                <c:pt idx="9">
                  <c:v>709</c:v>
                </c:pt>
                <c:pt idx="10">
                  <c:v>699</c:v>
                </c:pt>
                <c:pt idx="11">
                  <c:v>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D9-40C7-ABEE-CD4FE8EEF4D6}"/>
            </c:ext>
          </c:extLst>
        </c:ser>
        <c:ser>
          <c:idx val="12"/>
          <c:order val="4"/>
          <c:tx>
            <c:strRef>
              <c:f>'Unika anv Mån'!$N$3</c:f>
              <c:strCache>
                <c:ptCount val="1"/>
                <c:pt idx="0">
                  <c:v>2020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'Unika anv Mån'!$N$4:$N$15</c:f>
              <c:numCache>
                <c:formatCode>General</c:formatCode>
                <c:ptCount val="12"/>
                <c:pt idx="0">
                  <c:v>517</c:v>
                </c:pt>
                <c:pt idx="1">
                  <c:v>581</c:v>
                </c:pt>
                <c:pt idx="2">
                  <c:v>558</c:v>
                </c:pt>
                <c:pt idx="3">
                  <c:v>538</c:v>
                </c:pt>
                <c:pt idx="4">
                  <c:v>563</c:v>
                </c:pt>
                <c:pt idx="5">
                  <c:v>536</c:v>
                </c:pt>
                <c:pt idx="6">
                  <c:v>331</c:v>
                </c:pt>
                <c:pt idx="7">
                  <c:v>463</c:v>
                </c:pt>
                <c:pt idx="8">
                  <c:v>579</c:v>
                </c:pt>
                <c:pt idx="9">
                  <c:v>591</c:v>
                </c:pt>
                <c:pt idx="10">
                  <c:v>621</c:v>
                </c:pt>
                <c:pt idx="11">
                  <c:v>573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ED9-40C7-ABEE-CD4FE8EEF4D6}"/>
            </c:ext>
          </c:extLst>
        </c:ser>
        <c:ser>
          <c:idx val="10"/>
          <c:order val="6"/>
          <c:tx>
            <c:strRef>
              <c:f>'Unika anv Mån'!$L$3</c:f>
              <c:strCache>
                <c:ptCount val="1"/>
                <c:pt idx="0">
                  <c:v>2018</c:v>
                </c:pt>
              </c:strCache>
            </c:strRef>
          </c:tx>
          <c:spPr>
            <a:ln w="28575"/>
          </c:spPr>
          <c:marker>
            <c:symbol val="none"/>
          </c:marker>
          <c:val>
            <c:numRef>
              <c:f>'Unika anv Mån'!$L$4:$L$15</c:f>
              <c:numCache>
                <c:formatCode>General</c:formatCode>
                <c:ptCount val="12"/>
                <c:pt idx="0">
                  <c:v>447</c:v>
                </c:pt>
                <c:pt idx="1">
                  <c:v>446</c:v>
                </c:pt>
                <c:pt idx="2">
                  <c:v>476</c:v>
                </c:pt>
                <c:pt idx="3">
                  <c:v>479</c:v>
                </c:pt>
                <c:pt idx="4">
                  <c:v>488</c:v>
                </c:pt>
                <c:pt idx="5">
                  <c:v>473</c:v>
                </c:pt>
                <c:pt idx="6">
                  <c:v>274</c:v>
                </c:pt>
                <c:pt idx="7">
                  <c:v>464</c:v>
                </c:pt>
                <c:pt idx="8">
                  <c:v>516</c:v>
                </c:pt>
                <c:pt idx="9">
                  <c:v>555</c:v>
                </c:pt>
                <c:pt idx="10">
                  <c:v>541</c:v>
                </c:pt>
                <c:pt idx="11">
                  <c:v>456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ED9-40C7-ABEE-CD4FE8EEF4D6}"/>
            </c:ext>
          </c:extLst>
        </c:ser>
        <c:ser>
          <c:idx val="8"/>
          <c:order val="8"/>
          <c:tx>
            <c:strRef>
              <c:f>'Unika anv Mån'!$J$3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solidFill>
                <a:srgbClr val="000066"/>
              </a:solidFill>
            </a:ln>
          </c:spPr>
          <c:marker>
            <c:symbol val="none"/>
          </c:marker>
          <c:cat>
            <c:strRef>
              <c:f>'Unika anv Mån'!$A$4:$A$15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'Unika anv Mån'!$J$4:$J$15</c:f>
              <c:numCache>
                <c:formatCode>General</c:formatCode>
                <c:ptCount val="12"/>
                <c:pt idx="0">
                  <c:v>385</c:v>
                </c:pt>
                <c:pt idx="1">
                  <c:v>431</c:v>
                </c:pt>
                <c:pt idx="2">
                  <c:v>437</c:v>
                </c:pt>
                <c:pt idx="3">
                  <c:v>464</c:v>
                </c:pt>
                <c:pt idx="4">
                  <c:v>466</c:v>
                </c:pt>
                <c:pt idx="5">
                  <c:v>473</c:v>
                </c:pt>
                <c:pt idx="6">
                  <c:v>277</c:v>
                </c:pt>
                <c:pt idx="7">
                  <c:v>371</c:v>
                </c:pt>
                <c:pt idx="8">
                  <c:v>420</c:v>
                </c:pt>
                <c:pt idx="9">
                  <c:v>511</c:v>
                </c:pt>
                <c:pt idx="10">
                  <c:v>449</c:v>
                </c:pt>
                <c:pt idx="11">
                  <c:v>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ED9-40C7-ABEE-CD4FE8EEF4D6}"/>
            </c:ext>
          </c:extLst>
        </c:ser>
        <c:ser>
          <c:idx val="6"/>
          <c:order val="10"/>
          <c:tx>
            <c:strRef>
              <c:f>'Unika anv Mån'!$H$3</c:f>
              <c:strCache>
                <c:ptCount val="1"/>
                <c:pt idx="0">
                  <c:v>2014</c:v>
                </c:pt>
              </c:strCache>
            </c:strRef>
          </c:tx>
          <c:marker>
            <c:symbol val="none"/>
          </c:marker>
          <c:cat>
            <c:strRef>
              <c:f>'Unika anv Mån'!$A$4:$A$15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'Unika anv Mån'!$H$4:$H$15</c:f>
              <c:numCache>
                <c:formatCode>General</c:formatCode>
                <c:ptCount val="12"/>
                <c:pt idx="0">
                  <c:v>326</c:v>
                </c:pt>
                <c:pt idx="1">
                  <c:v>376</c:v>
                </c:pt>
                <c:pt idx="2">
                  <c:v>378</c:v>
                </c:pt>
                <c:pt idx="3">
                  <c:v>344</c:v>
                </c:pt>
                <c:pt idx="4">
                  <c:v>358</c:v>
                </c:pt>
                <c:pt idx="5">
                  <c:v>343</c:v>
                </c:pt>
                <c:pt idx="6">
                  <c:v>233</c:v>
                </c:pt>
                <c:pt idx="7">
                  <c:v>346</c:v>
                </c:pt>
                <c:pt idx="8">
                  <c:v>394</c:v>
                </c:pt>
                <c:pt idx="9">
                  <c:v>392</c:v>
                </c:pt>
                <c:pt idx="10">
                  <c:v>389</c:v>
                </c:pt>
                <c:pt idx="11">
                  <c:v>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ED9-40C7-ABEE-CD4FE8EEF4D6}"/>
            </c:ext>
          </c:extLst>
        </c:ser>
        <c:ser>
          <c:idx val="4"/>
          <c:order val="12"/>
          <c:tx>
            <c:strRef>
              <c:f>'Unika anv Mån'!$F$3</c:f>
              <c:strCache>
                <c:ptCount val="1"/>
                <c:pt idx="0">
                  <c:v>2012</c:v>
                </c:pt>
              </c:strCache>
            </c:strRef>
          </c:tx>
          <c:marker>
            <c:symbol val="none"/>
          </c:marker>
          <c:cat>
            <c:strRef>
              <c:f>'Unika anv Mån'!$A$4:$A$15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'Unika anv Mån'!$F$4:$F$15</c:f>
              <c:numCache>
                <c:formatCode>General</c:formatCode>
                <c:ptCount val="12"/>
                <c:pt idx="0">
                  <c:v>250</c:v>
                </c:pt>
                <c:pt idx="1">
                  <c:v>261</c:v>
                </c:pt>
                <c:pt idx="2">
                  <c:v>271</c:v>
                </c:pt>
                <c:pt idx="3">
                  <c:v>270</c:v>
                </c:pt>
                <c:pt idx="4">
                  <c:v>250</c:v>
                </c:pt>
                <c:pt idx="5">
                  <c:v>242</c:v>
                </c:pt>
                <c:pt idx="6">
                  <c:v>151</c:v>
                </c:pt>
                <c:pt idx="7">
                  <c:v>244</c:v>
                </c:pt>
                <c:pt idx="8">
                  <c:v>266</c:v>
                </c:pt>
                <c:pt idx="9">
                  <c:v>290</c:v>
                </c:pt>
                <c:pt idx="10">
                  <c:v>282</c:v>
                </c:pt>
                <c:pt idx="11">
                  <c:v>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ED9-40C7-ABEE-CD4FE8EEF4D6}"/>
            </c:ext>
          </c:extLst>
        </c:ser>
        <c:ser>
          <c:idx val="2"/>
          <c:order val="14"/>
          <c:tx>
            <c:strRef>
              <c:f>'Unika anv Mån'!$D$3</c:f>
              <c:strCache>
                <c:ptCount val="1"/>
                <c:pt idx="0">
                  <c:v>2010</c:v>
                </c:pt>
              </c:strCache>
            </c:strRef>
          </c:tx>
          <c:marker>
            <c:symbol val="none"/>
          </c:marker>
          <c:cat>
            <c:strRef>
              <c:f>'Unika anv Mån'!$A$4:$A$15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'Unika anv Mån'!$D$4:$D$15</c:f>
              <c:numCache>
                <c:formatCode>General</c:formatCode>
                <c:ptCount val="12"/>
                <c:pt idx="0">
                  <c:v>164</c:v>
                </c:pt>
                <c:pt idx="1">
                  <c:v>195</c:v>
                </c:pt>
                <c:pt idx="2">
                  <c:v>192</c:v>
                </c:pt>
                <c:pt idx="3">
                  <c:v>167</c:v>
                </c:pt>
                <c:pt idx="4">
                  <c:v>167</c:v>
                </c:pt>
                <c:pt idx="5">
                  <c:v>198</c:v>
                </c:pt>
                <c:pt idx="6">
                  <c:v>102</c:v>
                </c:pt>
                <c:pt idx="7">
                  <c:v>171</c:v>
                </c:pt>
                <c:pt idx="8">
                  <c:v>196</c:v>
                </c:pt>
                <c:pt idx="9">
                  <c:v>206</c:v>
                </c:pt>
                <c:pt idx="10">
                  <c:v>207</c:v>
                </c:pt>
                <c:pt idx="11">
                  <c:v>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FED9-40C7-ABEE-CD4FE8EEF4D6}"/>
            </c:ext>
          </c:extLst>
        </c:ser>
        <c:ser>
          <c:idx val="0"/>
          <c:order val="16"/>
          <c:tx>
            <c:strRef>
              <c:f>'Unika anv Mån'!$B$3</c:f>
              <c:strCache>
                <c:ptCount val="1"/>
                <c:pt idx="0">
                  <c:v>2008</c:v>
                </c:pt>
              </c:strCache>
            </c:strRef>
          </c:tx>
          <c:marker>
            <c:symbol val="none"/>
          </c:marker>
          <c:cat>
            <c:strRef>
              <c:f>'Unika anv Mån'!$A$4:$A$15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'Unika anv Mån'!$B$4:$B$15</c:f>
              <c:numCache>
                <c:formatCode>General</c:formatCode>
                <c:ptCount val="12"/>
                <c:pt idx="0">
                  <c:v>93</c:v>
                </c:pt>
                <c:pt idx="1">
                  <c:v>92</c:v>
                </c:pt>
                <c:pt idx="2">
                  <c:v>101</c:v>
                </c:pt>
                <c:pt idx="3">
                  <c:v>105</c:v>
                </c:pt>
                <c:pt idx="4">
                  <c:v>106</c:v>
                </c:pt>
                <c:pt idx="5">
                  <c:v>101</c:v>
                </c:pt>
                <c:pt idx="6">
                  <c:v>77</c:v>
                </c:pt>
                <c:pt idx="7">
                  <c:v>104</c:v>
                </c:pt>
                <c:pt idx="8">
                  <c:v>122</c:v>
                </c:pt>
                <c:pt idx="9">
                  <c:v>122</c:v>
                </c:pt>
                <c:pt idx="10">
                  <c:v>124</c:v>
                </c:pt>
                <c:pt idx="11">
                  <c:v>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FED9-40C7-ABEE-CD4FE8EEF4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7145216"/>
        <c:axId val="337151104"/>
        <c:extLst>
          <c:ext xmlns:c15="http://schemas.microsoft.com/office/drawing/2012/chart" uri="{02D57815-91ED-43cb-92C2-25804820EDAC}">
            <c15:filteredLineSeries>
              <c15:ser>
                <c:idx val="13"/>
                <c:order val="3"/>
                <c:tx>
                  <c:strRef>
                    <c:extLst>
                      <c:ext uri="{02D57815-91ED-43cb-92C2-25804820EDAC}">
                        <c15:formulaRef>
                          <c15:sqref>'Unika anv Mån'!$O$3</c15:sqref>
                        </c15:formulaRef>
                      </c:ext>
                    </c:extLst>
                    <c:strCache>
                      <c:ptCount val="1"/>
                      <c:pt idx="0">
                        <c:v>2021</c:v>
                      </c:pt>
                    </c:strCache>
                  </c:strRef>
                </c:tx>
                <c:spPr>
                  <a:ln w="28575"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'Unika anv Mån'!$O$4:$O$15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525</c:v>
                      </c:pt>
                      <c:pt idx="1">
                        <c:v>625</c:v>
                      </c:pt>
                      <c:pt idx="2">
                        <c:v>637</c:v>
                      </c:pt>
                      <c:pt idx="3">
                        <c:v>638</c:v>
                      </c:pt>
                      <c:pt idx="4">
                        <c:v>628</c:v>
                      </c:pt>
                      <c:pt idx="5">
                        <c:v>620</c:v>
                      </c:pt>
                      <c:pt idx="6">
                        <c:v>353</c:v>
                      </c:pt>
                      <c:pt idx="7">
                        <c:v>526</c:v>
                      </c:pt>
                      <c:pt idx="8">
                        <c:v>627</c:v>
                      </c:pt>
                      <c:pt idx="9">
                        <c:v>658</c:v>
                      </c:pt>
                      <c:pt idx="10">
                        <c:v>682</c:v>
                      </c:pt>
                      <c:pt idx="11">
                        <c:v>575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FED9-40C7-ABEE-CD4FE8EEF4D6}"/>
                  </c:ext>
                </c:extLst>
              </c15:ser>
            </c15:filteredLineSeries>
            <c15:filteredLineSeries>
              <c15:ser>
                <c:idx val="11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'Unika anv Mån'!$M$3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ln w="28575"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'Unika anv Mån'!$M$4:$M$15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501</c:v>
                      </c:pt>
                      <c:pt idx="1">
                        <c:v>536</c:v>
                      </c:pt>
                      <c:pt idx="2">
                        <c:v>556</c:v>
                      </c:pt>
                      <c:pt idx="3">
                        <c:v>559</c:v>
                      </c:pt>
                      <c:pt idx="4">
                        <c:v>570</c:v>
                      </c:pt>
                      <c:pt idx="5">
                        <c:v>504</c:v>
                      </c:pt>
                      <c:pt idx="6">
                        <c:v>309</c:v>
                      </c:pt>
                      <c:pt idx="7">
                        <c:v>470</c:v>
                      </c:pt>
                      <c:pt idx="8">
                        <c:v>542</c:v>
                      </c:pt>
                      <c:pt idx="9">
                        <c:v>648</c:v>
                      </c:pt>
                      <c:pt idx="10">
                        <c:v>642</c:v>
                      </c:pt>
                      <c:pt idx="11">
                        <c:v>497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ED9-40C7-ABEE-CD4FE8EEF4D6}"/>
                  </c:ext>
                </c:extLst>
              </c15:ser>
            </c15:filteredLineSeries>
            <c15:filteredLineSeries>
              <c15:ser>
                <c:idx val="9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'Unika anv Mån'!$K$3</c15:sqref>
                        </c15:formulaRef>
                      </c:ext>
                    </c:extLst>
                    <c:strCache>
                      <c:ptCount val="1"/>
                      <c:pt idx="0">
                        <c:v>2017</c:v>
                      </c:pt>
                    </c:strCache>
                  </c:strRef>
                </c:tx>
                <c:spPr>
                  <a:ln w="28575"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'Unika anv Mån'!$K$4:$K$15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421</c:v>
                      </c:pt>
                      <c:pt idx="1">
                        <c:v>456</c:v>
                      </c:pt>
                      <c:pt idx="2">
                        <c:v>457</c:v>
                      </c:pt>
                      <c:pt idx="3">
                        <c:v>434</c:v>
                      </c:pt>
                      <c:pt idx="4">
                        <c:v>460</c:v>
                      </c:pt>
                      <c:pt idx="5">
                        <c:v>429</c:v>
                      </c:pt>
                      <c:pt idx="6">
                        <c:v>260</c:v>
                      </c:pt>
                      <c:pt idx="7">
                        <c:v>390</c:v>
                      </c:pt>
                      <c:pt idx="8">
                        <c:v>505</c:v>
                      </c:pt>
                      <c:pt idx="9">
                        <c:v>494</c:v>
                      </c:pt>
                      <c:pt idx="10">
                        <c:v>480</c:v>
                      </c:pt>
                      <c:pt idx="11">
                        <c:v>419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FED9-40C7-ABEE-CD4FE8EEF4D6}"/>
                  </c:ext>
                </c:extLst>
              </c15:ser>
            </c15:filteredLineSeries>
            <c15:filteredLineSeries>
              <c15:ser>
                <c:idx val="7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'Unika anv Mån'!$I$3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'Unika anv Mån'!$A$4:$A$15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Mars</c:v>
                      </c:pt>
                      <c:pt idx="3">
                        <c:v>April</c:v>
                      </c:pt>
                      <c:pt idx="4">
                        <c:v>Maj</c:v>
                      </c:pt>
                      <c:pt idx="5">
                        <c:v>Juni</c:v>
                      </c:pt>
                      <c:pt idx="6">
                        <c:v>Juli</c:v>
                      </c:pt>
                      <c:pt idx="7">
                        <c:v>Aug</c:v>
                      </c:pt>
                      <c:pt idx="8">
                        <c:v>Sept</c:v>
                      </c:pt>
                      <c:pt idx="9">
                        <c:v>Okt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'Unika anv Mån'!$I$4:$I$15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365</c:v>
                      </c:pt>
                      <c:pt idx="1">
                        <c:v>407</c:v>
                      </c:pt>
                      <c:pt idx="2">
                        <c:v>411</c:v>
                      </c:pt>
                      <c:pt idx="3">
                        <c:v>406</c:v>
                      </c:pt>
                      <c:pt idx="4">
                        <c:v>427</c:v>
                      </c:pt>
                      <c:pt idx="5">
                        <c:v>420</c:v>
                      </c:pt>
                      <c:pt idx="6">
                        <c:v>255</c:v>
                      </c:pt>
                      <c:pt idx="7">
                        <c:v>355</c:v>
                      </c:pt>
                      <c:pt idx="8">
                        <c:v>415</c:v>
                      </c:pt>
                      <c:pt idx="9">
                        <c:v>421</c:v>
                      </c:pt>
                      <c:pt idx="10">
                        <c:v>418</c:v>
                      </c:pt>
                      <c:pt idx="11">
                        <c:v>369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FED9-40C7-ABEE-CD4FE8EEF4D6}"/>
                  </c:ext>
                </c:extLst>
              </c15:ser>
            </c15:filteredLineSeries>
            <c15:filteredLineSeries>
              <c15:ser>
                <c:idx val="5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'Unika anv Mån'!$G$3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'Unika anv Mån'!$A$4:$A$15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Mars</c:v>
                      </c:pt>
                      <c:pt idx="3">
                        <c:v>April</c:v>
                      </c:pt>
                      <c:pt idx="4">
                        <c:v>Maj</c:v>
                      </c:pt>
                      <c:pt idx="5">
                        <c:v>Juni</c:v>
                      </c:pt>
                      <c:pt idx="6">
                        <c:v>Juli</c:v>
                      </c:pt>
                      <c:pt idx="7">
                        <c:v>Aug</c:v>
                      </c:pt>
                      <c:pt idx="8">
                        <c:v>Sept</c:v>
                      </c:pt>
                      <c:pt idx="9">
                        <c:v>Okt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'Unika anv Mån'!$G$4:$G$15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290</c:v>
                      </c:pt>
                      <c:pt idx="1">
                        <c:v>268</c:v>
                      </c:pt>
                      <c:pt idx="2">
                        <c:v>283</c:v>
                      </c:pt>
                      <c:pt idx="3">
                        <c:v>297</c:v>
                      </c:pt>
                      <c:pt idx="4">
                        <c:v>298</c:v>
                      </c:pt>
                      <c:pt idx="5">
                        <c:v>290</c:v>
                      </c:pt>
                      <c:pt idx="6">
                        <c:v>195</c:v>
                      </c:pt>
                      <c:pt idx="7">
                        <c:v>268</c:v>
                      </c:pt>
                      <c:pt idx="8">
                        <c:v>317</c:v>
                      </c:pt>
                      <c:pt idx="9">
                        <c:v>347</c:v>
                      </c:pt>
                      <c:pt idx="10">
                        <c:v>341</c:v>
                      </c:pt>
                      <c:pt idx="11">
                        <c:v>303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FED9-40C7-ABEE-CD4FE8EEF4D6}"/>
                  </c:ext>
                </c:extLst>
              </c15:ser>
            </c15:filteredLineSeries>
            <c15:filteredLineSeries>
              <c15:ser>
                <c:idx val="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'Unika anv Mån'!$E$3</c15:sqref>
                        </c15:formulaRef>
                      </c:ext>
                    </c:extLst>
                    <c:strCache>
                      <c:ptCount val="1"/>
                      <c:pt idx="0">
                        <c:v>2011</c:v>
                      </c:pt>
                    </c:strCache>
                  </c:strRef>
                </c:tx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'Unika anv Mån'!$A$4:$A$15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Mars</c:v>
                      </c:pt>
                      <c:pt idx="3">
                        <c:v>April</c:v>
                      </c:pt>
                      <c:pt idx="4">
                        <c:v>Maj</c:v>
                      </c:pt>
                      <c:pt idx="5">
                        <c:v>Juni</c:v>
                      </c:pt>
                      <c:pt idx="6">
                        <c:v>Juli</c:v>
                      </c:pt>
                      <c:pt idx="7">
                        <c:v>Aug</c:v>
                      </c:pt>
                      <c:pt idx="8">
                        <c:v>Sept</c:v>
                      </c:pt>
                      <c:pt idx="9">
                        <c:v>Okt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'Unika anv Mån'!$E$4:$E$15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185</c:v>
                      </c:pt>
                      <c:pt idx="1">
                        <c:v>192</c:v>
                      </c:pt>
                      <c:pt idx="2">
                        <c:v>209</c:v>
                      </c:pt>
                      <c:pt idx="3">
                        <c:v>191</c:v>
                      </c:pt>
                      <c:pt idx="4">
                        <c:v>218</c:v>
                      </c:pt>
                      <c:pt idx="5">
                        <c:v>211</c:v>
                      </c:pt>
                      <c:pt idx="6">
                        <c:v>138</c:v>
                      </c:pt>
                      <c:pt idx="7">
                        <c:v>196</c:v>
                      </c:pt>
                      <c:pt idx="8">
                        <c:v>229</c:v>
                      </c:pt>
                      <c:pt idx="9">
                        <c:v>237</c:v>
                      </c:pt>
                      <c:pt idx="10">
                        <c:v>234</c:v>
                      </c:pt>
                      <c:pt idx="11">
                        <c:v>247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FED9-40C7-ABEE-CD4FE8EEF4D6}"/>
                  </c:ext>
                </c:extLst>
              </c15:ser>
            </c15:filteredLineSeries>
            <c15:filteredLineSeries>
              <c15:ser>
                <c:idx val="1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'Unika anv Mån'!$C$3</c15:sqref>
                        </c15:formulaRef>
                      </c:ext>
                    </c:extLst>
                    <c:strCache>
                      <c:ptCount val="1"/>
                      <c:pt idx="0">
                        <c:v>2009</c:v>
                      </c:pt>
                    </c:strCache>
                  </c:strRef>
                </c:tx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'Unika anv Mån'!$A$4:$A$15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Mars</c:v>
                      </c:pt>
                      <c:pt idx="3">
                        <c:v>April</c:v>
                      </c:pt>
                      <c:pt idx="4">
                        <c:v>Maj</c:v>
                      </c:pt>
                      <c:pt idx="5">
                        <c:v>Juni</c:v>
                      </c:pt>
                      <c:pt idx="6">
                        <c:v>Juli</c:v>
                      </c:pt>
                      <c:pt idx="7">
                        <c:v>Aug</c:v>
                      </c:pt>
                      <c:pt idx="8">
                        <c:v>Sept</c:v>
                      </c:pt>
                      <c:pt idx="9">
                        <c:v>Okt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'Unika anv Mån'!$C$4:$C$15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115</c:v>
                      </c:pt>
                      <c:pt idx="1">
                        <c:v>131</c:v>
                      </c:pt>
                      <c:pt idx="2">
                        <c:v>145</c:v>
                      </c:pt>
                      <c:pt idx="3">
                        <c:v>151</c:v>
                      </c:pt>
                      <c:pt idx="4">
                        <c:v>153</c:v>
                      </c:pt>
                      <c:pt idx="5">
                        <c:v>144</c:v>
                      </c:pt>
                      <c:pt idx="6">
                        <c:v>66</c:v>
                      </c:pt>
                      <c:pt idx="7">
                        <c:v>117</c:v>
                      </c:pt>
                      <c:pt idx="8">
                        <c:v>131</c:v>
                      </c:pt>
                      <c:pt idx="9">
                        <c:v>182</c:v>
                      </c:pt>
                      <c:pt idx="10">
                        <c:v>203</c:v>
                      </c:pt>
                      <c:pt idx="11">
                        <c:v>152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FED9-40C7-ABEE-CD4FE8EEF4D6}"/>
                  </c:ext>
                </c:extLst>
              </c15:ser>
            </c15:filteredLineSeries>
          </c:ext>
        </c:extLst>
      </c:lineChart>
      <c:catAx>
        <c:axId val="337145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337151104"/>
        <c:crosses val="autoZero"/>
        <c:auto val="1"/>
        <c:lblAlgn val="ctr"/>
        <c:lblOffset val="100"/>
        <c:noMultiLvlLbl val="0"/>
      </c:catAx>
      <c:valAx>
        <c:axId val="337151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337145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328540175111827"/>
          <c:y val="3.2250385546724616E-2"/>
          <c:w val="8.8122836485581571E-2"/>
          <c:h val="0.95285737390856684"/>
        </c:manualLayout>
      </c:layout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Mejlärenden!$A$8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Mejlärenden!$B$3:$M$3</c:f>
              <c:strCache>
                <c:ptCount val="12"/>
                <c:pt idx="0">
                  <c:v>Jan </c:v>
                </c:pt>
                <c:pt idx="1">
                  <c:v>feb</c:v>
                </c:pt>
                <c:pt idx="2">
                  <c:v>mars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Mejlärenden!$B$8:$M$8</c:f>
              <c:numCache>
                <c:formatCode>General</c:formatCode>
                <c:ptCount val="12"/>
                <c:pt idx="0">
                  <c:v>398</c:v>
                </c:pt>
                <c:pt idx="1">
                  <c:v>473</c:v>
                </c:pt>
                <c:pt idx="2">
                  <c:v>476</c:v>
                </c:pt>
                <c:pt idx="3">
                  <c:v>493</c:v>
                </c:pt>
                <c:pt idx="4">
                  <c:v>483</c:v>
                </c:pt>
                <c:pt idx="5">
                  <c:v>380</c:v>
                </c:pt>
                <c:pt idx="6">
                  <c:v>168</c:v>
                </c:pt>
                <c:pt idx="7">
                  <c:v>320</c:v>
                </c:pt>
                <c:pt idx="8">
                  <c:v>427</c:v>
                </c:pt>
                <c:pt idx="9">
                  <c:v>458</c:v>
                </c:pt>
                <c:pt idx="10">
                  <c:v>420</c:v>
                </c:pt>
                <c:pt idx="11">
                  <c:v>378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B4-436D-AC18-1C3ED20B1C90}"/>
            </c:ext>
          </c:extLst>
        </c:ser>
        <c:ser>
          <c:idx val="1"/>
          <c:order val="1"/>
          <c:tx>
            <c:strRef>
              <c:f>Mejlärenden!$A$9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Mejlärenden!$B$3:$M$3</c:f>
              <c:strCache>
                <c:ptCount val="12"/>
                <c:pt idx="0">
                  <c:v>Jan </c:v>
                </c:pt>
                <c:pt idx="1">
                  <c:v>feb</c:v>
                </c:pt>
                <c:pt idx="2">
                  <c:v>mars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Mejlärenden!$B$9:$M$9</c:f>
              <c:numCache>
                <c:formatCode>General</c:formatCode>
                <c:ptCount val="12"/>
                <c:pt idx="0">
                  <c:v>383</c:v>
                </c:pt>
                <c:pt idx="1">
                  <c:v>405</c:v>
                </c:pt>
                <c:pt idx="2">
                  <c:v>517</c:v>
                </c:pt>
                <c:pt idx="3">
                  <c:v>463</c:v>
                </c:pt>
                <c:pt idx="4">
                  <c:v>476</c:v>
                </c:pt>
                <c:pt idx="5">
                  <c:v>466</c:v>
                </c:pt>
                <c:pt idx="6">
                  <c:v>137</c:v>
                </c:pt>
                <c:pt idx="7">
                  <c:v>361</c:v>
                </c:pt>
                <c:pt idx="8">
                  <c:v>516</c:v>
                </c:pt>
                <c:pt idx="9">
                  <c:v>447</c:v>
                </c:pt>
                <c:pt idx="10">
                  <c:v>409</c:v>
                </c:pt>
                <c:pt idx="11">
                  <c:v>341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B4-436D-AC18-1C3ED20B1C90}"/>
            </c:ext>
          </c:extLst>
        </c:ser>
        <c:ser>
          <c:idx val="2"/>
          <c:order val="2"/>
          <c:tx>
            <c:strRef>
              <c:f>Mejlärenden!$A$10</c:f>
              <c:strCache>
                <c:ptCount val="1"/>
                <c:pt idx="0">
                  <c:v>2023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4B4-436D-AC18-1C3ED20B1C90}"/>
              </c:ext>
            </c:extLst>
          </c:dPt>
          <c:val>
            <c:numRef>
              <c:f>Mejlärenden!$B$10:$M$10</c:f>
              <c:numCache>
                <c:formatCode>General</c:formatCode>
                <c:ptCount val="12"/>
                <c:pt idx="0">
                  <c:v>458</c:v>
                </c:pt>
                <c:pt idx="1">
                  <c:v>441</c:v>
                </c:pt>
                <c:pt idx="2">
                  <c:v>503</c:v>
                </c:pt>
                <c:pt idx="3">
                  <c:v>416</c:v>
                </c:pt>
                <c:pt idx="4">
                  <c:v>488</c:v>
                </c:pt>
                <c:pt idx="5">
                  <c:v>363</c:v>
                </c:pt>
                <c:pt idx="6">
                  <c:v>124</c:v>
                </c:pt>
                <c:pt idx="7">
                  <c:v>293</c:v>
                </c:pt>
                <c:pt idx="8">
                  <c:v>358</c:v>
                </c:pt>
                <c:pt idx="9">
                  <c:v>344</c:v>
                </c:pt>
                <c:pt idx="10">
                  <c:v>328</c:v>
                </c:pt>
                <c:pt idx="11">
                  <c:v>290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4B4-436D-AC18-1C3ED20B1C90}"/>
            </c:ext>
          </c:extLst>
        </c:ser>
        <c:ser>
          <c:idx val="3"/>
          <c:order val="3"/>
          <c:tx>
            <c:strRef>
              <c:f>Mejlärenden!$A$11</c:f>
              <c:strCache>
                <c:ptCount val="1"/>
                <c:pt idx="0">
                  <c:v>2024</c:v>
                </c:pt>
              </c:strCache>
            </c:strRef>
          </c:tx>
          <c:spPr>
            <a:ln w="635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Mejlärenden!$B$11:$M$11</c:f>
              <c:numCache>
                <c:formatCode>General</c:formatCode>
                <c:ptCount val="12"/>
                <c:pt idx="0">
                  <c:v>308</c:v>
                </c:pt>
                <c:pt idx="1">
                  <c:v>256</c:v>
                </c:pt>
                <c:pt idx="2">
                  <c:v>257</c:v>
                </c:pt>
                <c:pt idx="3">
                  <c:v>293</c:v>
                </c:pt>
                <c:pt idx="4">
                  <c:v>318</c:v>
                </c:pt>
                <c:pt idx="5">
                  <c:v>243</c:v>
                </c:pt>
                <c:pt idx="6">
                  <c:v>107</c:v>
                </c:pt>
                <c:pt idx="7">
                  <c:v>226</c:v>
                </c:pt>
                <c:pt idx="8">
                  <c:v>324</c:v>
                </c:pt>
                <c:pt idx="9">
                  <c:v>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4B4-436D-AC18-1C3ED20B1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9359808"/>
        <c:axId val="299358976"/>
      </c:lineChart>
      <c:catAx>
        <c:axId val="29935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99358976"/>
        <c:crosses val="autoZero"/>
        <c:auto val="1"/>
        <c:lblAlgn val="ctr"/>
        <c:lblOffset val="100"/>
        <c:noMultiLvlLbl val="0"/>
      </c:catAx>
      <c:valAx>
        <c:axId val="29935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9935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4"/>
          <c:order val="0"/>
          <c:tx>
            <c:strRef>
              <c:f>'Trio mån'!$A$6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'Trio mån'!$B$6:$M$6</c:f>
              <c:numCache>
                <c:formatCode>General</c:formatCode>
                <c:ptCount val="12"/>
                <c:pt idx="0">
                  <c:v>87</c:v>
                </c:pt>
                <c:pt idx="1">
                  <c:v>107</c:v>
                </c:pt>
                <c:pt idx="2">
                  <c:v>88</c:v>
                </c:pt>
                <c:pt idx="3">
                  <c:v>82</c:v>
                </c:pt>
                <c:pt idx="4">
                  <c:v>73</c:v>
                </c:pt>
                <c:pt idx="5">
                  <c:v>53</c:v>
                </c:pt>
                <c:pt idx="6">
                  <c:v>27</c:v>
                </c:pt>
                <c:pt idx="7">
                  <c:v>81</c:v>
                </c:pt>
                <c:pt idx="8">
                  <c:v>79</c:v>
                </c:pt>
                <c:pt idx="9">
                  <c:v>86</c:v>
                </c:pt>
                <c:pt idx="10">
                  <c:v>124</c:v>
                </c:pt>
                <c:pt idx="11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1F-4C82-AE85-37BFFACC8DBB}"/>
            </c:ext>
          </c:extLst>
        </c:ser>
        <c:ser>
          <c:idx val="0"/>
          <c:order val="1"/>
          <c:tx>
            <c:strRef>
              <c:f>'Trio mån'!$A$7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'Trio mån'!$B$3:$M$3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'Trio mån'!$B$7:$M$7</c:f>
              <c:numCache>
                <c:formatCode>General</c:formatCode>
                <c:ptCount val="12"/>
                <c:pt idx="0">
                  <c:v>81</c:v>
                </c:pt>
                <c:pt idx="1">
                  <c:v>91</c:v>
                </c:pt>
                <c:pt idx="2">
                  <c:v>100</c:v>
                </c:pt>
                <c:pt idx="3">
                  <c:v>109</c:v>
                </c:pt>
                <c:pt idx="4">
                  <c:v>84</c:v>
                </c:pt>
                <c:pt idx="5">
                  <c:v>71</c:v>
                </c:pt>
                <c:pt idx="6">
                  <c:v>25</c:v>
                </c:pt>
                <c:pt idx="7">
                  <c:v>94</c:v>
                </c:pt>
                <c:pt idx="8">
                  <c:v>84</c:v>
                </c:pt>
                <c:pt idx="9">
                  <c:v>93</c:v>
                </c:pt>
                <c:pt idx="10">
                  <c:v>103</c:v>
                </c:pt>
                <c:pt idx="11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1F-4C82-AE85-37BFFACC8DBB}"/>
            </c:ext>
          </c:extLst>
        </c:ser>
        <c:ser>
          <c:idx val="1"/>
          <c:order val="2"/>
          <c:tx>
            <c:strRef>
              <c:f>'Trio mån'!$A$8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'Trio mån'!$B$3:$M$3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'Trio mån'!$B$8:$M$8</c:f>
              <c:numCache>
                <c:formatCode>General</c:formatCode>
                <c:ptCount val="12"/>
                <c:pt idx="0">
                  <c:v>81</c:v>
                </c:pt>
                <c:pt idx="1">
                  <c:v>70</c:v>
                </c:pt>
                <c:pt idx="2">
                  <c:v>105</c:v>
                </c:pt>
                <c:pt idx="3">
                  <c:v>73</c:v>
                </c:pt>
                <c:pt idx="4">
                  <c:v>108</c:v>
                </c:pt>
                <c:pt idx="5">
                  <c:v>79</c:v>
                </c:pt>
                <c:pt idx="6">
                  <c:v>14</c:v>
                </c:pt>
                <c:pt idx="7">
                  <c:v>70</c:v>
                </c:pt>
                <c:pt idx="8">
                  <c:v>96</c:v>
                </c:pt>
                <c:pt idx="9">
                  <c:v>102</c:v>
                </c:pt>
                <c:pt idx="10">
                  <c:v>71</c:v>
                </c:pt>
                <c:pt idx="11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1F-4C82-AE85-37BFFACC8DBB}"/>
            </c:ext>
          </c:extLst>
        </c:ser>
        <c:ser>
          <c:idx val="2"/>
          <c:order val="3"/>
          <c:tx>
            <c:strRef>
              <c:f>'Trio mån'!$A$9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'Trio mån'!$B$9:$M$9</c:f>
              <c:numCache>
                <c:formatCode>General</c:formatCode>
                <c:ptCount val="12"/>
                <c:pt idx="0">
                  <c:v>52</c:v>
                </c:pt>
                <c:pt idx="1">
                  <c:v>42</c:v>
                </c:pt>
                <c:pt idx="2">
                  <c:v>81</c:v>
                </c:pt>
                <c:pt idx="3">
                  <c:v>66</c:v>
                </c:pt>
                <c:pt idx="4">
                  <c:v>102</c:v>
                </c:pt>
                <c:pt idx="5">
                  <c:v>76</c:v>
                </c:pt>
                <c:pt idx="6">
                  <c:v>13</c:v>
                </c:pt>
                <c:pt idx="7">
                  <c:v>46</c:v>
                </c:pt>
                <c:pt idx="8">
                  <c:v>45</c:v>
                </c:pt>
                <c:pt idx="9">
                  <c:v>42</c:v>
                </c:pt>
                <c:pt idx="10">
                  <c:v>41</c:v>
                </c:pt>
                <c:pt idx="11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21F-4C82-AE85-37BFFACC8DBB}"/>
            </c:ext>
          </c:extLst>
        </c:ser>
        <c:ser>
          <c:idx val="3"/>
          <c:order val="4"/>
          <c:tx>
            <c:strRef>
              <c:f>'Trio mån'!$A$10</c:f>
              <c:strCache>
                <c:ptCount val="1"/>
                <c:pt idx="0">
                  <c:v>2024</c:v>
                </c:pt>
              </c:strCache>
            </c:strRef>
          </c:tx>
          <c:spPr>
            <a:ln w="635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'Trio mån'!$B$10:$M$10</c:f>
              <c:numCache>
                <c:formatCode>General</c:formatCode>
                <c:ptCount val="12"/>
                <c:pt idx="0">
                  <c:v>27</c:v>
                </c:pt>
                <c:pt idx="1">
                  <c:v>34</c:v>
                </c:pt>
                <c:pt idx="2">
                  <c:v>25</c:v>
                </c:pt>
                <c:pt idx="3">
                  <c:v>35</c:v>
                </c:pt>
                <c:pt idx="4">
                  <c:v>50</c:v>
                </c:pt>
                <c:pt idx="5">
                  <c:v>31</c:v>
                </c:pt>
                <c:pt idx="6">
                  <c:v>9</c:v>
                </c:pt>
                <c:pt idx="7">
                  <c:v>27</c:v>
                </c:pt>
                <c:pt idx="8">
                  <c:v>46</c:v>
                </c:pt>
                <c:pt idx="9">
                  <c:v>42</c:v>
                </c:pt>
                <c:pt idx="10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21F-4C82-AE85-37BFFACC8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9216848"/>
        <c:axId val="629209304"/>
      </c:lineChart>
      <c:catAx>
        <c:axId val="62921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9209304"/>
        <c:crosses val="autoZero"/>
        <c:auto val="1"/>
        <c:lblAlgn val="ctr"/>
        <c:lblOffset val="100"/>
        <c:noMultiLvlLbl val="0"/>
      </c:catAx>
      <c:valAx>
        <c:axId val="629209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921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rgbClr val="1E00BE"/>
                </a:solidFill>
                <a:latin typeface="+mn-lt"/>
                <a:ea typeface="Roboto" panose="02000000000000000000" pitchFamily="2" charset="0"/>
                <a:cs typeface="+mn-cs"/>
              </a:defRPr>
            </a:pPr>
            <a:r>
              <a:rPr lang="en-US" dirty="0" err="1"/>
              <a:t>SuperCROSS-användare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rgbClr val="1E00BE"/>
              </a:solidFill>
              <a:latin typeface="+mn-lt"/>
              <a:ea typeface="Roboto" panose="02000000000000000000" pitchFamily="2" charset="0"/>
              <a:cs typeface="+mn-cs"/>
            </a:defRPr>
          </a:pPr>
          <a:endParaRPr lang="sv-S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Blad2!$B$1</c:f>
              <c:strCache>
                <c:ptCount val="1"/>
                <c:pt idx="0">
                  <c:v>SuperCROSS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1E00B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0F-48D4-9356-746BC8F93BDE}"/>
              </c:ext>
            </c:extLst>
          </c:dPt>
          <c:dPt>
            <c:idx val="1"/>
            <c:bubble3D val="0"/>
            <c:spPr>
              <a:solidFill>
                <a:srgbClr val="D2CC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0F-48D4-9356-746BC8F93BDE}"/>
              </c:ext>
            </c:extLst>
          </c:dPt>
          <c:dPt>
            <c:idx val="2"/>
            <c:bubble3D val="0"/>
            <c:spPr>
              <a:solidFill>
                <a:srgbClr val="EDED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D0F-48D4-9356-746BC8F93BDE}"/>
              </c:ext>
            </c:extLst>
          </c:dPt>
          <c:dPt>
            <c:idx val="3"/>
            <c:bubble3D val="0"/>
            <c:spPr>
              <a:solidFill>
                <a:srgbClr val="329B4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D0F-48D4-9356-746BC8F93BDE}"/>
              </c:ext>
            </c:extLst>
          </c:dPt>
          <c:dPt>
            <c:idx val="4"/>
            <c:bubble3D val="0"/>
            <c:spPr>
              <a:solidFill>
                <a:srgbClr val="70DC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D0F-48D4-9356-746BC8F93BDE}"/>
              </c:ext>
            </c:extLst>
          </c:dPt>
          <c:dPt>
            <c:idx val="5"/>
            <c:bubble3D val="0"/>
            <c:spPr>
              <a:solidFill>
                <a:srgbClr val="CDF0B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D0F-48D4-9356-746BC8F93BDE}"/>
              </c:ext>
            </c:extLst>
          </c:dPt>
          <c:dPt>
            <c:idx val="6"/>
            <c:bubble3D val="0"/>
            <c:spPr>
              <a:solidFill>
                <a:srgbClr val="9128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D0F-48D4-9356-746BC8F93BDE}"/>
              </c:ext>
            </c:extLst>
          </c:dPt>
          <c:dPt>
            <c:idx val="7"/>
            <c:bubble3D val="0"/>
            <c:spPr>
              <a:solidFill>
                <a:srgbClr val="C86E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D0F-48D4-9356-746BC8F93BDE}"/>
              </c:ext>
            </c:extLst>
          </c:dPt>
          <c:dPt>
            <c:idx val="8"/>
            <c:bubble3D val="0"/>
            <c:spPr>
              <a:solidFill>
                <a:srgbClr val="F0C3E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D0F-48D4-9356-746BC8F93BDE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0F-48D4-9356-746BC8F93B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E00BE"/>
                    </a:solidFill>
                    <a:latin typeface="+mn-lt"/>
                    <a:ea typeface="Roboto" panose="02000000000000000000" pitchFamily="2" charset="0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Blad2!$A$2:$A$3</c:f>
              <c:strCache>
                <c:ptCount val="2"/>
                <c:pt idx="0">
                  <c:v>Svårt</c:v>
                </c:pt>
                <c:pt idx="1">
                  <c:v>Inte svårt</c:v>
                </c:pt>
              </c:strCache>
            </c:strRef>
          </c:cat>
          <c:val>
            <c:numRef>
              <c:f>Blad2!$B$2:$B$3</c:f>
              <c:numCache>
                <c:formatCode>General</c:formatCode>
                <c:ptCount val="2"/>
                <c:pt idx="0">
                  <c:v>135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D0F-48D4-9356-746BC8F93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1E00BE"/>
          </a:solidFill>
          <a:latin typeface="+mn-lt"/>
          <a:ea typeface="Roboto" panose="02000000000000000000" pitchFamily="2" charset="0"/>
        </a:defRPr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1E00BE"/>
          </a:solidFill>
          <a:latin typeface="+mn-lt"/>
          <a:ea typeface="Roboto" panose="02000000000000000000" pitchFamily="2" charset="0"/>
        </a:defRPr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rgbClr val="1E00BE"/>
                </a:solidFill>
                <a:latin typeface="+mn-lt"/>
                <a:ea typeface="Roboto" panose="02000000000000000000" pitchFamily="2" charset="0"/>
                <a:cs typeface="+mn-cs"/>
              </a:defRPr>
            </a:pPr>
            <a:r>
              <a:rPr lang="en-US" dirty="0" err="1"/>
              <a:t>Övriga</a:t>
            </a:r>
            <a:r>
              <a:rPr lang="en-US" dirty="0"/>
              <a:t> </a:t>
            </a:r>
            <a:r>
              <a:rPr lang="en-US" dirty="0" err="1"/>
              <a:t>användare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rgbClr val="1E00BE"/>
              </a:solidFill>
              <a:latin typeface="+mn-lt"/>
              <a:ea typeface="Roboto" panose="02000000000000000000" pitchFamily="2" charset="0"/>
              <a:cs typeface="+mn-cs"/>
            </a:defRPr>
          </a:pPr>
          <a:endParaRPr lang="sv-S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Blad2!$C$1</c:f>
              <c:strCache>
                <c:ptCount val="1"/>
                <c:pt idx="0">
                  <c:v>Övriga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1E00B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C9-4372-BC71-BC28882AB1BD}"/>
              </c:ext>
            </c:extLst>
          </c:dPt>
          <c:dPt>
            <c:idx val="1"/>
            <c:bubble3D val="0"/>
            <c:spPr>
              <a:solidFill>
                <a:srgbClr val="D2CC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C9-4372-BC71-BC28882AB1BD}"/>
              </c:ext>
            </c:extLst>
          </c:dPt>
          <c:dPt>
            <c:idx val="2"/>
            <c:bubble3D val="0"/>
            <c:spPr>
              <a:solidFill>
                <a:srgbClr val="EDED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C9-4372-BC71-BC28882AB1BD}"/>
              </c:ext>
            </c:extLst>
          </c:dPt>
          <c:dPt>
            <c:idx val="3"/>
            <c:bubble3D val="0"/>
            <c:spPr>
              <a:solidFill>
                <a:srgbClr val="329B4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7C9-4372-BC71-BC28882AB1BD}"/>
              </c:ext>
            </c:extLst>
          </c:dPt>
          <c:dPt>
            <c:idx val="4"/>
            <c:bubble3D val="0"/>
            <c:spPr>
              <a:solidFill>
                <a:srgbClr val="70DC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7C9-4372-BC71-BC28882AB1BD}"/>
              </c:ext>
            </c:extLst>
          </c:dPt>
          <c:dPt>
            <c:idx val="5"/>
            <c:bubble3D val="0"/>
            <c:spPr>
              <a:solidFill>
                <a:srgbClr val="CDF0B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7C9-4372-BC71-BC28882AB1BD}"/>
              </c:ext>
            </c:extLst>
          </c:dPt>
          <c:dPt>
            <c:idx val="6"/>
            <c:bubble3D val="0"/>
            <c:spPr>
              <a:solidFill>
                <a:srgbClr val="9128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7C9-4372-BC71-BC28882AB1BD}"/>
              </c:ext>
            </c:extLst>
          </c:dPt>
          <c:dPt>
            <c:idx val="7"/>
            <c:bubble3D val="0"/>
            <c:spPr>
              <a:solidFill>
                <a:srgbClr val="C86E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7C9-4372-BC71-BC28882AB1BD}"/>
              </c:ext>
            </c:extLst>
          </c:dPt>
          <c:dPt>
            <c:idx val="8"/>
            <c:bubble3D val="0"/>
            <c:spPr>
              <a:solidFill>
                <a:srgbClr val="F0C3E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7C9-4372-BC71-BC28882AB1B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C9-4372-BC71-BC28882AB1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E00BE"/>
                    </a:solidFill>
                    <a:latin typeface="+mn-lt"/>
                    <a:ea typeface="Roboto" panose="02000000000000000000" pitchFamily="2" charset="0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Blad2!$A$2:$A$3</c:f>
              <c:strCache>
                <c:ptCount val="2"/>
                <c:pt idx="0">
                  <c:v>Svårt</c:v>
                </c:pt>
                <c:pt idx="1">
                  <c:v>Inte svårt</c:v>
                </c:pt>
              </c:strCache>
            </c:strRef>
          </c:cat>
          <c:val>
            <c:numRef>
              <c:f>Blad2!$C$2:$C$3</c:f>
              <c:numCache>
                <c:formatCode>General</c:formatCode>
                <c:ptCount val="2"/>
                <c:pt idx="0">
                  <c:v>90</c:v>
                </c:pt>
                <c:pt idx="1">
                  <c:v>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7C9-4372-BC71-BC28882AB1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1E00BE"/>
          </a:solidFill>
          <a:latin typeface="+mn-lt"/>
          <a:ea typeface="Roboto" panose="02000000000000000000" pitchFamily="2" charset="0"/>
        </a:defRPr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0.00234</cdr:x>
      <cdr:y>0</cdr:y>
    </cdr:from>
    <cdr:to>
      <cdr:x>0.08594</cdr:x>
      <cdr:y>0.02703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9EFE992-A293-4476-A9AE-00EBB876F857}"/>
            </a:ext>
          </a:extLst>
        </cdr:cNvPr>
        <cdr:cNvSpPr txBox="1"/>
      </cdr:nvSpPr>
      <cdr:spPr>
        <a:xfrm xmlns:a="http://schemas.openxmlformats.org/drawingml/2006/main">
          <a:off x="19051" y="0"/>
          <a:ext cx="679450" cy="165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0.00234</cdr:x>
      <cdr:y>0</cdr:y>
    </cdr:from>
    <cdr:to>
      <cdr:x>0.08594</cdr:x>
      <cdr:y>0.02703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69EFE992-A293-4476-A9AE-00EBB876F857}"/>
            </a:ext>
          </a:extLst>
        </cdr:cNvPr>
        <cdr:cNvSpPr txBox="1"/>
      </cdr:nvSpPr>
      <cdr:spPr>
        <a:xfrm xmlns:a="http://schemas.openxmlformats.org/drawingml/2006/main">
          <a:off x="19051" y="0"/>
          <a:ext cx="679450" cy="165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0.00234</cdr:x>
      <cdr:y>0</cdr:y>
    </cdr:from>
    <cdr:to>
      <cdr:x>0.08594</cdr:x>
      <cdr:y>0.02703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9EFE992-A293-4476-A9AE-00EBB876F857}"/>
            </a:ext>
          </a:extLst>
        </cdr:cNvPr>
        <cdr:cNvSpPr txBox="1"/>
      </cdr:nvSpPr>
      <cdr:spPr>
        <a:xfrm xmlns:a="http://schemas.openxmlformats.org/drawingml/2006/main">
          <a:off x="19051" y="0"/>
          <a:ext cx="679450" cy="165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0.00234</cdr:x>
      <cdr:y>0</cdr:y>
    </cdr:from>
    <cdr:to>
      <cdr:x>0.08594</cdr:x>
      <cdr:y>0.02703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69EFE992-A293-4476-A9AE-00EBB876F857}"/>
            </a:ext>
          </a:extLst>
        </cdr:cNvPr>
        <cdr:cNvSpPr txBox="1"/>
      </cdr:nvSpPr>
      <cdr:spPr>
        <a:xfrm xmlns:a="http://schemas.openxmlformats.org/drawingml/2006/main">
          <a:off x="19051" y="0"/>
          <a:ext cx="679450" cy="165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5EA5A-DF0F-4E0C-A2F5-DC9DD916BA51}" type="datetimeFigureOut">
              <a:rPr lang="sv-SE" smtClean="0"/>
              <a:t>2024-12-04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258E-0FA5-4D2C-A7D7-ADBAD530FD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106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9253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4294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2147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433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9683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9285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486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9172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0208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5819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0951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9611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7888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9043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033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">
    <p:bg bwMode="ltGray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9199562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6D2F430-F8DE-45A5-B181-A4A7ACF89B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EA35C09-B849-44D2-BCE6-B45EF3FCE8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BA237AB6-3966-4293-B2B7-269304E5B3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0679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4">
    <p:bg bwMode="ltGray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4746" y="1296346"/>
            <a:ext cx="8515350" cy="13255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804CADD0-73A0-4C7B-BCBB-D5B2E13FB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617ECB84-F078-4004-9A3D-130B82F6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DAF1111B-C129-4FD7-8BC6-6A6751B5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1169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punktlista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3" y="2825750"/>
            <a:ext cx="8526462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6779037-C2D2-4DF5-91AF-9A4CE1A5A5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52183EE6-945B-4E79-ABF4-2C17BF3A08A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1763CB3D-0647-4029-9CA9-1385320B1A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6D7113AC-1BDB-405C-A114-6897331380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809450"/>
            <a:ext cx="8515350" cy="1049829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863882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punktlistor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809450"/>
            <a:ext cx="8515350" cy="1049829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3" y="2825750"/>
            <a:ext cx="3974400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6779037-C2D2-4DF5-91AF-9A4CE1A5A5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52183EE6-945B-4E79-ABF4-2C17BF3A08A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1763CB3D-0647-4029-9CA9-1385320B1A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F08AAD5-ECE8-4F0F-8C4D-8A72E807E2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95272" y="2825750"/>
            <a:ext cx="3974400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66079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7381121" cy="4541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4" name="Platshållare för bild 12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1878013" y="2271713"/>
            <a:ext cx="7469187" cy="3763962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 </a:t>
            </a:r>
            <a:br>
              <a:rPr lang="sv-SE" dirty="0"/>
            </a:br>
            <a:r>
              <a:rPr lang="sv-SE" dirty="0"/>
              <a:t>Bildproportioner 784px * 395px vid 72ppi.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491BE33-8CE1-48D7-84D5-C2D368957C3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D6D43A4-5C9F-40A3-BE15-180DC7BA7B8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FAE2253-B4EE-442B-94FF-CE1BF15369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1589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7381121" cy="4541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4" name="Platshållare för bild 12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1878013" y="2271713"/>
            <a:ext cx="7469187" cy="3763962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784px * 395px vid 72ppi.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FF42CA9-A248-4E47-8F2D-B72B7CA16C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78014" y="6035674"/>
            <a:ext cx="7469186" cy="340763"/>
          </a:xfrm>
        </p:spPr>
        <p:txBody>
          <a:bodyPr anchor="b"/>
          <a:lstStyle>
            <a:lvl1pPr marL="0" indent="0">
              <a:buNone/>
              <a:defRPr sz="1500"/>
            </a:lvl1pPr>
            <a:lvl2pPr marL="314325" indent="0">
              <a:buNone/>
              <a:defRPr sz="1500"/>
            </a:lvl2pPr>
            <a:lvl3pPr marL="590550" indent="0">
              <a:buNone/>
              <a:defRPr sz="1500"/>
            </a:lvl3pPr>
            <a:lvl4pPr marL="895350" indent="0">
              <a:buNone/>
              <a:defRPr sz="1500"/>
            </a:lvl4pPr>
            <a:lvl5pPr marL="1171575" indent="0">
              <a:buNone/>
              <a:defRPr sz="15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0C70B065-F0A6-4E4F-B3E2-1576C189F508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773986" y="6117397"/>
            <a:ext cx="1080000" cy="360000"/>
          </a:xfrm>
        </p:spPr>
        <p:txBody>
          <a:bodyPr/>
          <a:lstStyle>
            <a:lvl1pPr algn="r">
              <a:defRPr/>
            </a:lvl1pPr>
          </a:lstStyle>
          <a:p>
            <a:fld id="{DD6FA40D-1A6B-47F3-AD8F-738E56F60A5B}" type="datetime1">
              <a:rPr lang="sv-SE" smtClean="0"/>
              <a:pPr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E1F696BB-671D-4C01-A4ED-C0F49226E9E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9773986" y="5553075"/>
            <a:ext cx="1699670" cy="564321"/>
          </a:xfrm>
        </p:spPr>
        <p:txBody>
          <a:bodyPr anchor="b"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F76102CB-A850-4B25-9224-1BCEEAE6593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5419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eller tabell ext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7381121" cy="4541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3EAC75F-FBB4-413E-A01F-6F9A0DC245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44766" y="2261665"/>
            <a:ext cx="7469186" cy="3763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3989E3DB-83E0-4515-8510-243A1E88E00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EA855963-D840-4C32-8AB9-867DCE0360D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A453E32-1A78-49A1-9571-4F0077D4C1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3848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eller tabell extra rubrik och kä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7381121" cy="4541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3EAC75F-FBB4-413E-A01F-6F9A0DC245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44766" y="2404872"/>
            <a:ext cx="7469186" cy="362075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3989E3DB-83E0-4515-8510-243A1E88E00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773986" y="6117397"/>
            <a:ext cx="1080000" cy="360000"/>
          </a:xfrm>
        </p:spPr>
        <p:txBody>
          <a:bodyPr/>
          <a:lstStyle>
            <a:lvl1pPr algn="r">
              <a:defRPr/>
            </a:lvl1pPr>
          </a:lstStyle>
          <a:p>
            <a:fld id="{DD6FA40D-1A6B-47F3-AD8F-738E56F60A5B}" type="datetime1">
              <a:rPr lang="sv-SE" smtClean="0"/>
              <a:pPr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EA855963-D840-4C32-8AB9-867DCE0360D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773986" y="5553075"/>
            <a:ext cx="1699670" cy="56432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A453E32-1A78-49A1-9571-4F0077D4C1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0C87DAA-BC48-4362-8F30-F223189C9B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44766" y="6035674"/>
            <a:ext cx="7469186" cy="340763"/>
          </a:xfrm>
        </p:spPr>
        <p:txBody>
          <a:bodyPr anchor="b"/>
          <a:lstStyle>
            <a:lvl1pPr marL="0" indent="0">
              <a:buNone/>
              <a:defRPr sz="1500"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Källa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0A2D51-0826-4AE1-8C91-9D544F4576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4766" y="1792837"/>
            <a:ext cx="7381121" cy="340763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84648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nktlista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5"/>
            <a:ext cx="4827497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4" y="2825750"/>
            <a:ext cx="4832350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 12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7053263" y="0"/>
            <a:ext cx="5138737" cy="6858000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539px * 720px vid 72ppi.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68D4A83-B3A9-47F9-AEC8-0F26771B20E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5E2E8D8-208D-4501-A386-DA031D53F6A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117397"/>
            <a:ext cx="3014663" cy="36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747845-D6D0-4EDC-ACA9-1F8597A93EA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9319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nktlista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7" y="1320075"/>
            <a:ext cx="4827496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3" y="2825750"/>
            <a:ext cx="4827495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 12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7053264" y="0"/>
            <a:ext cx="5138738" cy="3391644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539px * 356px vid 72ppi.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bild 12">
            <a:extLst>
              <a:ext uri="{FF2B5EF4-FFF2-40B4-BE49-F238E27FC236}">
                <a16:creationId xmlns:a16="http://schemas.microsoft.com/office/drawing/2014/main" id="{4A40CD9A-E033-4BE9-86A7-2E87E746EE2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7053264" y="3466356"/>
            <a:ext cx="5138738" cy="3391644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539px * 356px vid 72ppi.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3C45604-70F1-4192-8754-B85F344D557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EAEC080-BBF3-4997-ABC5-7E13A491D6A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117397"/>
            <a:ext cx="3014663" cy="36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12D284C-484E-4F86-9D30-9628043E7E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2898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nktlista och 1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5"/>
            <a:ext cx="4827497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4" y="2825750"/>
            <a:ext cx="4827498" cy="273208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5" hasCustomPrompt="1"/>
          </p:nvPr>
        </p:nvSpPr>
        <p:spPr>
          <a:xfrm>
            <a:off x="7818438" y="0"/>
            <a:ext cx="4373562" cy="6858000"/>
          </a:xfrm>
        </p:spPr>
        <p:txBody>
          <a:bodyPr tIns="32400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v-SE" dirty="0"/>
              <a:t>Klicka på ikonerna tabell, diagram eller smart-art för att infoga dessa (obs använd inte bildikonerna i denna layoutsida).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04DB241-ED8F-4CAE-BE76-F6AEF56DB7F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59699CE-BF37-477B-8A6D-B356D1C9BEA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117397"/>
            <a:ext cx="3779838" cy="36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A0C3CBC0-296D-4891-BAF0-3B5301CA194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4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9199562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58152AF-30D5-4C5F-9CB4-844D04B190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FF4F668-E35B-4A49-A79B-1D4C96C240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11">
            <a:extLst>
              <a:ext uri="{FF2B5EF4-FFF2-40B4-BE49-F238E27FC236}">
                <a16:creationId xmlns:a16="http://schemas.microsoft.com/office/drawing/2014/main" id="{528F206D-448C-46B9-9690-F67D628D81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3681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nktlista och 2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5"/>
            <a:ext cx="4827497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4" y="2825750"/>
            <a:ext cx="4827498" cy="273208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5" hasCustomPrompt="1"/>
          </p:nvPr>
        </p:nvSpPr>
        <p:spPr>
          <a:xfrm>
            <a:off x="7818438" y="0"/>
            <a:ext cx="4373562" cy="3425825"/>
          </a:xfrm>
        </p:spPr>
        <p:txBody>
          <a:bodyPr tIns="32400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v-SE" dirty="0"/>
              <a:t>Använd den här layoutsidan för objekt som diagram och tabeller (inte bilder).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sz="quarter" idx="16" hasCustomPrompt="1"/>
          </p:nvPr>
        </p:nvSpPr>
        <p:spPr>
          <a:xfrm>
            <a:off x="7818438" y="3429000"/>
            <a:ext cx="4373562" cy="3425825"/>
          </a:xfrm>
        </p:spPr>
        <p:txBody>
          <a:bodyPr tIns="32400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v-SE" dirty="0"/>
              <a:t>Använd den här layoutsidan för objekt som diagram och tabeller (inte bilder).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04DB241-ED8F-4CAE-BE76-F6AEF56DB7F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59699CE-BF37-477B-8A6D-B356D1C9BEA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117397"/>
            <a:ext cx="3779838" cy="36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A0C3CBC0-296D-4891-BAF0-3B5301CA194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5912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a bild, bildtext vit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BE631BD-1ABE-42B5-8533-131CF7886D7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1999" cy="6858000"/>
          </a:xfrm>
          <a:custGeom>
            <a:avLst/>
            <a:gdLst>
              <a:gd name="connsiteX0" fmla="*/ 1180986 w 12191999"/>
              <a:gd name="connsiteY0" fmla="*/ 6085752 h 6858000"/>
              <a:gd name="connsiteX1" fmla="*/ 1192856 w 12191999"/>
              <a:gd name="connsiteY1" fmla="*/ 6085752 h 6858000"/>
              <a:gd name="connsiteX2" fmla="*/ 1216799 w 12191999"/>
              <a:gd name="connsiteY2" fmla="*/ 6109695 h 6858000"/>
              <a:gd name="connsiteX3" fmla="*/ 1216799 w 12191999"/>
              <a:gd name="connsiteY3" fmla="*/ 6270106 h 6858000"/>
              <a:gd name="connsiteX4" fmla="*/ 1192856 w 12191999"/>
              <a:gd name="connsiteY4" fmla="*/ 6294049 h 6858000"/>
              <a:gd name="connsiteX5" fmla="*/ 1180986 w 12191999"/>
              <a:gd name="connsiteY5" fmla="*/ 6294049 h 6858000"/>
              <a:gd name="connsiteX6" fmla="*/ 1178612 w 12191999"/>
              <a:gd name="connsiteY6" fmla="*/ 6291675 h 6858000"/>
              <a:gd name="connsiteX7" fmla="*/ 1178612 w 12191999"/>
              <a:gd name="connsiteY7" fmla="*/ 6088194 h 6858000"/>
              <a:gd name="connsiteX8" fmla="*/ 1180986 w 12191999"/>
              <a:gd name="connsiteY8" fmla="*/ 6085820 h 6858000"/>
              <a:gd name="connsiteX9" fmla="*/ 1180986 w 12191999"/>
              <a:gd name="connsiteY9" fmla="*/ 5862737 h 6858000"/>
              <a:gd name="connsiteX10" fmla="*/ 1190821 w 12191999"/>
              <a:gd name="connsiteY10" fmla="*/ 5862737 h 6858000"/>
              <a:gd name="connsiteX11" fmla="*/ 1214764 w 12191999"/>
              <a:gd name="connsiteY11" fmla="*/ 5886680 h 6858000"/>
              <a:gd name="connsiteX12" fmla="*/ 1214764 w 12191999"/>
              <a:gd name="connsiteY12" fmla="*/ 6009311 h 6858000"/>
              <a:gd name="connsiteX13" fmla="*/ 1190821 w 12191999"/>
              <a:gd name="connsiteY13" fmla="*/ 6033254 h 6858000"/>
              <a:gd name="connsiteX14" fmla="*/ 1180986 w 12191999"/>
              <a:gd name="connsiteY14" fmla="*/ 6033254 h 6858000"/>
              <a:gd name="connsiteX15" fmla="*/ 1178612 w 12191999"/>
              <a:gd name="connsiteY15" fmla="*/ 6030880 h 6858000"/>
              <a:gd name="connsiteX16" fmla="*/ 1178612 w 12191999"/>
              <a:gd name="connsiteY16" fmla="*/ 5865179 h 6858000"/>
              <a:gd name="connsiteX17" fmla="*/ 1180986 w 12191999"/>
              <a:gd name="connsiteY17" fmla="*/ 5862805 h 6858000"/>
              <a:gd name="connsiteX18" fmla="*/ 1110921 w 12191999"/>
              <a:gd name="connsiteY18" fmla="*/ 5810782 h 6858000"/>
              <a:gd name="connsiteX19" fmla="*/ 1108547 w 12191999"/>
              <a:gd name="connsiteY19" fmla="*/ 5813156 h 6858000"/>
              <a:gd name="connsiteX20" fmla="*/ 1108547 w 12191999"/>
              <a:gd name="connsiteY20" fmla="*/ 6341528 h 6858000"/>
              <a:gd name="connsiteX21" fmla="*/ 1110921 w 12191999"/>
              <a:gd name="connsiteY21" fmla="*/ 6343902 h 6858000"/>
              <a:gd name="connsiteX22" fmla="*/ 1219987 w 12191999"/>
              <a:gd name="connsiteY22" fmla="*/ 6343902 h 6858000"/>
              <a:gd name="connsiteX23" fmla="*/ 1285982 w 12191999"/>
              <a:gd name="connsiteY23" fmla="*/ 6277906 h 6858000"/>
              <a:gd name="connsiteX24" fmla="*/ 1285982 w 12191999"/>
              <a:gd name="connsiteY24" fmla="*/ 6117631 h 6858000"/>
              <a:gd name="connsiteX25" fmla="*/ 1240199 w 12191999"/>
              <a:gd name="connsiteY25" fmla="*/ 6054891 h 6858000"/>
              <a:gd name="connsiteX26" fmla="*/ 1240199 w 12191999"/>
              <a:gd name="connsiteY26" fmla="*/ 6053331 h 6858000"/>
              <a:gd name="connsiteX27" fmla="*/ 1285982 w 12191999"/>
              <a:gd name="connsiteY27" fmla="*/ 5990591 h 6858000"/>
              <a:gd name="connsiteX28" fmla="*/ 1285982 w 12191999"/>
              <a:gd name="connsiteY28" fmla="*/ 5885595 h 6858000"/>
              <a:gd name="connsiteX29" fmla="*/ 1211169 w 12191999"/>
              <a:gd name="connsiteY29" fmla="*/ 5810782 h 6858000"/>
              <a:gd name="connsiteX30" fmla="*/ 1110921 w 12191999"/>
              <a:gd name="connsiteY30" fmla="*/ 5810782 h 6858000"/>
              <a:gd name="connsiteX31" fmla="*/ 811127 w 12191999"/>
              <a:gd name="connsiteY31" fmla="*/ 5805356 h 6858000"/>
              <a:gd name="connsiteX32" fmla="*/ 721256 w 12191999"/>
              <a:gd name="connsiteY32" fmla="*/ 5874879 h 6858000"/>
              <a:gd name="connsiteX33" fmla="*/ 724851 w 12191999"/>
              <a:gd name="connsiteY33" fmla="*/ 5978857 h 6858000"/>
              <a:gd name="connsiteX34" fmla="*/ 789422 w 12191999"/>
              <a:gd name="connsiteY34" fmla="*/ 6094774 h 6858000"/>
              <a:gd name="connsiteX35" fmla="*/ 831000 w 12191999"/>
              <a:gd name="connsiteY35" fmla="*/ 6189257 h 6858000"/>
              <a:gd name="connsiteX36" fmla="*/ 831000 w 12191999"/>
              <a:gd name="connsiteY36" fmla="*/ 6281027 h 6858000"/>
              <a:gd name="connsiteX37" fmla="*/ 811127 w 12191999"/>
              <a:gd name="connsiteY37" fmla="*/ 6300900 h 6858000"/>
              <a:gd name="connsiteX38" fmla="*/ 791254 w 12191999"/>
              <a:gd name="connsiteY38" fmla="*/ 6281027 h 6858000"/>
              <a:gd name="connsiteX39" fmla="*/ 791254 w 12191999"/>
              <a:gd name="connsiteY39" fmla="*/ 6140421 h 6858000"/>
              <a:gd name="connsiteX40" fmla="*/ 788676 w 12191999"/>
              <a:gd name="connsiteY40" fmla="*/ 6138047 h 6858000"/>
              <a:gd name="connsiteX41" fmla="*/ 723562 w 12191999"/>
              <a:gd name="connsiteY41" fmla="*/ 6138047 h 6858000"/>
              <a:gd name="connsiteX42" fmla="*/ 721188 w 12191999"/>
              <a:gd name="connsiteY42" fmla="*/ 6140421 h 6858000"/>
              <a:gd name="connsiteX43" fmla="*/ 721188 w 12191999"/>
              <a:gd name="connsiteY43" fmla="*/ 6285232 h 6858000"/>
              <a:gd name="connsiteX44" fmla="*/ 811059 w 12191999"/>
              <a:gd name="connsiteY44" fmla="*/ 6354755 h 6858000"/>
              <a:gd name="connsiteX45" fmla="*/ 900930 w 12191999"/>
              <a:gd name="connsiteY45" fmla="*/ 6285232 h 6858000"/>
              <a:gd name="connsiteX46" fmla="*/ 900930 w 12191999"/>
              <a:gd name="connsiteY46" fmla="*/ 6189257 h 6858000"/>
              <a:gd name="connsiteX47" fmla="*/ 859352 w 12191999"/>
              <a:gd name="connsiteY47" fmla="*/ 6074426 h 6858000"/>
              <a:gd name="connsiteX48" fmla="*/ 794848 w 12191999"/>
              <a:gd name="connsiteY48" fmla="*/ 5958441 h 6858000"/>
              <a:gd name="connsiteX49" fmla="*/ 791254 w 12191999"/>
              <a:gd name="connsiteY49" fmla="*/ 5872098 h 6858000"/>
              <a:gd name="connsiteX50" fmla="*/ 811127 w 12191999"/>
              <a:gd name="connsiteY50" fmla="*/ 5852224 h 6858000"/>
              <a:gd name="connsiteX51" fmla="*/ 831000 w 12191999"/>
              <a:gd name="connsiteY51" fmla="*/ 5872098 h 6858000"/>
              <a:gd name="connsiteX52" fmla="*/ 831000 w 12191999"/>
              <a:gd name="connsiteY52" fmla="*/ 5997103 h 6858000"/>
              <a:gd name="connsiteX53" fmla="*/ 833374 w 12191999"/>
              <a:gd name="connsiteY53" fmla="*/ 5999477 h 6858000"/>
              <a:gd name="connsiteX54" fmla="*/ 898488 w 12191999"/>
              <a:gd name="connsiteY54" fmla="*/ 5999477 h 6858000"/>
              <a:gd name="connsiteX55" fmla="*/ 901066 w 12191999"/>
              <a:gd name="connsiteY55" fmla="*/ 5997103 h 6858000"/>
              <a:gd name="connsiteX56" fmla="*/ 901066 w 12191999"/>
              <a:gd name="connsiteY56" fmla="*/ 5874811 h 6858000"/>
              <a:gd name="connsiteX57" fmla="*/ 811127 w 12191999"/>
              <a:gd name="connsiteY57" fmla="*/ 5805356 h 6858000"/>
              <a:gd name="connsiteX58" fmla="*/ 1004773 w 12191999"/>
              <a:gd name="connsiteY58" fmla="*/ 5745465 h 6858000"/>
              <a:gd name="connsiteX59" fmla="*/ 914902 w 12191999"/>
              <a:gd name="connsiteY59" fmla="*/ 5814920 h 6858000"/>
              <a:gd name="connsiteX60" fmla="*/ 914902 w 12191999"/>
              <a:gd name="connsiteY60" fmla="*/ 6319756 h 6858000"/>
              <a:gd name="connsiteX61" fmla="*/ 1004773 w 12191999"/>
              <a:gd name="connsiteY61" fmla="*/ 6389278 h 6858000"/>
              <a:gd name="connsiteX62" fmla="*/ 1094643 w 12191999"/>
              <a:gd name="connsiteY62" fmla="*/ 6319756 h 6858000"/>
              <a:gd name="connsiteX63" fmla="*/ 1094643 w 12191999"/>
              <a:gd name="connsiteY63" fmla="*/ 6137980 h 6858000"/>
              <a:gd name="connsiteX64" fmla="*/ 1092269 w 12191999"/>
              <a:gd name="connsiteY64" fmla="*/ 6135606 h 6858000"/>
              <a:gd name="connsiteX65" fmla="*/ 1027155 w 12191999"/>
              <a:gd name="connsiteY65" fmla="*/ 6135606 h 6858000"/>
              <a:gd name="connsiteX66" fmla="*/ 1024781 w 12191999"/>
              <a:gd name="connsiteY66" fmla="*/ 6137980 h 6858000"/>
              <a:gd name="connsiteX67" fmla="*/ 1024781 w 12191999"/>
              <a:gd name="connsiteY67" fmla="*/ 6318264 h 6858000"/>
              <a:gd name="connsiteX68" fmla="*/ 1004773 w 12191999"/>
              <a:gd name="connsiteY68" fmla="*/ 6338137 h 6858000"/>
              <a:gd name="connsiteX69" fmla="*/ 984899 w 12191999"/>
              <a:gd name="connsiteY69" fmla="*/ 6318264 h 6858000"/>
              <a:gd name="connsiteX70" fmla="*/ 984899 w 12191999"/>
              <a:gd name="connsiteY70" fmla="*/ 5818040 h 6858000"/>
              <a:gd name="connsiteX71" fmla="*/ 1004773 w 12191999"/>
              <a:gd name="connsiteY71" fmla="*/ 5798166 h 6858000"/>
              <a:gd name="connsiteX72" fmla="*/ 1024781 w 12191999"/>
              <a:gd name="connsiteY72" fmla="*/ 5818040 h 6858000"/>
              <a:gd name="connsiteX73" fmla="*/ 1024781 w 12191999"/>
              <a:gd name="connsiteY73" fmla="*/ 5994593 h 6858000"/>
              <a:gd name="connsiteX74" fmla="*/ 1027155 w 12191999"/>
              <a:gd name="connsiteY74" fmla="*/ 5996967 h 6858000"/>
              <a:gd name="connsiteX75" fmla="*/ 1092269 w 12191999"/>
              <a:gd name="connsiteY75" fmla="*/ 5996967 h 6858000"/>
              <a:gd name="connsiteX76" fmla="*/ 1094643 w 12191999"/>
              <a:gd name="connsiteY76" fmla="*/ 5994593 h 6858000"/>
              <a:gd name="connsiteX77" fmla="*/ 1094643 w 12191999"/>
              <a:gd name="connsiteY77" fmla="*/ 5814988 h 6858000"/>
              <a:gd name="connsiteX78" fmla="*/ 1004773 w 12191999"/>
              <a:gd name="connsiteY78" fmla="*/ 5745465 h 6858000"/>
              <a:gd name="connsiteX79" fmla="*/ 0 w 12191999"/>
              <a:gd name="connsiteY79" fmla="*/ 0 h 6858000"/>
              <a:gd name="connsiteX80" fmla="*/ 12191999 w 12191999"/>
              <a:gd name="connsiteY80" fmla="*/ 0 h 6858000"/>
              <a:gd name="connsiteX81" fmla="*/ 12191999 w 12191999"/>
              <a:gd name="connsiteY81" fmla="*/ 6858000 h 6858000"/>
              <a:gd name="connsiteX82" fmla="*/ 0 w 12191999"/>
              <a:gd name="connsiteY8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1999" h="6858000">
                <a:moveTo>
                  <a:pt x="1180986" y="6085752"/>
                </a:moveTo>
                <a:lnTo>
                  <a:pt x="1192856" y="6085752"/>
                </a:lnTo>
                <a:cubicBezTo>
                  <a:pt x="1206082" y="6085752"/>
                  <a:pt x="1216799" y="6096469"/>
                  <a:pt x="1216799" y="6109695"/>
                </a:cubicBezTo>
                <a:cubicBezTo>
                  <a:pt x="1216799" y="6109695"/>
                  <a:pt x="1216799" y="6109695"/>
                  <a:pt x="1216799" y="6270106"/>
                </a:cubicBezTo>
                <a:cubicBezTo>
                  <a:pt x="1216799" y="6283332"/>
                  <a:pt x="1206082" y="6294049"/>
                  <a:pt x="1192856" y="6294049"/>
                </a:cubicBezTo>
                <a:cubicBezTo>
                  <a:pt x="1192856" y="6294049"/>
                  <a:pt x="1192856" y="6294049"/>
                  <a:pt x="1180986" y="6294049"/>
                </a:cubicBezTo>
                <a:cubicBezTo>
                  <a:pt x="1179630" y="6294049"/>
                  <a:pt x="1178612" y="6292896"/>
                  <a:pt x="1178612" y="6291675"/>
                </a:cubicBezTo>
                <a:cubicBezTo>
                  <a:pt x="1178612" y="6291675"/>
                  <a:pt x="1178612" y="6291675"/>
                  <a:pt x="1178612" y="6088194"/>
                </a:cubicBezTo>
                <a:cubicBezTo>
                  <a:pt x="1178612" y="6087041"/>
                  <a:pt x="1179630" y="6085820"/>
                  <a:pt x="1180986" y="6085820"/>
                </a:cubicBezTo>
                <a:close/>
                <a:moveTo>
                  <a:pt x="1180986" y="5862737"/>
                </a:moveTo>
                <a:lnTo>
                  <a:pt x="1190821" y="5862737"/>
                </a:lnTo>
                <a:cubicBezTo>
                  <a:pt x="1204047" y="5862737"/>
                  <a:pt x="1214764" y="5873454"/>
                  <a:pt x="1214764" y="5886680"/>
                </a:cubicBezTo>
                <a:cubicBezTo>
                  <a:pt x="1214764" y="5886680"/>
                  <a:pt x="1214764" y="5886680"/>
                  <a:pt x="1214764" y="6009311"/>
                </a:cubicBezTo>
                <a:cubicBezTo>
                  <a:pt x="1214764" y="6022538"/>
                  <a:pt x="1204047" y="6033254"/>
                  <a:pt x="1190821" y="6033254"/>
                </a:cubicBezTo>
                <a:cubicBezTo>
                  <a:pt x="1190821" y="6033254"/>
                  <a:pt x="1190821" y="6033254"/>
                  <a:pt x="1180986" y="6033254"/>
                </a:cubicBezTo>
                <a:cubicBezTo>
                  <a:pt x="1179630" y="6033254"/>
                  <a:pt x="1178612" y="6032237"/>
                  <a:pt x="1178612" y="6030880"/>
                </a:cubicBezTo>
                <a:cubicBezTo>
                  <a:pt x="1178612" y="6030880"/>
                  <a:pt x="1178612" y="6030880"/>
                  <a:pt x="1178612" y="5865179"/>
                </a:cubicBezTo>
                <a:cubicBezTo>
                  <a:pt x="1178612" y="5863823"/>
                  <a:pt x="1179630" y="5862805"/>
                  <a:pt x="1180986" y="5862805"/>
                </a:cubicBezTo>
                <a:close/>
                <a:moveTo>
                  <a:pt x="1110921" y="5810782"/>
                </a:moveTo>
                <a:cubicBezTo>
                  <a:pt x="1109768" y="5810782"/>
                  <a:pt x="1108547" y="5811799"/>
                  <a:pt x="1108547" y="5813156"/>
                </a:cubicBezTo>
                <a:cubicBezTo>
                  <a:pt x="1108547" y="5813156"/>
                  <a:pt x="1108547" y="5813156"/>
                  <a:pt x="1108547" y="6341528"/>
                </a:cubicBezTo>
                <a:cubicBezTo>
                  <a:pt x="1108547" y="6342681"/>
                  <a:pt x="1109700" y="6343902"/>
                  <a:pt x="1110921" y="6343902"/>
                </a:cubicBezTo>
                <a:cubicBezTo>
                  <a:pt x="1110921" y="6343902"/>
                  <a:pt x="1110921" y="6343902"/>
                  <a:pt x="1219987" y="6343902"/>
                </a:cubicBezTo>
                <a:cubicBezTo>
                  <a:pt x="1256478" y="6343902"/>
                  <a:pt x="1285982" y="6314397"/>
                  <a:pt x="1285982" y="6277906"/>
                </a:cubicBezTo>
                <a:cubicBezTo>
                  <a:pt x="1285982" y="6277906"/>
                  <a:pt x="1285982" y="6277906"/>
                  <a:pt x="1285982" y="6117631"/>
                </a:cubicBezTo>
                <a:cubicBezTo>
                  <a:pt x="1285982" y="6088330"/>
                  <a:pt x="1266855" y="6063369"/>
                  <a:pt x="1240199" y="6054891"/>
                </a:cubicBezTo>
                <a:cubicBezTo>
                  <a:pt x="1240199" y="6054891"/>
                  <a:pt x="1240199" y="6054891"/>
                  <a:pt x="1240199" y="6053331"/>
                </a:cubicBezTo>
                <a:cubicBezTo>
                  <a:pt x="1266787" y="6044853"/>
                  <a:pt x="1285982" y="6020096"/>
                  <a:pt x="1285982" y="5990591"/>
                </a:cubicBezTo>
                <a:cubicBezTo>
                  <a:pt x="1285982" y="5990591"/>
                  <a:pt x="1285982" y="5990591"/>
                  <a:pt x="1285982" y="5885595"/>
                </a:cubicBezTo>
                <a:cubicBezTo>
                  <a:pt x="1285982" y="5844221"/>
                  <a:pt x="1252544" y="5810782"/>
                  <a:pt x="1211169" y="5810782"/>
                </a:cubicBezTo>
                <a:cubicBezTo>
                  <a:pt x="1211169" y="5810782"/>
                  <a:pt x="1211169" y="5810782"/>
                  <a:pt x="1110921" y="5810782"/>
                </a:cubicBezTo>
                <a:close/>
                <a:moveTo>
                  <a:pt x="811127" y="5805356"/>
                </a:moveTo>
                <a:cubicBezTo>
                  <a:pt x="761477" y="5805356"/>
                  <a:pt x="721256" y="5836353"/>
                  <a:pt x="721256" y="5874879"/>
                </a:cubicBezTo>
                <a:cubicBezTo>
                  <a:pt x="716983" y="5904044"/>
                  <a:pt x="718543" y="5951862"/>
                  <a:pt x="724851" y="5978857"/>
                </a:cubicBezTo>
                <a:cubicBezTo>
                  <a:pt x="731769" y="6008159"/>
                  <a:pt x="771448" y="6067304"/>
                  <a:pt x="789422" y="6094774"/>
                </a:cubicBezTo>
                <a:cubicBezTo>
                  <a:pt x="807396" y="6122244"/>
                  <a:pt x="831339" y="6151070"/>
                  <a:pt x="831000" y="6189257"/>
                </a:cubicBezTo>
                <a:cubicBezTo>
                  <a:pt x="831000" y="6281027"/>
                  <a:pt x="831000" y="6281027"/>
                  <a:pt x="831000" y="6281027"/>
                </a:cubicBezTo>
                <a:cubicBezTo>
                  <a:pt x="831000" y="6292083"/>
                  <a:pt x="821979" y="6300900"/>
                  <a:pt x="811127" y="6300900"/>
                </a:cubicBezTo>
                <a:cubicBezTo>
                  <a:pt x="800071" y="6300900"/>
                  <a:pt x="791254" y="6292083"/>
                  <a:pt x="791254" y="6281027"/>
                </a:cubicBezTo>
                <a:cubicBezTo>
                  <a:pt x="791254" y="6140421"/>
                  <a:pt x="791254" y="6140421"/>
                  <a:pt x="791254" y="6140421"/>
                </a:cubicBezTo>
                <a:cubicBezTo>
                  <a:pt x="791254" y="6139200"/>
                  <a:pt x="790033" y="6138047"/>
                  <a:pt x="788676" y="6138047"/>
                </a:cubicBezTo>
                <a:cubicBezTo>
                  <a:pt x="723562" y="6138047"/>
                  <a:pt x="723562" y="6138047"/>
                  <a:pt x="723562" y="6138047"/>
                </a:cubicBezTo>
                <a:cubicBezTo>
                  <a:pt x="722206" y="6138047"/>
                  <a:pt x="721188" y="6139268"/>
                  <a:pt x="721188" y="6140421"/>
                </a:cubicBezTo>
                <a:cubicBezTo>
                  <a:pt x="721188" y="6285232"/>
                  <a:pt x="721188" y="6285232"/>
                  <a:pt x="721188" y="6285232"/>
                </a:cubicBezTo>
                <a:cubicBezTo>
                  <a:pt x="721188" y="6323554"/>
                  <a:pt x="761410" y="6354755"/>
                  <a:pt x="811059" y="6354755"/>
                </a:cubicBezTo>
                <a:cubicBezTo>
                  <a:pt x="860573" y="6354755"/>
                  <a:pt x="900930" y="6323554"/>
                  <a:pt x="900930" y="6285232"/>
                </a:cubicBezTo>
                <a:cubicBezTo>
                  <a:pt x="900930" y="6189257"/>
                  <a:pt x="900930" y="6189257"/>
                  <a:pt x="900930" y="6189257"/>
                </a:cubicBezTo>
                <a:cubicBezTo>
                  <a:pt x="900591" y="6123600"/>
                  <a:pt x="882617" y="6113969"/>
                  <a:pt x="859352" y="6074426"/>
                </a:cubicBezTo>
                <a:cubicBezTo>
                  <a:pt x="842667" y="6046142"/>
                  <a:pt x="801631" y="5987811"/>
                  <a:pt x="794848" y="5958441"/>
                </a:cubicBezTo>
                <a:cubicBezTo>
                  <a:pt x="788540" y="5931446"/>
                  <a:pt x="788744" y="5900449"/>
                  <a:pt x="791254" y="5872098"/>
                </a:cubicBezTo>
                <a:cubicBezTo>
                  <a:pt x="791254" y="5861245"/>
                  <a:pt x="800071" y="5852224"/>
                  <a:pt x="811127" y="5852224"/>
                </a:cubicBezTo>
                <a:cubicBezTo>
                  <a:pt x="821979" y="5852224"/>
                  <a:pt x="831000" y="5861245"/>
                  <a:pt x="831000" y="5872098"/>
                </a:cubicBezTo>
                <a:cubicBezTo>
                  <a:pt x="831000" y="5997103"/>
                  <a:pt x="831000" y="5997103"/>
                  <a:pt x="831000" y="5997103"/>
                </a:cubicBezTo>
                <a:cubicBezTo>
                  <a:pt x="831000" y="5998459"/>
                  <a:pt x="832018" y="5999477"/>
                  <a:pt x="833374" y="5999477"/>
                </a:cubicBezTo>
                <a:cubicBezTo>
                  <a:pt x="898488" y="5999477"/>
                  <a:pt x="898488" y="5999477"/>
                  <a:pt x="898488" y="5999477"/>
                </a:cubicBezTo>
                <a:cubicBezTo>
                  <a:pt x="899845" y="5999477"/>
                  <a:pt x="901066" y="5998459"/>
                  <a:pt x="901066" y="5997103"/>
                </a:cubicBezTo>
                <a:cubicBezTo>
                  <a:pt x="901066" y="5874811"/>
                  <a:pt x="901066" y="5874811"/>
                  <a:pt x="901066" y="5874811"/>
                </a:cubicBezTo>
                <a:cubicBezTo>
                  <a:pt x="900998" y="5836353"/>
                  <a:pt x="860641" y="5805356"/>
                  <a:pt x="811127" y="5805356"/>
                </a:cubicBezTo>
                <a:close/>
                <a:moveTo>
                  <a:pt x="1004773" y="5745465"/>
                </a:moveTo>
                <a:cubicBezTo>
                  <a:pt x="955259" y="5745465"/>
                  <a:pt x="914902" y="5776665"/>
                  <a:pt x="914902" y="5814920"/>
                </a:cubicBezTo>
                <a:cubicBezTo>
                  <a:pt x="914902" y="5814920"/>
                  <a:pt x="914902" y="5814920"/>
                  <a:pt x="914902" y="6319756"/>
                </a:cubicBezTo>
                <a:cubicBezTo>
                  <a:pt x="914902" y="6358214"/>
                  <a:pt x="955259" y="6389278"/>
                  <a:pt x="1004773" y="6389278"/>
                </a:cubicBezTo>
                <a:cubicBezTo>
                  <a:pt x="1054490" y="6389278"/>
                  <a:pt x="1094643" y="6358281"/>
                  <a:pt x="1094643" y="6319756"/>
                </a:cubicBezTo>
                <a:cubicBezTo>
                  <a:pt x="1094643" y="6319756"/>
                  <a:pt x="1094643" y="6319756"/>
                  <a:pt x="1094643" y="6137980"/>
                </a:cubicBezTo>
                <a:cubicBezTo>
                  <a:pt x="1094643" y="6136623"/>
                  <a:pt x="1093626" y="6135606"/>
                  <a:pt x="1092269" y="6135606"/>
                </a:cubicBezTo>
                <a:cubicBezTo>
                  <a:pt x="1092269" y="6135606"/>
                  <a:pt x="1092269" y="6135606"/>
                  <a:pt x="1027155" y="6135606"/>
                </a:cubicBezTo>
                <a:cubicBezTo>
                  <a:pt x="1025799" y="6135606"/>
                  <a:pt x="1024781" y="6136623"/>
                  <a:pt x="1024781" y="6137980"/>
                </a:cubicBezTo>
                <a:cubicBezTo>
                  <a:pt x="1024781" y="6137980"/>
                  <a:pt x="1024781" y="6137980"/>
                  <a:pt x="1024781" y="6318264"/>
                </a:cubicBezTo>
                <a:cubicBezTo>
                  <a:pt x="1024781" y="6329319"/>
                  <a:pt x="1015828" y="6338137"/>
                  <a:pt x="1004773" y="6338137"/>
                </a:cubicBezTo>
                <a:cubicBezTo>
                  <a:pt x="993920" y="6338137"/>
                  <a:pt x="984899" y="6329319"/>
                  <a:pt x="984899" y="6318264"/>
                </a:cubicBezTo>
                <a:cubicBezTo>
                  <a:pt x="984899" y="6318264"/>
                  <a:pt x="984899" y="6318264"/>
                  <a:pt x="984899" y="5818040"/>
                </a:cubicBezTo>
                <a:cubicBezTo>
                  <a:pt x="984899" y="5806984"/>
                  <a:pt x="993920" y="5798166"/>
                  <a:pt x="1004773" y="5798166"/>
                </a:cubicBezTo>
                <a:cubicBezTo>
                  <a:pt x="1015761" y="5798166"/>
                  <a:pt x="1024781" y="5806984"/>
                  <a:pt x="1024781" y="5818040"/>
                </a:cubicBezTo>
                <a:lnTo>
                  <a:pt x="1024781" y="5994593"/>
                </a:lnTo>
                <a:cubicBezTo>
                  <a:pt x="1024781" y="5995950"/>
                  <a:pt x="1025799" y="5996967"/>
                  <a:pt x="1027155" y="5996967"/>
                </a:cubicBezTo>
                <a:cubicBezTo>
                  <a:pt x="1027155" y="5996967"/>
                  <a:pt x="1027155" y="5996967"/>
                  <a:pt x="1092269" y="5996967"/>
                </a:cubicBezTo>
                <a:cubicBezTo>
                  <a:pt x="1093626" y="5996967"/>
                  <a:pt x="1094643" y="5995950"/>
                  <a:pt x="1094643" y="5994593"/>
                </a:cubicBezTo>
                <a:cubicBezTo>
                  <a:pt x="1094643" y="5994593"/>
                  <a:pt x="1094643" y="5994593"/>
                  <a:pt x="1094643" y="5814988"/>
                </a:cubicBezTo>
                <a:cubicBezTo>
                  <a:pt x="1094643" y="5776665"/>
                  <a:pt x="1054490" y="5745465"/>
                  <a:pt x="1004773" y="574546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1294px * 729px vid 72ppi.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80597D0-9092-4B27-9501-811050E0D7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8014" y="5798128"/>
            <a:ext cx="7469186" cy="57831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14325" indent="0">
              <a:buNone/>
              <a:defRPr sz="1500"/>
            </a:lvl2pPr>
            <a:lvl3pPr marL="590550" indent="0">
              <a:buNone/>
              <a:defRPr sz="1500"/>
            </a:lvl3pPr>
            <a:lvl4pPr marL="895350" indent="0">
              <a:buNone/>
              <a:defRPr sz="1500"/>
            </a:lvl4pPr>
            <a:lvl5pPr marL="1171575" indent="0">
              <a:buNone/>
              <a:defRPr sz="15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18157B3-B3D7-4E8E-A87F-1B5E562922A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773986" y="6117397"/>
            <a:ext cx="1080000" cy="360000"/>
          </a:xfrm>
        </p:spPr>
        <p:txBody>
          <a:bodyPr/>
          <a:lstStyle>
            <a:lvl1pPr algn="r">
              <a:defRPr/>
            </a:lvl1pPr>
          </a:lstStyle>
          <a:p>
            <a:fld id="{65482580-9759-4449-BE0E-7090FCBA2BE4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854471B-20FD-4F9D-9D6F-38E431E99E1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773986" y="5553075"/>
            <a:ext cx="1699670" cy="564321"/>
          </a:xfrm>
        </p:spPr>
        <p:txBody>
          <a:bodyPr lIns="0" tIns="0" rIns="0" bIns="0" anchor="b"/>
          <a:lstStyle/>
          <a:p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3046F0B-0298-4EC3-984D-C8CED4F1EF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0961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a bild, bildtext svart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BE631BD-1ABE-42B5-8533-131CF7886D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12191999" cy="6858000"/>
          </a:xfrm>
          <a:custGeom>
            <a:avLst/>
            <a:gdLst>
              <a:gd name="connsiteX0" fmla="*/ 1180986 w 12191999"/>
              <a:gd name="connsiteY0" fmla="*/ 6085752 h 6858000"/>
              <a:gd name="connsiteX1" fmla="*/ 1192856 w 12191999"/>
              <a:gd name="connsiteY1" fmla="*/ 6085752 h 6858000"/>
              <a:gd name="connsiteX2" fmla="*/ 1216799 w 12191999"/>
              <a:gd name="connsiteY2" fmla="*/ 6109695 h 6858000"/>
              <a:gd name="connsiteX3" fmla="*/ 1216799 w 12191999"/>
              <a:gd name="connsiteY3" fmla="*/ 6270106 h 6858000"/>
              <a:gd name="connsiteX4" fmla="*/ 1192856 w 12191999"/>
              <a:gd name="connsiteY4" fmla="*/ 6294049 h 6858000"/>
              <a:gd name="connsiteX5" fmla="*/ 1180986 w 12191999"/>
              <a:gd name="connsiteY5" fmla="*/ 6294049 h 6858000"/>
              <a:gd name="connsiteX6" fmla="*/ 1178612 w 12191999"/>
              <a:gd name="connsiteY6" fmla="*/ 6291675 h 6858000"/>
              <a:gd name="connsiteX7" fmla="*/ 1178612 w 12191999"/>
              <a:gd name="connsiteY7" fmla="*/ 6088194 h 6858000"/>
              <a:gd name="connsiteX8" fmla="*/ 1180986 w 12191999"/>
              <a:gd name="connsiteY8" fmla="*/ 6085820 h 6858000"/>
              <a:gd name="connsiteX9" fmla="*/ 1180986 w 12191999"/>
              <a:gd name="connsiteY9" fmla="*/ 5862737 h 6858000"/>
              <a:gd name="connsiteX10" fmla="*/ 1190821 w 12191999"/>
              <a:gd name="connsiteY10" fmla="*/ 5862737 h 6858000"/>
              <a:gd name="connsiteX11" fmla="*/ 1214764 w 12191999"/>
              <a:gd name="connsiteY11" fmla="*/ 5886680 h 6858000"/>
              <a:gd name="connsiteX12" fmla="*/ 1214764 w 12191999"/>
              <a:gd name="connsiteY12" fmla="*/ 6009311 h 6858000"/>
              <a:gd name="connsiteX13" fmla="*/ 1190821 w 12191999"/>
              <a:gd name="connsiteY13" fmla="*/ 6033254 h 6858000"/>
              <a:gd name="connsiteX14" fmla="*/ 1180986 w 12191999"/>
              <a:gd name="connsiteY14" fmla="*/ 6033254 h 6858000"/>
              <a:gd name="connsiteX15" fmla="*/ 1178612 w 12191999"/>
              <a:gd name="connsiteY15" fmla="*/ 6030880 h 6858000"/>
              <a:gd name="connsiteX16" fmla="*/ 1178612 w 12191999"/>
              <a:gd name="connsiteY16" fmla="*/ 5865179 h 6858000"/>
              <a:gd name="connsiteX17" fmla="*/ 1180986 w 12191999"/>
              <a:gd name="connsiteY17" fmla="*/ 5862805 h 6858000"/>
              <a:gd name="connsiteX18" fmla="*/ 1110921 w 12191999"/>
              <a:gd name="connsiteY18" fmla="*/ 5810782 h 6858000"/>
              <a:gd name="connsiteX19" fmla="*/ 1108547 w 12191999"/>
              <a:gd name="connsiteY19" fmla="*/ 5813156 h 6858000"/>
              <a:gd name="connsiteX20" fmla="*/ 1108547 w 12191999"/>
              <a:gd name="connsiteY20" fmla="*/ 6341528 h 6858000"/>
              <a:gd name="connsiteX21" fmla="*/ 1110921 w 12191999"/>
              <a:gd name="connsiteY21" fmla="*/ 6343902 h 6858000"/>
              <a:gd name="connsiteX22" fmla="*/ 1219987 w 12191999"/>
              <a:gd name="connsiteY22" fmla="*/ 6343902 h 6858000"/>
              <a:gd name="connsiteX23" fmla="*/ 1285982 w 12191999"/>
              <a:gd name="connsiteY23" fmla="*/ 6277906 h 6858000"/>
              <a:gd name="connsiteX24" fmla="*/ 1285982 w 12191999"/>
              <a:gd name="connsiteY24" fmla="*/ 6117631 h 6858000"/>
              <a:gd name="connsiteX25" fmla="*/ 1240199 w 12191999"/>
              <a:gd name="connsiteY25" fmla="*/ 6054891 h 6858000"/>
              <a:gd name="connsiteX26" fmla="*/ 1240199 w 12191999"/>
              <a:gd name="connsiteY26" fmla="*/ 6053331 h 6858000"/>
              <a:gd name="connsiteX27" fmla="*/ 1285982 w 12191999"/>
              <a:gd name="connsiteY27" fmla="*/ 5990591 h 6858000"/>
              <a:gd name="connsiteX28" fmla="*/ 1285982 w 12191999"/>
              <a:gd name="connsiteY28" fmla="*/ 5885595 h 6858000"/>
              <a:gd name="connsiteX29" fmla="*/ 1211169 w 12191999"/>
              <a:gd name="connsiteY29" fmla="*/ 5810782 h 6858000"/>
              <a:gd name="connsiteX30" fmla="*/ 1110921 w 12191999"/>
              <a:gd name="connsiteY30" fmla="*/ 5810782 h 6858000"/>
              <a:gd name="connsiteX31" fmla="*/ 811127 w 12191999"/>
              <a:gd name="connsiteY31" fmla="*/ 5805356 h 6858000"/>
              <a:gd name="connsiteX32" fmla="*/ 721256 w 12191999"/>
              <a:gd name="connsiteY32" fmla="*/ 5874879 h 6858000"/>
              <a:gd name="connsiteX33" fmla="*/ 724851 w 12191999"/>
              <a:gd name="connsiteY33" fmla="*/ 5978857 h 6858000"/>
              <a:gd name="connsiteX34" fmla="*/ 789422 w 12191999"/>
              <a:gd name="connsiteY34" fmla="*/ 6094774 h 6858000"/>
              <a:gd name="connsiteX35" fmla="*/ 831000 w 12191999"/>
              <a:gd name="connsiteY35" fmla="*/ 6189257 h 6858000"/>
              <a:gd name="connsiteX36" fmla="*/ 831000 w 12191999"/>
              <a:gd name="connsiteY36" fmla="*/ 6281027 h 6858000"/>
              <a:gd name="connsiteX37" fmla="*/ 811127 w 12191999"/>
              <a:gd name="connsiteY37" fmla="*/ 6300900 h 6858000"/>
              <a:gd name="connsiteX38" fmla="*/ 791254 w 12191999"/>
              <a:gd name="connsiteY38" fmla="*/ 6281027 h 6858000"/>
              <a:gd name="connsiteX39" fmla="*/ 791254 w 12191999"/>
              <a:gd name="connsiteY39" fmla="*/ 6140421 h 6858000"/>
              <a:gd name="connsiteX40" fmla="*/ 788676 w 12191999"/>
              <a:gd name="connsiteY40" fmla="*/ 6138047 h 6858000"/>
              <a:gd name="connsiteX41" fmla="*/ 723562 w 12191999"/>
              <a:gd name="connsiteY41" fmla="*/ 6138047 h 6858000"/>
              <a:gd name="connsiteX42" fmla="*/ 721188 w 12191999"/>
              <a:gd name="connsiteY42" fmla="*/ 6140421 h 6858000"/>
              <a:gd name="connsiteX43" fmla="*/ 721188 w 12191999"/>
              <a:gd name="connsiteY43" fmla="*/ 6285232 h 6858000"/>
              <a:gd name="connsiteX44" fmla="*/ 811059 w 12191999"/>
              <a:gd name="connsiteY44" fmla="*/ 6354755 h 6858000"/>
              <a:gd name="connsiteX45" fmla="*/ 900930 w 12191999"/>
              <a:gd name="connsiteY45" fmla="*/ 6285232 h 6858000"/>
              <a:gd name="connsiteX46" fmla="*/ 900930 w 12191999"/>
              <a:gd name="connsiteY46" fmla="*/ 6189257 h 6858000"/>
              <a:gd name="connsiteX47" fmla="*/ 859352 w 12191999"/>
              <a:gd name="connsiteY47" fmla="*/ 6074426 h 6858000"/>
              <a:gd name="connsiteX48" fmla="*/ 794848 w 12191999"/>
              <a:gd name="connsiteY48" fmla="*/ 5958441 h 6858000"/>
              <a:gd name="connsiteX49" fmla="*/ 791254 w 12191999"/>
              <a:gd name="connsiteY49" fmla="*/ 5872098 h 6858000"/>
              <a:gd name="connsiteX50" fmla="*/ 811127 w 12191999"/>
              <a:gd name="connsiteY50" fmla="*/ 5852224 h 6858000"/>
              <a:gd name="connsiteX51" fmla="*/ 831000 w 12191999"/>
              <a:gd name="connsiteY51" fmla="*/ 5872098 h 6858000"/>
              <a:gd name="connsiteX52" fmla="*/ 831000 w 12191999"/>
              <a:gd name="connsiteY52" fmla="*/ 5997103 h 6858000"/>
              <a:gd name="connsiteX53" fmla="*/ 833374 w 12191999"/>
              <a:gd name="connsiteY53" fmla="*/ 5999477 h 6858000"/>
              <a:gd name="connsiteX54" fmla="*/ 898488 w 12191999"/>
              <a:gd name="connsiteY54" fmla="*/ 5999477 h 6858000"/>
              <a:gd name="connsiteX55" fmla="*/ 901066 w 12191999"/>
              <a:gd name="connsiteY55" fmla="*/ 5997103 h 6858000"/>
              <a:gd name="connsiteX56" fmla="*/ 901066 w 12191999"/>
              <a:gd name="connsiteY56" fmla="*/ 5874811 h 6858000"/>
              <a:gd name="connsiteX57" fmla="*/ 811127 w 12191999"/>
              <a:gd name="connsiteY57" fmla="*/ 5805356 h 6858000"/>
              <a:gd name="connsiteX58" fmla="*/ 1004773 w 12191999"/>
              <a:gd name="connsiteY58" fmla="*/ 5745465 h 6858000"/>
              <a:gd name="connsiteX59" fmla="*/ 914902 w 12191999"/>
              <a:gd name="connsiteY59" fmla="*/ 5814920 h 6858000"/>
              <a:gd name="connsiteX60" fmla="*/ 914902 w 12191999"/>
              <a:gd name="connsiteY60" fmla="*/ 6319756 h 6858000"/>
              <a:gd name="connsiteX61" fmla="*/ 1004773 w 12191999"/>
              <a:gd name="connsiteY61" fmla="*/ 6389278 h 6858000"/>
              <a:gd name="connsiteX62" fmla="*/ 1094643 w 12191999"/>
              <a:gd name="connsiteY62" fmla="*/ 6319756 h 6858000"/>
              <a:gd name="connsiteX63" fmla="*/ 1094643 w 12191999"/>
              <a:gd name="connsiteY63" fmla="*/ 6137980 h 6858000"/>
              <a:gd name="connsiteX64" fmla="*/ 1092269 w 12191999"/>
              <a:gd name="connsiteY64" fmla="*/ 6135606 h 6858000"/>
              <a:gd name="connsiteX65" fmla="*/ 1027155 w 12191999"/>
              <a:gd name="connsiteY65" fmla="*/ 6135606 h 6858000"/>
              <a:gd name="connsiteX66" fmla="*/ 1024781 w 12191999"/>
              <a:gd name="connsiteY66" fmla="*/ 6137980 h 6858000"/>
              <a:gd name="connsiteX67" fmla="*/ 1024781 w 12191999"/>
              <a:gd name="connsiteY67" fmla="*/ 6318264 h 6858000"/>
              <a:gd name="connsiteX68" fmla="*/ 1004773 w 12191999"/>
              <a:gd name="connsiteY68" fmla="*/ 6338137 h 6858000"/>
              <a:gd name="connsiteX69" fmla="*/ 984899 w 12191999"/>
              <a:gd name="connsiteY69" fmla="*/ 6318264 h 6858000"/>
              <a:gd name="connsiteX70" fmla="*/ 984899 w 12191999"/>
              <a:gd name="connsiteY70" fmla="*/ 5818040 h 6858000"/>
              <a:gd name="connsiteX71" fmla="*/ 1004773 w 12191999"/>
              <a:gd name="connsiteY71" fmla="*/ 5798166 h 6858000"/>
              <a:gd name="connsiteX72" fmla="*/ 1024781 w 12191999"/>
              <a:gd name="connsiteY72" fmla="*/ 5818040 h 6858000"/>
              <a:gd name="connsiteX73" fmla="*/ 1024781 w 12191999"/>
              <a:gd name="connsiteY73" fmla="*/ 5994593 h 6858000"/>
              <a:gd name="connsiteX74" fmla="*/ 1027155 w 12191999"/>
              <a:gd name="connsiteY74" fmla="*/ 5996967 h 6858000"/>
              <a:gd name="connsiteX75" fmla="*/ 1092269 w 12191999"/>
              <a:gd name="connsiteY75" fmla="*/ 5996967 h 6858000"/>
              <a:gd name="connsiteX76" fmla="*/ 1094643 w 12191999"/>
              <a:gd name="connsiteY76" fmla="*/ 5994593 h 6858000"/>
              <a:gd name="connsiteX77" fmla="*/ 1094643 w 12191999"/>
              <a:gd name="connsiteY77" fmla="*/ 5814988 h 6858000"/>
              <a:gd name="connsiteX78" fmla="*/ 1004773 w 12191999"/>
              <a:gd name="connsiteY78" fmla="*/ 5745465 h 6858000"/>
              <a:gd name="connsiteX79" fmla="*/ 0 w 12191999"/>
              <a:gd name="connsiteY79" fmla="*/ 0 h 6858000"/>
              <a:gd name="connsiteX80" fmla="*/ 12191999 w 12191999"/>
              <a:gd name="connsiteY80" fmla="*/ 0 h 6858000"/>
              <a:gd name="connsiteX81" fmla="*/ 12191999 w 12191999"/>
              <a:gd name="connsiteY81" fmla="*/ 6858000 h 6858000"/>
              <a:gd name="connsiteX82" fmla="*/ 0 w 12191999"/>
              <a:gd name="connsiteY8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1999" h="6858000">
                <a:moveTo>
                  <a:pt x="1180986" y="6085752"/>
                </a:moveTo>
                <a:lnTo>
                  <a:pt x="1192856" y="6085752"/>
                </a:lnTo>
                <a:cubicBezTo>
                  <a:pt x="1206082" y="6085752"/>
                  <a:pt x="1216799" y="6096469"/>
                  <a:pt x="1216799" y="6109695"/>
                </a:cubicBezTo>
                <a:cubicBezTo>
                  <a:pt x="1216799" y="6109695"/>
                  <a:pt x="1216799" y="6109695"/>
                  <a:pt x="1216799" y="6270106"/>
                </a:cubicBezTo>
                <a:cubicBezTo>
                  <a:pt x="1216799" y="6283332"/>
                  <a:pt x="1206082" y="6294049"/>
                  <a:pt x="1192856" y="6294049"/>
                </a:cubicBezTo>
                <a:cubicBezTo>
                  <a:pt x="1192856" y="6294049"/>
                  <a:pt x="1192856" y="6294049"/>
                  <a:pt x="1180986" y="6294049"/>
                </a:cubicBezTo>
                <a:cubicBezTo>
                  <a:pt x="1179630" y="6294049"/>
                  <a:pt x="1178612" y="6292896"/>
                  <a:pt x="1178612" y="6291675"/>
                </a:cubicBezTo>
                <a:cubicBezTo>
                  <a:pt x="1178612" y="6291675"/>
                  <a:pt x="1178612" y="6291675"/>
                  <a:pt x="1178612" y="6088194"/>
                </a:cubicBezTo>
                <a:cubicBezTo>
                  <a:pt x="1178612" y="6087041"/>
                  <a:pt x="1179630" y="6085820"/>
                  <a:pt x="1180986" y="6085820"/>
                </a:cubicBezTo>
                <a:close/>
                <a:moveTo>
                  <a:pt x="1180986" y="5862737"/>
                </a:moveTo>
                <a:lnTo>
                  <a:pt x="1190821" y="5862737"/>
                </a:lnTo>
                <a:cubicBezTo>
                  <a:pt x="1204047" y="5862737"/>
                  <a:pt x="1214764" y="5873454"/>
                  <a:pt x="1214764" y="5886680"/>
                </a:cubicBezTo>
                <a:cubicBezTo>
                  <a:pt x="1214764" y="5886680"/>
                  <a:pt x="1214764" y="5886680"/>
                  <a:pt x="1214764" y="6009311"/>
                </a:cubicBezTo>
                <a:cubicBezTo>
                  <a:pt x="1214764" y="6022538"/>
                  <a:pt x="1204047" y="6033254"/>
                  <a:pt x="1190821" y="6033254"/>
                </a:cubicBezTo>
                <a:cubicBezTo>
                  <a:pt x="1190821" y="6033254"/>
                  <a:pt x="1190821" y="6033254"/>
                  <a:pt x="1180986" y="6033254"/>
                </a:cubicBezTo>
                <a:cubicBezTo>
                  <a:pt x="1179630" y="6033254"/>
                  <a:pt x="1178612" y="6032237"/>
                  <a:pt x="1178612" y="6030880"/>
                </a:cubicBezTo>
                <a:cubicBezTo>
                  <a:pt x="1178612" y="6030880"/>
                  <a:pt x="1178612" y="6030880"/>
                  <a:pt x="1178612" y="5865179"/>
                </a:cubicBezTo>
                <a:cubicBezTo>
                  <a:pt x="1178612" y="5863823"/>
                  <a:pt x="1179630" y="5862805"/>
                  <a:pt x="1180986" y="5862805"/>
                </a:cubicBezTo>
                <a:close/>
                <a:moveTo>
                  <a:pt x="1110921" y="5810782"/>
                </a:moveTo>
                <a:cubicBezTo>
                  <a:pt x="1109768" y="5810782"/>
                  <a:pt x="1108547" y="5811799"/>
                  <a:pt x="1108547" y="5813156"/>
                </a:cubicBezTo>
                <a:cubicBezTo>
                  <a:pt x="1108547" y="5813156"/>
                  <a:pt x="1108547" y="5813156"/>
                  <a:pt x="1108547" y="6341528"/>
                </a:cubicBezTo>
                <a:cubicBezTo>
                  <a:pt x="1108547" y="6342681"/>
                  <a:pt x="1109700" y="6343902"/>
                  <a:pt x="1110921" y="6343902"/>
                </a:cubicBezTo>
                <a:cubicBezTo>
                  <a:pt x="1110921" y="6343902"/>
                  <a:pt x="1110921" y="6343902"/>
                  <a:pt x="1219987" y="6343902"/>
                </a:cubicBezTo>
                <a:cubicBezTo>
                  <a:pt x="1256478" y="6343902"/>
                  <a:pt x="1285982" y="6314397"/>
                  <a:pt x="1285982" y="6277906"/>
                </a:cubicBezTo>
                <a:cubicBezTo>
                  <a:pt x="1285982" y="6277906"/>
                  <a:pt x="1285982" y="6277906"/>
                  <a:pt x="1285982" y="6117631"/>
                </a:cubicBezTo>
                <a:cubicBezTo>
                  <a:pt x="1285982" y="6088330"/>
                  <a:pt x="1266855" y="6063369"/>
                  <a:pt x="1240199" y="6054891"/>
                </a:cubicBezTo>
                <a:cubicBezTo>
                  <a:pt x="1240199" y="6054891"/>
                  <a:pt x="1240199" y="6054891"/>
                  <a:pt x="1240199" y="6053331"/>
                </a:cubicBezTo>
                <a:cubicBezTo>
                  <a:pt x="1266787" y="6044853"/>
                  <a:pt x="1285982" y="6020096"/>
                  <a:pt x="1285982" y="5990591"/>
                </a:cubicBezTo>
                <a:cubicBezTo>
                  <a:pt x="1285982" y="5990591"/>
                  <a:pt x="1285982" y="5990591"/>
                  <a:pt x="1285982" y="5885595"/>
                </a:cubicBezTo>
                <a:cubicBezTo>
                  <a:pt x="1285982" y="5844221"/>
                  <a:pt x="1252544" y="5810782"/>
                  <a:pt x="1211169" y="5810782"/>
                </a:cubicBezTo>
                <a:cubicBezTo>
                  <a:pt x="1211169" y="5810782"/>
                  <a:pt x="1211169" y="5810782"/>
                  <a:pt x="1110921" y="5810782"/>
                </a:cubicBezTo>
                <a:close/>
                <a:moveTo>
                  <a:pt x="811127" y="5805356"/>
                </a:moveTo>
                <a:cubicBezTo>
                  <a:pt x="761477" y="5805356"/>
                  <a:pt x="721256" y="5836353"/>
                  <a:pt x="721256" y="5874879"/>
                </a:cubicBezTo>
                <a:cubicBezTo>
                  <a:pt x="716983" y="5904044"/>
                  <a:pt x="718543" y="5951862"/>
                  <a:pt x="724851" y="5978857"/>
                </a:cubicBezTo>
                <a:cubicBezTo>
                  <a:pt x="731769" y="6008159"/>
                  <a:pt x="771448" y="6067304"/>
                  <a:pt x="789422" y="6094774"/>
                </a:cubicBezTo>
                <a:cubicBezTo>
                  <a:pt x="807396" y="6122244"/>
                  <a:pt x="831339" y="6151070"/>
                  <a:pt x="831000" y="6189257"/>
                </a:cubicBezTo>
                <a:cubicBezTo>
                  <a:pt x="831000" y="6281027"/>
                  <a:pt x="831000" y="6281027"/>
                  <a:pt x="831000" y="6281027"/>
                </a:cubicBezTo>
                <a:cubicBezTo>
                  <a:pt x="831000" y="6292083"/>
                  <a:pt x="821979" y="6300900"/>
                  <a:pt x="811127" y="6300900"/>
                </a:cubicBezTo>
                <a:cubicBezTo>
                  <a:pt x="800071" y="6300900"/>
                  <a:pt x="791254" y="6292083"/>
                  <a:pt x="791254" y="6281027"/>
                </a:cubicBezTo>
                <a:cubicBezTo>
                  <a:pt x="791254" y="6140421"/>
                  <a:pt x="791254" y="6140421"/>
                  <a:pt x="791254" y="6140421"/>
                </a:cubicBezTo>
                <a:cubicBezTo>
                  <a:pt x="791254" y="6139200"/>
                  <a:pt x="790033" y="6138047"/>
                  <a:pt x="788676" y="6138047"/>
                </a:cubicBezTo>
                <a:cubicBezTo>
                  <a:pt x="723562" y="6138047"/>
                  <a:pt x="723562" y="6138047"/>
                  <a:pt x="723562" y="6138047"/>
                </a:cubicBezTo>
                <a:cubicBezTo>
                  <a:pt x="722206" y="6138047"/>
                  <a:pt x="721188" y="6139268"/>
                  <a:pt x="721188" y="6140421"/>
                </a:cubicBezTo>
                <a:cubicBezTo>
                  <a:pt x="721188" y="6285232"/>
                  <a:pt x="721188" y="6285232"/>
                  <a:pt x="721188" y="6285232"/>
                </a:cubicBezTo>
                <a:cubicBezTo>
                  <a:pt x="721188" y="6323554"/>
                  <a:pt x="761410" y="6354755"/>
                  <a:pt x="811059" y="6354755"/>
                </a:cubicBezTo>
                <a:cubicBezTo>
                  <a:pt x="860573" y="6354755"/>
                  <a:pt x="900930" y="6323554"/>
                  <a:pt x="900930" y="6285232"/>
                </a:cubicBezTo>
                <a:cubicBezTo>
                  <a:pt x="900930" y="6189257"/>
                  <a:pt x="900930" y="6189257"/>
                  <a:pt x="900930" y="6189257"/>
                </a:cubicBezTo>
                <a:cubicBezTo>
                  <a:pt x="900591" y="6123600"/>
                  <a:pt x="882617" y="6113969"/>
                  <a:pt x="859352" y="6074426"/>
                </a:cubicBezTo>
                <a:cubicBezTo>
                  <a:pt x="842667" y="6046142"/>
                  <a:pt x="801631" y="5987811"/>
                  <a:pt x="794848" y="5958441"/>
                </a:cubicBezTo>
                <a:cubicBezTo>
                  <a:pt x="788540" y="5931446"/>
                  <a:pt x="788744" y="5900449"/>
                  <a:pt x="791254" y="5872098"/>
                </a:cubicBezTo>
                <a:cubicBezTo>
                  <a:pt x="791254" y="5861245"/>
                  <a:pt x="800071" y="5852224"/>
                  <a:pt x="811127" y="5852224"/>
                </a:cubicBezTo>
                <a:cubicBezTo>
                  <a:pt x="821979" y="5852224"/>
                  <a:pt x="831000" y="5861245"/>
                  <a:pt x="831000" y="5872098"/>
                </a:cubicBezTo>
                <a:cubicBezTo>
                  <a:pt x="831000" y="5997103"/>
                  <a:pt x="831000" y="5997103"/>
                  <a:pt x="831000" y="5997103"/>
                </a:cubicBezTo>
                <a:cubicBezTo>
                  <a:pt x="831000" y="5998459"/>
                  <a:pt x="832018" y="5999477"/>
                  <a:pt x="833374" y="5999477"/>
                </a:cubicBezTo>
                <a:cubicBezTo>
                  <a:pt x="898488" y="5999477"/>
                  <a:pt x="898488" y="5999477"/>
                  <a:pt x="898488" y="5999477"/>
                </a:cubicBezTo>
                <a:cubicBezTo>
                  <a:pt x="899845" y="5999477"/>
                  <a:pt x="901066" y="5998459"/>
                  <a:pt x="901066" y="5997103"/>
                </a:cubicBezTo>
                <a:cubicBezTo>
                  <a:pt x="901066" y="5874811"/>
                  <a:pt x="901066" y="5874811"/>
                  <a:pt x="901066" y="5874811"/>
                </a:cubicBezTo>
                <a:cubicBezTo>
                  <a:pt x="900998" y="5836353"/>
                  <a:pt x="860641" y="5805356"/>
                  <a:pt x="811127" y="5805356"/>
                </a:cubicBezTo>
                <a:close/>
                <a:moveTo>
                  <a:pt x="1004773" y="5745465"/>
                </a:moveTo>
                <a:cubicBezTo>
                  <a:pt x="955259" y="5745465"/>
                  <a:pt x="914902" y="5776665"/>
                  <a:pt x="914902" y="5814920"/>
                </a:cubicBezTo>
                <a:cubicBezTo>
                  <a:pt x="914902" y="5814920"/>
                  <a:pt x="914902" y="5814920"/>
                  <a:pt x="914902" y="6319756"/>
                </a:cubicBezTo>
                <a:cubicBezTo>
                  <a:pt x="914902" y="6358214"/>
                  <a:pt x="955259" y="6389278"/>
                  <a:pt x="1004773" y="6389278"/>
                </a:cubicBezTo>
                <a:cubicBezTo>
                  <a:pt x="1054490" y="6389278"/>
                  <a:pt x="1094643" y="6358281"/>
                  <a:pt x="1094643" y="6319756"/>
                </a:cubicBezTo>
                <a:cubicBezTo>
                  <a:pt x="1094643" y="6319756"/>
                  <a:pt x="1094643" y="6319756"/>
                  <a:pt x="1094643" y="6137980"/>
                </a:cubicBezTo>
                <a:cubicBezTo>
                  <a:pt x="1094643" y="6136623"/>
                  <a:pt x="1093626" y="6135606"/>
                  <a:pt x="1092269" y="6135606"/>
                </a:cubicBezTo>
                <a:cubicBezTo>
                  <a:pt x="1092269" y="6135606"/>
                  <a:pt x="1092269" y="6135606"/>
                  <a:pt x="1027155" y="6135606"/>
                </a:cubicBezTo>
                <a:cubicBezTo>
                  <a:pt x="1025799" y="6135606"/>
                  <a:pt x="1024781" y="6136623"/>
                  <a:pt x="1024781" y="6137980"/>
                </a:cubicBezTo>
                <a:cubicBezTo>
                  <a:pt x="1024781" y="6137980"/>
                  <a:pt x="1024781" y="6137980"/>
                  <a:pt x="1024781" y="6318264"/>
                </a:cubicBezTo>
                <a:cubicBezTo>
                  <a:pt x="1024781" y="6329319"/>
                  <a:pt x="1015828" y="6338137"/>
                  <a:pt x="1004773" y="6338137"/>
                </a:cubicBezTo>
                <a:cubicBezTo>
                  <a:pt x="993920" y="6338137"/>
                  <a:pt x="984899" y="6329319"/>
                  <a:pt x="984899" y="6318264"/>
                </a:cubicBezTo>
                <a:cubicBezTo>
                  <a:pt x="984899" y="6318264"/>
                  <a:pt x="984899" y="6318264"/>
                  <a:pt x="984899" y="5818040"/>
                </a:cubicBezTo>
                <a:cubicBezTo>
                  <a:pt x="984899" y="5806984"/>
                  <a:pt x="993920" y="5798166"/>
                  <a:pt x="1004773" y="5798166"/>
                </a:cubicBezTo>
                <a:cubicBezTo>
                  <a:pt x="1015761" y="5798166"/>
                  <a:pt x="1024781" y="5806984"/>
                  <a:pt x="1024781" y="5818040"/>
                </a:cubicBezTo>
                <a:lnTo>
                  <a:pt x="1024781" y="5994593"/>
                </a:lnTo>
                <a:cubicBezTo>
                  <a:pt x="1024781" y="5995950"/>
                  <a:pt x="1025799" y="5996967"/>
                  <a:pt x="1027155" y="5996967"/>
                </a:cubicBezTo>
                <a:cubicBezTo>
                  <a:pt x="1027155" y="5996967"/>
                  <a:pt x="1027155" y="5996967"/>
                  <a:pt x="1092269" y="5996967"/>
                </a:cubicBezTo>
                <a:cubicBezTo>
                  <a:pt x="1093626" y="5996967"/>
                  <a:pt x="1094643" y="5995950"/>
                  <a:pt x="1094643" y="5994593"/>
                </a:cubicBezTo>
                <a:cubicBezTo>
                  <a:pt x="1094643" y="5994593"/>
                  <a:pt x="1094643" y="5994593"/>
                  <a:pt x="1094643" y="5814988"/>
                </a:cubicBezTo>
                <a:cubicBezTo>
                  <a:pt x="1094643" y="5776665"/>
                  <a:pt x="1054490" y="5745465"/>
                  <a:pt x="1004773" y="574546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80597D0-9092-4B27-9501-811050E0D7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8014" y="5798128"/>
            <a:ext cx="7469186" cy="57831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14325" indent="0">
              <a:buNone/>
              <a:defRPr sz="1500"/>
            </a:lvl2pPr>
            <a:lvl3pPr marL="590550" indent="0">
              <a:buNone/>
              <a:defRPr sz="1500"/>
            </a:lvl3pPr>
            <a:lvl4pPr marL="895350" indent="0">
              <a:buNone/>
              <a:defRPr sz="1500"/>
            </a:lvl4pPr>
            <a:lvl5pPr marL="1171575" indent="0">
              <a:buNone/>
              <a:defRPr sz="15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496E75B-581D-46B9-BA7D-A68EA322777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773986" y="6117397"/>
            <a:ext cx="1080000" cy="360000"/>
          </a:xfrm>
        </p:spPr>
        <p:txBody>
          <a:bodyPr/>
          <a:lstStyle>
            <a:lvl1pPr algn="r">
              <a:defRPr/>
            </a:lvl1pPr>
          </a:lstStyle>
          <a:p>
            <a:fld id="{CE00161E-F38A-452D-9E94-ACC50D8A7652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ACDDECF-B828-4DB5-8DC1-75415E05F2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773986" y="5553075"/>
            <a:ext cx="1699670" cy="564321"/>
          </a:xfrm>
        </p:spPr>
        <p:txBody>
          <a:bodyPr lIns="0" tIns="0" rIns="0" bIns="0" anchor="b"/>
          <a:lstStyle/>
          <a:p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172003D-97CC-4314-B10C-9D89AC030B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9764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3381" y="1458803"/>
            <a:ext cx="8227281" cy="3659107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5000"/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6CE74D7-D5DA-4033-A08E-ED4E101B0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04BB9AB-4FA2-49C0-AFEC-C4E46C910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9C8215-4CD1-443C-9613-5AEC6D2E5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4301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 eller siffra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458803"/>
            <a:ext cx="12191999" cy="3659107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10000"/>
            </a:lvl1pPr>
          </a:lstStyle>
          <a:p>
            <a:r>
              <a:rPr lang="sv-SE" dirty="0"/>
              <a:t>Ord eller siffra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EF73305-A696-4440-97F1-3D609D70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50188DA-DF3E-4105-9FFA-1D005E6A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56AC43D-FFD9-47FA-B774-A3A552E8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3210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8474839" cy="454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E8B37B-45CE-4C63-89B4-7972B180FA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397" y="2271713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4AF3318-36D9-41B2-8489-393F9CBF8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486" y="2271712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8DE8A3C-DFE3-4A02-8707-54698C331B5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CC2AB4D-CE55-443A-8348-3B56D356A60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5126E12-1DB7-4B46-AD23-C37BF74C1DA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0566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8474839" cy="454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E8B37B-45CE-4C63-89B4-7972B180FA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397" y="2271713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4AF3318-36D9-41B2-8489-393F9CBF8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486" y="2271712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B5D89767-6392-4124-A655-D9B6B7457E0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3C19679-0B6D-49C5-AF04-89949C35C98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315D5E5-D824-4B8B-8566-90F794ED2CA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1436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8474839" cy="454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E8B37B-45CE-4C63-89B4-7972B180FA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397" y="2271713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4AF3318-36D9-41B2-8489-393F9CBF8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486" y="2271712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FAA7B25D-A717-4A78-A055-CFD6601F3C5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B5FE7FC-AF6E-41E1-89AD-2FEC849B9EA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8EFA3A-62D8-4D40-82D8-659416CA372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0720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8474839" cy="454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E8B37B-45CE-4C63-89B4-7972B180FA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397" y="2271713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4AF3318-36D9-41B2-8489-393F9CBF8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486" y="2271712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5E72654F-EC6C-403E-A3E9-174486D3BA2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1635D99E-456D-4D49-A9C6-B4C308D1E3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3B0CAE1-9F1B-4E86-9ABE-50052530176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706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9199562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EEB7789-E584-475C-B899-C19C55733D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796283D-A9AC-4664-8B62-D4597D8DD5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26" name="Bild 1">
            <a:extLst>
              <a:ext uri="{FF2B5EF4-FFF2-40B4-BE49-F238E27FC236}">
                <a16:creationId xmlns:a16="http://schemas.microsoft.com/office/drawing/2014/main" id="{034D6BCD-BF47-4D86-A884-264CD855E80C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739455" y="5762264"/>
            <a:ext cx="547200" cy="620674"/>
            <a:chOff x="-5735959" y="-2756567"/>
            <a:chExt cx="6052559" cy="6865228"/>
          </a:xfrm>
          <a:solidFill>
            <a:schemeClr val="tx1"/>
          </a:solidFill>
        </p:grpSpPr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57A29028-A8FA-4962-AC3E-D6CDF7A3CEC9}"/>
                </a:ext>
              </a:extLst>
            </p:cNvPr>
            <p:cNvSpPr/>
            <p:nvPr/>
          </p:nvSpPr>
          <p:spPr bwMode="black">
            <a:xfrm>
              <a:off x="-3647168" y="-2756567"/>
              <a:ext cx="1922259" cy="6865228"/>
            </a:xfrm>
            <a:custGeom>
              <a:avLst/>
              <a:gdLst>
                <a:gd name="connsiteX0" fmla="*/ 1176122 w 1922263"/>
                <a:gd name="connsiteY0" fmla="*/ 778661 h 6865226"/>
                <a:gd name="connsiteX1" fmla="*/ 962938 w 1922263"/>
                <a:gd name="connsiteY1" fmla="*/ 566923 h 6865226"/>
                <a:gd name="connsiteX2" fmla="*/ 751200 w 1922263"/>
                <a:gd name="connsiteY2" fmla="*/ 778661 h 6865226"/>
                <a:gd name="connsiteX3" fmla="*/ 751200 w 1922263"/>
                <a:gd name="connsiteY3" fmla="*/ 6108245 h 6865226"/>
                <a:gd name="connsiteX4" fmla="*/ 962938 w 1922263"/>
                <a:gd name="connsiteY4" fmla="*/ 6319983 h 6865226"/>
                <a:gd name="connsiteX5" fmla="*/ 1176122 w 1922263"/>
                <a:gd name="connsiteY5" fmla="*/ 6108245 h 6865226"/>
                <a:gd name="connsiteX6" fmla="*/ 1176122 w 1922263"/>
                <a:gd name="connsiteY6" fmla="*/ 4187427 h 6865226"/>
                <a:gd name="connsiteX7" fmla="*/ 1201415 w 1922263"/>
                <a:gd name="connsiteY7" fmla="*/ 4162134 h 6865226"/>
                <a:gd name="connsiteX8" fmla="*/ 1895164 w 1922263"/>
                <a:gd name="connsiteY8" fmla="*/ 4162134 h 6865226"/>
                <a:gd name="connsiteX9" fmla="*/ 1920457 w 1922263"/>
                <a:gd name="connsiteY9" fmla="*/ 4187427 h 6865226"/>
                <a:gd name="connsiteX10" fmla="*/ 1920457 w 1922263"/>
                <a:gd name="connsiteY10" fmla="*/ 6124144 h 6865226"/>
                <a:gd name="connsiteX11" fmla="*/ 962938 w 1922263"/>
                <a:gd name="connsiteY11" fmla="*/ 6864866 h 6865226"/>
                <a:gd name="connsiteX12" fmla="*/ 5420 w 1922263"/>
                <a:gd name="connsiteY12" fmla="*/ 6124144 h 6865226"/>
                <a:gd name="connsiteX13" fmla="*/ 5420 w 1922263"/>
                <a:gd name="connsiteY13" fmla="*/ 745419 h 6865226"/>
                <a:gd name="connsiteX14" fmla="*/ 962938 w 1922263"/>
                <a:gd name="connsiteY14" fmla="*/ 5420 h 6865226"/>
                <a:gd name="connsiteX15" fmla="*/ 1920457 w 1922263"/>
                <a:gd name="connsiteY15" fmla="*/ 746142 h 6865226"/>
                <a:gd name="connsiteX16" fmla="*/ 1920457 w 1922263"/>
                <a:gd name="connsiteY16" fmla="*/ 2659733 h 6865226"/>
                <a:gd name="connsiteX17" fmla="*/ 1895164 w 1922263"/>
                <a:gd name="connsiteY17" fmla="*/ 2685026 h 6865226"/>
                <a:gd name="connsiteX18" fmla="*/ 1201415 w 1922263"/>
                <a:gd name="connsiteY18" fmla="*/ 2685026 h 6865226"/>
                <a:gd name="connsiteX19" fmla="*/ 1176122 w 1922263"/>
                <a:gd name="connsiteY19" fmla="*/ 2659733 h 6865226"/>
                <a:gd name="connsiteX20" fmla="*/ 1176122 w 1922263"/>
                <a:gd name="connsiteY20" fmla="*/ 778661 h 686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22263" h="6865226">
                  <a:moveTo>
                    <a:pt x="1176122" y="778661"/>
                  </a:moveTo>
                  <a:cubicBezTo>
                    <a:pt x="1176122" y="660868"/>
                    <a:pt x="1080009" y="566923"/>
                    <a:pt x="962938" y="566923"/>
                  </a:cubicBezTo>
                  <a:cubicBezTo>
                    <a:pt x="847313" y="566923"/>
                    <a:pt x="751200" y="660868"/>
                    <a:pt x="751200" y="778661"/>
                  </a:cubicBezTo>
                  <a:cubicBezTo>
                    <a:pt x="751200" y="6108245"/>
                    <a:pt x="751200" y="6108245"/>
                    <a:pt x="751200" y="6108245"/>
                  </a:cubicBezTo>
                  <a:cubicBezTo>
                    <a:pt x="751200" y="6226038"/>
                    <a:pt x="847313" y="6319983"/>
                    <a:pt x="962938" y="6319983"/>
                  </a:cubicBezTo>
                  <a:cubicBezTo>
                    <a:pt x="1080731" y="6319983"/>
                    <a:pt x="1176122" y="6226038"/>
                    <a:pt x="1176122" y="6108245"/>
                  </a:cubicBezTo>
                  <a:cubicBezTo>
                    <a:pt x="1176122" y="4187427"/>
                    <a:pt x="1176122" y="4187427"/>
                    <a:pt x="1176122" y="4187427"/>
                  </a:cubicBezTo>
                  <a:cubicBezTo>
                    <a:pt x="1176122" y="4172974"/>
                    <a:pt x="1186962" y="4162134"/>
                    <a:pt x="1201415" y="4162134"/>
                  </a:cubicBezTo>
                  <a:cubicBezTo>
                    <a:pt x="1895164" y="4162134"/>
                    <a:pt x="1895164" y="4162134"/>
                    <a:pt x="1895164" y="4162134"/>
                  </a:cubicBezTo>
                  <a:cubicBezTo>
                    <a:pt x="1909617" y="4162134"/>
                    <a:pt x="1920457" y="4172974"/>
                    <a:pt x="1920457" y="4187427"/>
                  </a:cubicBezTo>
                  <a:cubicBezTo>
                    <a:pt x="1920457" y="6124144"/>
                    <a:pt x="1920457" y="6124144"/>
                    <a:pt x="1920457" y="6124144"/>
                  </a:cubicBezTo>
                  <a:cubicBezTo>
                    <a:pt x="1920457" y="6534612"/>
                    <a:pt x="1492645" y="6864866"/>
                    <a:pt x="962938" y="6864866"/>
                  </a:cubicBezTo>
                  <a:cubicBezTo>
                    <a:pt x="435400" y="6864866"/>
                    <a:pt x="5420" y="6533889"/>
                    <a:pt x="5420" y="6124144"/>
                  </a:cubicBezTo>
                  <a:cubicBezTo>
                    <a:pt x="5420" y="745419"/>
                    <a:pt x="5420" y="745419"/>
                    <a:pt x="5420" y="745419"/>
                  </a:cubicBezTo>
                  <a:cubicBezTo>
                    <a:pt x="5420" y="337841"/>
                    <a:pt x="435400" y="5420"/>
                    <a:pt x="962938" y="5420"/>
                  </a:cubicBezTo>
                  <a:cubicBezTo>
                    <a:pt x="1492645" y="5420"/>
                    <a:pt x="1920457" y="337841"/>
                    <a:pt x="1920457" y="746142"/>
                  </a:cubicBezTo>
                  <a:cubicBezTo>
                    <a:pt x="1920457" y="2659733"/>
                    <a:pt x="1920457" y="2659733"/>
                    <a:pt x="1920457" y="2659733"/>
                  </a:cubicBezTo>
                  <a:cubicBezTo>
                    <a:pt x="1920457" y="2674186"/>
                    <a:pt x="1909617" y="2685026"/>
                    <a:pt x="1895164" y="2685026"/>
                  </a:cubicBezTo>
                  <a:cubicBezTo>
                    <a:pt x="1201415" y="2685026"/>
                    <a:pt x="1201415" y="2685026"/>
                    <a:pt x="1201415" y="2685026"/>
                  </a:cubicBezTo>
                  <a:cubicBezTo>
                    <a:pt x="1186962" y="2685026"/>
                    <a:pt x="1176122" y="2674186"/>
                    <a:pt x="1176122" y="2659733"/>
                  </a:cubicBezTo>
                  <a:lnTo>
                    <a:pt x="1176122" y="7786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6E7BC1B9-4FBD-452F-B393-2684ED4D8741}"/>
                </a:ext>
              </a:extLst>
            </p:cNvPr>
            <p:cNvSpPr/>
            <p:nvPr/>
          </p:nvSpPr>
          <p:spPr bwMode="black">
            <a:xfrm>
              <a:off x="-5735959" y="-2118466"/>
              <a:ext cx="1951173" cy="5860737"/>
            </a:xfrm>
            <a:custGeom>
              <a:avLst/>
              <a:gdLst>
                <a:gd name="connsiteX0" fmla="*/ 31033 w 1951169"/>
                <a:gd name="connsiteY0" fmla="*/ 746142 h 5860735"/>
                <a:gd name="connsiteX1" fmla="*/ 69334 w 1951169"/>
                <a:gd name="connsiteY1" fmla="*/ 1853973 h 5860735"/>
                <a:gd name="connsiteX2" fmla="*/ 757302 w 1951169"/>
                <a:gd name="connsiteY2" fmla="*/ 3088991 h 5860735"/>
                <a:gd name="connsiteX3" fmla="*/ 1200289 w 1951169"/>
                <a:gd name="connsiteY3" fmla="*/ 4095650 h 5860735"/>
                <a:gd name="connsiteX4" fmla="*/ 1200289 w 1951169"/>
                <a:gd name="connsiteY4" fmla="*/ 5073402 h 5860735"/>
                <a:gd name="connsiteX5" fmla="*/ 988551 w 1951169"/>
                <a:gd name="connsiteY5" fmla="*/ 5285141 h 5860735"/>
                <a:gd name="connsiteX6" fmla="*/ 776813 w 1951169"/>
                <a:gd name="connsiteY6" fmla="*/ 5073402 h 5860735"/>
                <a:gd name="connsiteX7" fmla="*/ 776813 w 1951169"/>
                <a:gd name="connsiteY7" fmla="*/ 3575338 h 5860735"/>
                <a:gd name="connsiteX8" fmla="*/ 749352 w 1951169"/>
                <a:gd name="connsiteY8" fmla="*/ 3550045 h 5860735"/>
                <a:gd name="connsiteX9" fmla="*/ 55603 w 1951169"/>
                <a:gd name="connsiteY9" fmla="*/ 3550045 h 5860735"/>
                <a:gd name="connsiteX10" fmla="*/ 30310 w 1951169"/>
                <a:gd name="connsiteY10" fmla="*/ 3575338 h 5860735"/>
                <a:gd name="connsiteX11" fmla="*/ 30310 w 1951169"/>
                <a:gd name="connsiteY11" fmla="*/ 5118207 h 5860735"/>
                <a:gd name="connsiteX12" fmla="*/ 987829 w 1951169"/>
                <a:gd name="connsiteY12" fmla="*/ 5858929 h 5860735"/>
                <a:gd name="connsiteX13" fmla="*/ 1945347 w 1951169"/>
                <a:gd name="connsiteY13" fmla="*/ 5118207 h 5860735"/>
                <a:gd name="connsiteX14" fmla="*/ 1945347 w 1951169"/>
                <a:gd name="connsiteY14" fmla="*/ 4095650 h 5860735"/>
                <a:gd name="connsiteX15" fmla="*/ 1502359 w 1951169"/>
                <a:gd name="connsiteY15" fmla="*/ 2872194 h 5860735"/>
                <a:gd name="connsiteX16" fmla="*/ 815114 w 1951169"/>
                <a:gd name="connsiteY16" fmla="*/ 1636453 h 5860735"/>
                <a:gd name="connsiteX17" fmla="*/ 776813 w 1951169"/>
                <a:gd name="connsiteY17" fmla="*/ 716513 h 5860735"/>
                <a:gd name="connsiteX18" fmla="*/ 988551 w 1951169"/>
                <a:gd name="connsiteY18" fmla="*/ 504775 h 5860735"/>
                <a:gd name="connsiteX19" fmla="*/ 1200289 w 1951169"/>
                <a:gd name="connsiteY19" fmla="*/ 716513 h 5860735"/>
                <a:gd name="connsiteX20" fmla="*/ 1200289 w 1951169"/>
                <a:gd name="connsiteY20" fmla="*/ 2048367 h 5860735"/>
                <a:gd name="connsiteX21" fmla="*/ 1225582 w 1951169"/>
                <a:gd name="connsiteY21" fmla="*/ 2073660 h 5860735"/>
                <a:gd name="connsiteX22" fmla="*/ 1919331 w 1951169"/>
                <a:gd name="connsiteY22" fmla="*/ 2073660 h 5860735"/>
                <a:gd name="connsiteX23" fmla="*/ 1946792 w 1951169"/>
                <a:gd name="connsiteY23" fmla="*/ 2048367 h 5860735"/>
                <a:gd name="connsiteX24" fmla="*/ 1946792 w 1951169"/>
                <a:gd name="connsiteY24" fmla="*/ 745419 h 5860735"/>
                <a:gd name="connsiteX25" fmla="*/ 988551 w 1951169"/>
                <a:gd name="connsiteY25" fmla="*/ 5420 h 5860735"/>
                <a:gd name="connsiteX26" fmla="*/ 31033 w 1951169"/>
                <a:gd name="connsiteY26" fmla="*/ 746142 h 586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51169" h="5860735">
                  <a:moveTo>
                    <a:pt x="31033" y="746142"/>
                  </a:moveTo>
                  <a:cubicBezTo>
                    <a:pt x="-14494" y="1056884"/>
                    <a:pt x="2127" y="1566356"/>
                    <a:pt x="69334" y="1853973"/>
                  </a:cubicBezTo>
                  <a:cubicBezTo>
                    <a:pt x="143044" y="2166160"/>
                    <a:pt x="565798" y="2796315"/>
                    <a:pt x="757302" y="3088991"/>
                  </a:cubicBezTo>
                  <a:cubicBezTo>
                    <a:pt x="948805" y="3381666"/>
                    <a:pt x="1203903" y="3688795"/>
                    <a:pt x="1200289" y="4095650"/>
                  </a:cubicBezTo>
                  <a:cubicBezTo>
                    <a:pt x="1200289" y="5073402"/>
                    <a:pt x="1200289" y="5073402"/>
                    <a:pt x="1200289" y="5073402"/>
                  </a:cubicBezTo>
                  <a:cubicBezTo>
                    <a:pt x="1200289" y="5191196"/>
                    <a:pt x="1104176" y="5285141"/>
                    <a:pt x="988551" y="5285141"/>
                  </a:cubicBezTo>
                  <a:cubicBezTo>
                    <a:pt x="870758" y="5285141"/>
                    <a:pt x="776813" y="5191196"/>
                    <a:pt x="776813" y="5073402"/>
                  </a:cubicBezTo>
                  <a:cubicBezTo>
                    <a:pt x="776813" y="3575338"/>
                    <a:pt x="776813" y="3575338"/>
                    <a:pt x="776813" y="3575338"/>
                  </a:cubicBezTo>
                  <a:cubicBezTo>
                    <a:pt x="776813" y="3562330"/>
                    <a:pt x="763805" y="3550045"/>
                    <a:pt x="749352" y="3550045"/>
                  </a:cubicBezTo>
                  <a:cubicBezTo>
                    <a:pt x="55603" y="3550045"/>
                    <a:pt x="55603" y="3550045"/>
                    <a:pt x="55603" y="3550045"/>
                  </a:cubicBezTo>
                  <a:cubicBezTo>
                    <a:pt x="41150" y="3550045"/>
                    <a:pt x="30310" y="3563053"/>
                    <a:pt x="30310" y="3575338"/>
                  </a:cubicBezTo>
                  <a:cubicBezTo>
                    <a:pt x="30310" y="5118207"/>
                    <a:pt x="30310" y="5118207"/>
                    <a:pt x="30310" y="5118207"/>
                  </a:cubicBezTo>
                  <a:cubicBezTo>
                    <a:pt x="30310" y="5526508"/>
                    <a:pt x="458845" y="5858929"/>
                    <a:pt x="987829" y="5858929"/>
                  </a:cubicBezTo>
                  <a:cubicBezTo>
                    <a:pt x="1515367" y="5858929"/>
                    <a:pt x="1945347" y="5526508"/>
                    <a:pt x="1945347" y="5118207"/>
                  </a:cubicBezTo>
                  <a:cubicBezTo>
                    <a:pt x="1945347" y="4095650"/>
                    <a:pt x="1945347" y="4095650"/>
                    <a:pt x="1945347" y="4095650"/>
                  </a:cubicBezTo>
                  <a:cubicBezTo>
                    <a:pt x="1941734" y="3396119"/>
                    <a:pt x="1750230" y="3293502"/>
                    <a:pt x="1502359" y="2872194"/>
                  </a:cubicBezTo>
                  <a:cubicBezTo>
                    <a:pt x="1324586" y="2570847"/>
                    <a:pt x="887379" y="1949363"/>
                    <a:pt x="815114" y="1636453"/>
                  </a:cubicBezTo>
                  <a:cubicBezTo>
                    <a:pt x="747907" y="1348836"/>
                    <a:pt x="750075" y="1018583"/>
                    <a:pt x="776813" y="716513"/>
                  </a:cubicBezTo>
                  <a:cubicBezTo>
                    <a:pt x="776813" y="600888"/>
                    <a:pt x="870758" y="504775"/>
                    <a:pt x="988551" y="504775"/>
                  </a:cubicBezTo>
                  <a:cubicBezTo>
                    <a:pt x="1104176" y="504775"/>
                    <a:pt x="1200289" y="600888"/>
                    <a:pt x="1200289" y="716513"/>
                  </a:cubicBezTo>
                  <a:cubicBezTo>
                    <a:pt x="1200289" y="2048367"/>
                    <a:pt x="1200289" y="2048367"/>
                    <a:pt x="1200289" y="2048367"/>
                  </a:cubicBezTo>
                  <a:cubicBezTo>
                    <a:pt x="1200289" y="2062820"/>
                    <a:pt x="1211129" y="2073660"/>
                    <a:pt x="1225582" y="2073660"/>
                  </a:cubicBezTo>
                  <a:cubicBezTo>
                    <a:pt x="1919331" y="2073660"/>
                    <a:pt x="1919331" y="2073660"/>
                    <a:pt x="1919331" y="2073660"/>
                  </a:cubicBezTo>
                  <a:cubicBezTo>
                    <a:pt x="1933784" y="2073660"/>
                    <a:pt x="1946792" y="2062820"/>
                    <a:pt x="1946792" y="2048367"/>
                  </a:cubicBezTo>
                  <a:cubicBezTo>
                    <a:pt x="1946792" y="745419"/>
                    <a:pt x="1946792" y="745419"/>
                    <a:pt x="1946792" y="745419"/>
                  </a:cubicBezTo>
                  <a:cubicBezTo>
                    <a:pt x="1946070" y="335673"/>
                    <a:pt x="1516090" y="5420"/>
                    <a:pt x="988551" y="5420"/>
                  </a:cubicBezTo>
                  <a:cubicBezTo>
                    <a:pt x="459567" y="5420"/>
                    <a:pt x="31033" y="335673"/>
                    <a:pt x="31033" y="74614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83B98F73-756A-4D8A-9467-FB92A9EC9199}"/>
                </a:ext>
              </a:extLst>
            </p:cNvPr>
            <p:cNvSpPr/>
            <p:nvPr/>
          </p:nvSpPr>
          <p:spPr bwMode="black">
            <a:xfrm>
              <a:off x="-1583985" y="-2060651"/>
              <a:ext cx="1900585" cy="5687300"/>
            </a:xfrm>
            <a:custGeom>
              <a:avLst/>
              <a:gdLst>
                <a:gd name="connsiteX0" fmla="*/ 777216 w 1900583"/>
                <a:gd name="connsiteY0" fmla="*/ 2935788 h 5687298"/>
                <a:gd name="connsiteX1" fmla="*/ 751923 w 1900583"/>
                <a:gd name="connsiteY1" fmla="*/ 2961081 h 5687298"/>
                <a:gd name="connsiteX2" fmla="*/ 751923 w 1900583"/>
                <a:gd name="connsiteY2" fmla="*/ 5129047 h 5687298"/>
                <a:gd name="connsiteX3" fmla="*/ 777216 w 1900583"/>
                <a:gd name="connsiteY3" fmla="*/ 5154340 h 5687298"/>
                <a:gd name="connsiteX4" fmla="*/ 903680 w 1900583"/>
                <a:gd name="connsiteY4" fmla="*/ 5154340 h 5687298"/>
                <a:gd name="connsiteX5" fmla="*/ 1158778 w 1900583"/>
                <a:gd name="connsiteY5" fmla="*/ 4899243 h 5687298"/>
                <a:gd name="connsiteX6" fmla="*/ 1158778 w 1900583"/>
                <a:gd name="connsiteY6" fmla="*/ 3190162 h 5687298"/>
                <a:gd name="connsiteX7" fmla="*/ 903680 w 1900583"/>
                <a:gd name="connsiteY7" fmla="*/ 2935065 h 5687298"/>
                <a:gd name="connsiteX8" fmla="*/ 777216 w 1900583"/>
                <a:gd name="connsiteY8" fmla="*/ 2935065 h 5687298"/>
                <a:gd name="connsiteX9" fmla="*/ 777216 w 1900583"/>
                <a:gd name="connsiteY9" fmla="*/ 559697 h 5687298"/>
                <a:gd name="connsiteX10" fmla="*/ 751923 w 1900583"/>
                <a:gd name="connsiteY10" fmla="*/ 584990 h 5687298"/>
                <a:gd name="connsiteX11" fmla="*/ 751923 w 1900583"/>
                <a:gd name="connsiteY11" fmla="*/ 2350437 h 5687298"/>
                <a:gd name="connsiteX12" fmla="*/ 777216 w 1900583"/>
                <a:gd name="connsiteY12" fmla="*/ 2375730 h 5687298"/>
                <a:gd name="connsiteX13" fmla="*/ 882001 w 1900583"/>
                <a:gd name="connsiteY13" fmla="*/ 2375730 h 5687298"/>
                <a:gd name="connsiteX14" fmla="*/ 1137098 w 1900583"/>
                <a:gd name="connsiteY14" fmla="*/ 2120632 h 5687298"/>
                <a:gd name="connsiteX15" fmla="*/ 1137098 w 1900583"/>
                <a:gd name="connsiteY15" fmla="*/ 814071 h 5687298"/>
                <a:gd name="connsiteX16" fmla="*/ 882001 w 1900583"/>
                <a:gd name="connsiteY16" fmla="*/ 558974 h 5687298"/>
                <a:gd name="connsiteX17" fmla="*/ 777216 w 1900583"/>
                <a:gd name="connsiteY17" fmla="*/ 558974 h 5687298"/>
                <a:gd name="connsiteX18" fmla="*/ 30713 w 1900583"/>
                <a:gd name="connsiteY18" fmla="*/ 5420 h 5687298"/>
                <a:gd name="connsiteX19" fmla="*/ 1098797 w 1900583"/>
                <a:gd name="connsiteY19" fmla="*/ 5420 h 5687298"/>
                <a:gd name="connsiteX20" fmla="*/ 1895886 w 1900583"/>
                <a:gd name="connsiteY20" fmla="*/ 802509 h 5687298"/>
                <a:gd name="connsiteX21" fmla="*/ 1895886 w 1900583"/>
                <a:gd name="connsiteY21" fmla="*/ 1921179 h 5687298"/>
                <a:gd name="connsiteX22" fmla="*/ 1408094 w 1900583"/>
                <a:gd name="connsiteY22" fmla="*/ 2589636 h 5687298"/>
                <a:gd name="connsiteX23" fmla="*/ 1408094 w 1900583"/>
                <a:gd name="connsiteY23" fmla="*/ 2606257 h 5687298"/>
                <a:gd name="connsiteX24" fmla="*/ 1895886 w 1900583"/>
                <a:gd name="connsiteY24" fmla="*/ 3274713 h 5687298"/>
                <a:gd name="connsiteX25" fmla="*/ 1895886 w 1900583"/>
                <a:gd name="connsiteY25" fmla="*/ 4982348 h 5687298"/>
                <a:gd name="connsiteX26" fmla="*/ 1192743 w 1900583"/>
                <a:gd name="connsiteY26" fmla="*/ 5685492 h 5687298"/>
                <a:gd name="connsiteX27" fmla="*/ 30713 w 1900583"/>
                <a:gd name="connsiteY27" fmla="*/ 5685492 h 5687298"/>
                <a:gd name="connsiteX28" fmla="*/ 5420 w 1900583"/>
                <a:gd name="connsiteY28" fmla="*/ 5660199 h 5687298"/>
                <a:gd name="connsiteX29" fmla="*/ 5420 w 1900583"/>
                <a:gd name="connsiteY29" fmla="*/ 30713 h 5687298"/>
                <a:gd name="connsiteX30" fmla="*/ 30713 w 1900583"/>
                <a:gd name="connsiteY30" fmla="*/ 5420 h 568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0583" h="5687298">
                  <a:moveTo>
                    <a:pt x="777216" y="2935788"/>
                  </a:moveTo>
                  <a:cubicBezTo>
                    <a:pt x="762763" y="2935788"/>
                    <a:pt x="751923" y="2948796"/>
                    <a:pt x="751923" y="2961081"/>
                  </a:cubicBezTo>
                  <a:cubicBezTo>
                    <a:pt x="751923" y="5129047"/>
                    <a:pt x="751923" y="5129047"/>
                    <a:pt x="751923" y="5129047"/>
                  </a:cubicBezTo>
                  <a:cubicBezTo>
                    <a:pt x="751923" y="5142055"/>
                    <a:pt x="762763" y="5154340"/>
                    <a:pt x="777216" y="5154340"/>
                  </a:cubicBezTo>
                  <a:cubicBezTo>
                    <a:pt x="903680" y="5154340"/>
                    <a:pt x="903680" y="5154340"/>
                    <a:pt x="903680" y="5154340"/>
                  </a:cubicBezTo>
                  <a:cubicBezTo>
                    <a:pt x="1044598" y="5154340"/>
                    <a:pt x="1158778" y="5040161"/>
                    <a:pt x="1158778" y="4899243"/>
                  </a:cubicBezTo>
                  <a:cubicBezTo>
                    <a:pt x="1158778" y="3190162"/>
                    <a:pt x="1158778" y="3190162"/>
                    <a:pt x="1158778" y="3190162"/>
                  </a:cubicBezTo>
                  <a:cubicBezTo>
                    <a:pt x="1158778" y="3049245"/>
                    <a:pt x="1044598" y="2935065"/>
                    <a:pt x="903680" y="2935065"/>
                  </a:cubicBezTo>
                  <a:lnTo>
                    <a:pt x="777216" y="2935065"/>
                  </a:lnTo>
                  <a:close/>
                  <a:moveTo>
                    <a:pt x="777216" y="559697"/>
                  </a:moveTo>
                  <a:cubicBezTo>
                    <a:pt x="762763" y="559697"/>
                    <a:pt x="751923" y="570536"/>
                    <a:pt x="751923" y="584990"/>
                  </a:cubicBezTo>
                  <a:cubicBezTo>
                    <a:pt x="751923" y="2350437"/>
                    <a:pt x="751923" y="2350437"/>
                    <a:pt x="751923" y="2350437"/>
                  </a:cubicBezTo>
                  <a:cubicBezTo>
                    <a:pt x="751923" y="2364890"/>
                    <a:pt x="762763" y="2375730"/>
                    <a:pt x="777216" y="2375730"/>
                  </a:cubicBezTo>
                  <a:cubicBezTo>
                    <a:pt x="882001" y="2375730"/>
                    <a:pt x="882001" y="2375730"/>
                    <a:pt x="882001" y="2375730"/>
                  </a:cubicBezTo>
                  <a:cubicBezTo>
                    <a:pt x="1022919" y="2375730"/>
                    <a:pt x="1137098" y="2261550"/>
                    <a:pt x="1137098" y="2120632"/>
                  </a:cubicBezTo>
                  <a:cubicBezTo>
                    <a:pt x="1137098" y="814071"/>
                    <a:pt x="1137098" y="814071"/>
                    <a:pt x="1137098" y="814071"/>
                  </a:cubicBezTo>
                  <a:cubicBezTo>
                    <a:pt x="1137098" y="673154"/>
                    <a:pt x="1022919" y="558974"/>
                    <a:pt x="882001" y="558974"/>
                  </a:cubicBezTo>
                  <a:lnTo>
                    <a:pt x="777216" y="558974"/>
                  </a:lnTo>
                  <a:close/>
                  <a:moveTo>
                    <a:pt x="30713" y="5420"/>
                  </a:moveTo>
                  <a:cubicBezTo>
                    <a:pt x="1098797" y="5420"/>
                    <a:pt x="1098797" y="5420"/>
                    <a:pt x="1098797" y="5420"/>
                  </a:cubicBezTo>
                  <a:cubicBezTo>
                    <a:pt x="1539617" y="5420"/>
                    <a:pt x="1895886" y="361689"/>
                    <a:pt x="1895886" y="802509"/>
                  </a:cubicBezTo>
                  <a:cubicBezTo>
                    <a:pt x="1895886" y="1921179"/>
                    <a:pt x="1895886" y="1921179"/>
                    <a:pt x="1895886" y="1921179"/>
                  </a:cubicBezTo>
                  <a:cubicBezTo>
                    <a:pt x="1895886" y="2235535"/>
                    <a:pt x="1691375" y="2499304"/>
                    <a:pt x="1408094" y="2589636"/>
                  </a:cubicBezTo>
                  <a:cubicBezTo>
                    <a:pt x="1408094" y="2606257"/>
                    <a:pt x="1408094" y="2606257"/>
                    <a:pt x="1408094" y="2606257"/>
                  </a:cubicBezTo>
                  <a:cubicBezTo>
                    <a:pt x="1692098" y="2696589"/>
                    <a:pt x="1895886" y="2962526"/>
                    <a:pt x="1895886" y="3274713"/>
                  </a:cubicBezTo>
                  <a:cubicBezTo>
                    <a:pt x="1895886" y="4982348"/>
                    <a:pt x="1895886" y="4982348"/>
                    <a:pt x="1895886" y="4982348"/>
                  </a:cubicBezTo>
                  <a:cubicBezTo>
                    <a:pt x="1895886" y="5371137"/>
                    <a:pt x="1581531" y="5685492"/>
                    <a:pt x="1192743" y="5685492"/>
                  </a:cubicBezTo>
                  <a:cubicBezTo>
                    <a:pt x="30713" y="5685492"/>
                    <a:pt x="30713" y="5685492"/>
                    <a:pt x="30713" y="5685492"/>
                  </a:cubicBezTo>
                  <a:cubicBezTo>
                    <a:pt x="17705" y="5685492"/>
                    <a:pt x="5420" y="5672484"/>
                    <a:pt x="5420" y="5660199"/>
                  </a:cubicBezTo>
                  <a:cubicBezTo>
                    <a:pt x="5420" y="30713"/>
                    <a:pt x="5420" y="30713"/>
                    <a:pt x="5420" y="30713"/>
                  </a:cubicBezTo>
                  <a:cubicBezTo>
                    <a:pt x="5420" y="16260"/>
                    <a:pt x="18428" y="5420"/>
                    <a:pt x="30713" y="5420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13" name="Platshållare för text 11">
            <a:extLst>
              <a:ext uri="{FF2B5EF4-FFF2-40B4-BE49-F238E27FC236}">
                <a16:creationId xmlns:a16="http://schemas.microsoft.com/office/drawing/2014/main" id="{EF107ACF-89FF-4EBB-B690-FE6DAFC04B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6488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4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9199562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262A71B-1116-457F-B5A0-53FDAB2424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7599015-55E9-4B9A-86D1-266F509886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FAA9B63E-7070-460A-B9B6-2967B5DE0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7387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5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 3">
            <a:extLst>
              <a:ext uri="{FF2B5EF4-FFF2-40B4-BE49-F238E27FC236}">
                <a16:creationId xmlns:a16="http://schemas.microsoft.com/office/drawing/2014/main" id="{47854DF8-636C-48D4-8A6C-B981CDF251C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ett medieklipp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5144316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262A71B-1116-457F-B5A0-53FDAB2424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7599015-55E9-4B9A-86D1-266F509886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B1AD83D-E36E-4F16-8C67-27F15AB76E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9455" y="5762264"/>
            <a:ext cx="547200" cy="62067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text 11">
            <a:extLst>
              <a:ext uri="{FF2B5EF4-FFF2-40B4-BE49-F238E27FC236}">
                <a16:creationId xmlns:a16="http://schemas.microsoft.com/office/drawing/2014/main" id="{A84D9D25-A056-4F9E-BC24-2AF333259E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1178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6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 3">
            <a:extLst>
              <a:ext uri="{FF2B5EF4-FFF2-40B4-BE49-F238E27FC236}">
                <a16:creationId xmlns:a16="http://schemas.microsoft.com/office/drawing/2014/main" id="{47854DF8-636C-48D4-8A6C-B981CDF251C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ett medieklipp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5158716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2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262A71B-1116-457F-B5A0-53FDAB2424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7599015-55E9-4B9A-86D1-266F509886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B1AD83D-E36E-4F16-8C67-27F15AB76E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9455" y="5762264"/>
            <a:ext cx="547200" cy="62067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text 11">
            <a:extLst>
              <a:ext uri="{FF2B5EF4-FFF2-40B4-BE49-F238E27FC236}">
                <a16:creationId xmlns:a16="http://schemas.microsoft.com/office/drawing/2014/main" id="{17C57D0B-59F8-4B46-9D6A-7C1EFCD0F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6454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1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4746" y="1296346"/>
            <a:ext cx="8515350" cy="13255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D7C27ACB-6EE2-4232-ADF9-7E3FAE2F7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45F39AEF-6B83-4A1F-88B8-260069A11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9F8DB89C-BC78-41A2-BE5C-20929238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2836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2">
    <p:bg bwMode="lt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4746" y="1296346"/>
            <a:ext cx="8515350" cy="13255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FA6EE341-152C-4B7D-BCAA-998BE35CC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A1DD2E2-2D51-4A3B-9C71-385E1B97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157EE97F-7B20-41BC-A2E5-F2775CF6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283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3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4746" y="1296346"/>
            <a:ext cx="8515350" cy="13255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53814667-9318-45E4-ADBE-B0F4465B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1E9A082C-BAD0-4607-8BD1-DBC8961D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AF42A3B9-8A52-4C46-8AEE-34646018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8823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">
            <a:extLst>
              <a:ext uri="{FF2B5EF4-FFF2-40B4-BE49-F238E27FC236}">
                <a16:creationId xmlns:a16="http://schemas.microsoft.com/office/drawing/2014/main" id="{E7CC2552-3E36-4395-8FFB-71F0E02F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66" y="809450"/>
            <a:ext cx="851535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D42663DD-2093-4B94-B16D-D2ED61DD2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4766" y="2821894"/>
            <a:ext cx="8515350" cy="27336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6</a:t>
            </a:r>
          </a:p>
          <a:p>
            <a:pPr lvl="6"/>
            <a:r>
              <a:rPr lang="sv-SE" dirty="0"/>
              <a:t>7</a:t>
            </a:r>
          </a:p>
          <a:p>
            <a:pPr lvl="7"/>
            <a:r>
              <a:rPr lang="sv-SE" dirty="0"/>
              <a:t>8</a:t>
            </a:r>
          </a:p>
          <a:p>
            <a:pPr lvl="8"/>
            <a:r>
              <a:rPr lang="sv-SE" dirty="0"/>
              <a:t>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627DED6-7C45-4BFF-BA19-9EB26FD48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44766" y="6117397"/>
            <a:ext cx="1216486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DD6FA40D-1A6B-47F3-AD8F-738E56F60A5B}" type="datetime1">
              <a:rPr lang="sv-SE" smtClean="0"/>
              <a:pPr/>
              <a:t>2024-12-04</a:t>
            </a:fld>
            <a:endParaRPr lang="sv-SE" dirty="0"/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6B319D03-8C02-49E4-9E11-08A87F0D6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17397"/>
            <a:ext cx="4114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DE0324-73A0-419D-8DD6-D50D96864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106" y="6117397"/>
            <a:ext cx="590550" cy="3600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lnSpc>
                <a:spcPts val="1200"/>
              </a:lnSpc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5" name="Bild 1">
            <a:extLst>
              <a:ext uri="{FF2B5EF4-FFF2-40B4-BE49-F238E27FC236}">
                <a16:creationId xmlns:a16="http://schemas.microsoft.com/office/drawing/2014/main" id="{2F403638-799E-4113-8DCD-875F099FF5FF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739455" y="5762264"/>
            <a:ext cx="547200" cy="620674"/>
            <a:chOff x="-5735959" y="-2756567"/>
            <a:chExt cx="6052559" cy="6865228"/>
          </a:xfrm>
          <a:solidFill>
            <a:schemeClr val="tx1"/>
          </a:solidFill>
        </p:grpSpPr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AE5E74F8-CEA1-4737-A3E3-5920FA89D976}"/>
                </a:ext>
              </a:extLst>
            </p:cNvPr>
            <p:cNvSpPr/>
            <p:nvPr/>
          </p:nvSpPr>
          <p:spPr bwMode="black">
            <a:xfrm>
              <a:off x="-3647168" y="-2756567"/>
              <a:ext cx="1922259" cy="6865228"/>
            </a:xfrm>
            <a:custGeom>
              <a:avLst/>
              <a:gdLst>
                <a:gd name="connsiteX0" fmla="*/ 1176122 w 1922263"/>
                <a:gd name="connsiteY0" fmla="*/ 778661 h 6865226"/>
                <a:gd name="connsiteX1" fmla="*/ 962938 w 1922263"/>
                <a:gd name="connsiteY1" fmla="*/ 566923 h 6865226"/>
                <a:gd name="connsiteX2" fmla="*/ 751200 w 1922263"/>
                <a:gd name="connsiteY2" fmla="*/ 778661 h 6865226"/>
                <a:gd name="connsiteX3" fmla="*/ 751200 w 1922263"/>
                <a:gd name="connsiteY3" fmla="*/ 6108245 h 6865226"/>
                <a:gd name="connsiteX4" fmla="*/ 962938 w 1922263"/>
                <a:gd name="connsiteY4" fmla="*/ 6319983 h 6865226"/>
                <a:gd name="connsiteX5" fmla="*/ 1176122 w 1922263"/>
                <a:gd name="connsiteY5" fmla="*/ 6108245 h 6865226"/>
                <a:gd name="connsiteX6" fmla="*/ 1176122 w 1922263"/>
                <a:gd name="connsiteY6" fmla="*/ 4187427 h 6865226"/>
                <a:gd name="connsiteX7" fmla="*/ 1201415 w 1922263"/>
                <a:gd name="connsiteY7" fmla="*/ 4162134 h 6865226"/>
                <a:gd name="connsiteX8" fmla="*/ 1895164 w 1922263"/>
                <a:gd name="connsiteY8" fmla="*/ 4162134 h 6865226"/>
                <a:gd name="connsiteX9" fmla="*/ 1920457 w 1922263"/>
                <a:gd name="connsiteY9" fmla="*/ 4187427 h 6865226"/>
                <a:gd name="connsiteX10" fmla="*/ 1920457 w 1922263"/>
                <a:gd name="connsiteY10" fmla="*/ 6124144 h 6865226"/>
                <a:gd name="connsiteX11" fmla="*/ 962938 w 1922263"/>
                <a:gd name="connsiteY11" fmla="*/ 6864866 h 6865226"/>
                <a:gd name="connsiteX12" fmla="*/ 5420 w 1922263"/>
                <a:gd name="connsiteY12" fmla="*/ 6124144 h 6865226"/>
                <a:gd name="connsiteX13" fmla="*/ 5420 w 1922263"/>
                <a:gd name="connsiteY13" fmla="*/ 745419 h 6865226"/>
                <a:gd name="connsiteX14" fmla="*/ 962938 w 1922263"/>
                <a:gd name="connsiteY14" fmla="*/ 5420 h 6865226"/>
                <a:gd name="connsiteX15" fmla="*/ 1920457 w 1922263"/>
                <a:gd name="connsiteY15" fmla="*/ 746142 h 6865226"/>
                <a:gd name="connsiteX16" fmla="*/ 1920457 w 1922263"/>
                <a:gd name="connsiteY16" fmla="*/ 2659733 h 6865226"/>
                <a:gd name="connsiteX17" fmla="*/ 1895164 w 1922263"/>
                <a:gd name="connsiteY17" fmla="*/ 2685026 h 6865226"/>
                <a:gd name="connsiteX18" fmla="*/ 1201415 w 1922263"/>
                <a:gd name="connsiteY18" fmla="*/ 2685026 h 6865226"/>
                <a:gd name="connsiteX19" fmla="*/ 1176122 w 1922263"/>
                <a:gd name="connsiteY19" fmla="*/ 2659733 h 6865226"/>
                <a:gd name="connsiteX20" fmla="*/ 1176122 w 1922263"/>
                <a:gd name="connsiteY20" fmla="*/ 778661 h 686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22263" h="6865226">
                  <a:moveTo>
                    <a:pt x="1176122" y="778661"/>
                  </a:moveTo>
                  <a:cubicBezTo>
                    <a:pt x="1176122" y="660868"/>
                    <a:pt x="1080009" y="566923"/>
                    <a:pt x="962938" y="566923"/>
                  </a:cubicBezTo>
                  <a:cubicBezTo>
                    <a:pt x="847313" y="566923"/>
                    <a:pt x="751200" y="660868"/>
                    <a:pt x="751200" y="778661"/>
                  </a:cubicBezTo>
                  <a:cubicBezTo>
                    <a:pt x="751200" y="6108245"/>
                    <a:pt x="751200" y="6108245"/>
                    <a:pt x="751200" y="6108245"/>
                  </a:cubicBezTo>
                  <a:cubicBezTo>
                    <a:pt x="751200" y="6226038"/>
                    <a:pt x="847313" y="6319983"/>
                    <a:pt x="962938" y="6319983"/>
                  </a:cubicBezTo>
                  <a:cubicBezTo>
                    <a:pt x="1080731" y="6319983"/>
                    <a:pt x="1176122" y="6226038"/>
                    <a:pt x="1176122" y="6108245"/>
                  </a:cubicBezTo>
                  <a:cubicBezTo>
                    <a:pt x="1176122" y="4187427"/>
                    <a:pt x="1176122" y="4187427"/>
                    <a:pt x="1176122" y="4187427"/>
                  </a:cubicBezTo>
                  <a:cubicBezTo>
                    <a:pt x="1176122" y="4172974"/>
                    <a:pt x="1186962" y="4162134"/>
                    <a:pt x="1201415" y="4162134"/>
                  </a:cubicBezTo>
                  <a:cubicBezTo>
                    <a:pt x="1895164" y="4162134"/>
                    <a:pt x="1895164" y="4162134"/>
                    <a:pt x="1895164" y="4162134"/>
                  </a:cubicBezTo>
                  <a:cubicBezTo>
                    <a:pt x="1909617" y="4162134"/>
                    <a:pt x="1920457" y="4172974"/>
                    <a:pt x="1920457" y="4187427"/>
                  </a:cubicBezTo>
                  <a:cubicBezTo>
                    <a:pt x="1920457" y="6124144"/>
                    <a:pt x="1920457" y="6124144"/>
                    <a:pt x="1920457" y="6124144"/>
                  </a:cubicBezTo>
                  <a:cubicBezTo>
                    <a:pt x="1920457" y="6534612"/>
                    <a:pt x="1492645" y="6864866"/>
                    <a:pt x="962938" y="6864866"/>
                  </a:cubicBezTo>
                  <a:cubicBezTo>
                    <a:pt x="435400" y="6864866"/>
                    <a:pt x="5420" y="6533889"/>
                    <a:pt x="5420" y="6124144"/>
                  </a:cubicBezTo>
                  <a:cubicBezTo>
                    <a:pt x="5420" y="745419"/>
                    <a:pt x="5420" y="745419"/>
                    <a:pt x="5420" y="745419"/>
                  </a:cubicBezTo>
                  <a:cubicBezTo>
                    <a:pt x="5420" y="337841"/>
                    <a:pt x="435400" y="5420"/>
                    <a:pt x="962938" y="5420"/>
                  </a:cubicBezTo>
                  <a:cubicBezTo>
                    <a:pt x="1492645" y="5420"/>
                    <a:pt x="1920457" y="337841"/>
                    <a:pt x="1920457" y="746142"/>
                  </a:cubicBezTo>
                  <a:cubicBezTo>
                    <a:pt x="1920457" y="2659733"/>
                    <a:pt x="1920457" y="2659733"/>
                    <a:pt x="1920457" y="2659733"/>
                  </a:cubicBezTo>
                  <a:cubicBezTo>
                    <a:pt x="1920457" y="2674186"/>
                    <a:pt x="1909617" y="2685026"/>
                    <a:pt x="1895164" y="2685026"/>
                  </a:cubicBezTo>
                  <a:cubicBezTo>
                    <a:pt x="1201415" y="2685026"/>
                    <a:pt x="1201415" y="2685026"/>
                    <a:pt x="1201415" y="2685026"/>
                  </a:cubicBezTo>
                  <a:cubicBezTo>
                    <a:pt x="1186962" y="2685026"/>
                    <a:pt x="1176122" y="2674186"/>
                    <a:pt x="1176122" y="2659733"/>
                  </a:cubicBezTo>
                  <a:lnTo>
                    <a:pt x="1176122" y="7786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26D430B5-46AA-49E3-A523-30C658742042}"/>
                </a:ext>
              </a:extLst>
            </p:cNvPr>
            <p:cNvSpPr/>
            <p:nvPr/>
          </p:nvSpPr>
          <p:spPr bwMode="black">
            <a:xfrm>
              <a:off x="-5735959" y="-2118466"/>
              <a:ext cx="1951173" cy="5860737"/>
            </a:xfrm>
            <a:custGeom>
              <a:avLst/>
              <a:gdLst>
                <a:gd name="connsiteX0" fmla="*/ 31033 w 1951169"/>
                <a:gd name="connsiteY0" fmla="*/ 746142 h 5860735"/>
                <a:gd name="connsiteX1" fmla="*/ 69334 w 1951169"/>
                <a:gd name="connsiteY1" fmla="*/ 1853973 h 5860735"/>
                <a:gd name="connsiteX2" fmla="*/ 757302 w 1951169"/>
                <a:gd name="connsiteY2" fmla="*/ 3088991 h 5860735"/>
                <a:gd name="connsiteX3" fmla="*/ 1200289 w 1951169"/>
                <a:gd name="connsiteY3" fmla="*/ 4095650 h 5860735"/>
                <a:gd name="connsiteX4" fmla="*/ 1200289 w 1951169"/>
                <a:gd name="connsiteY4" fmla="*/ 5073402 h 5860735"/>
                <a:gd name="connsiteX5" fmla="*/ 988551 w 1951169"/>
                <a:gd name="connsiteY5" fmla="*/ 5285141 h 5860735"/>
                <a:gd name="connsiteX6" fmla="*/ 776813 w 1951169"/>
                <a:gd name="connsiteY6" fmla="*/ 5073402 h 5860735"/>
                <a:gd name="connsiteX7" fmla="*/ 776813 w 1951169"/>
                <a:gd name="connsiteY7" fmla="*/ 3575338 h 5860735"/>
                <a:gd name="connsiteX8" fmla="*/ 749352 w 1951169"/>
                <a:gd name="connsiteY8" fmla="*/ 3550045 h 5860735"/>
                <a:gd name="connsiteX9" fmla="*/ 55603 w 1951169"/>
                <a:gd name="connsiteY9" fmla="*/ 3550045 h 5860735"/>
                <a:gd name="connsiteX10" fmla="*/ 30310 w 1951169"/>
                <a:gd name="connsiteY10" fmla="*/ 3575338 h 5860735"/>
                <a:gd name="connsiteX11" fmla="*/ 30310 w 1951169"/>
                <a:gd name="connsiteY11" fmla="*/ 5118207 h 5860735"/>
                <a:gd name="connsiteX12" fmla="*/ 987829 w 1951169"/>
                <a:gd name="connsiteY12" fmla="*/ 5858929 h 5860735"/>
                <a:gd name="connsiteX13" fmla="*/ 1945347 w 1951169"/>
                <a:gd name="connsiteY13" fmla="*/ 5118207 h 5860735"/>
                <a:gd name="connsiteX14" fmla="*/ 1945347 w 1951169"/>
                <a:gd name="connsiteY14" fmla="*/ 4095650 h 5860735"/>
                <a:gd name="connsiteX15" fmla="*/ 1502359 w 1951169"/>
                <a:gd name="connsiteY15" fmla="*/ 2872194 h 5860735"/>
                <a:gd name="connsiteX16" fmla="*/ 815114 w 1951169"/>
                <a:gd name="connsiteY16" fmla="*/ 1636453 h 5860735"/>
                <a:gd name="connsiteX17" fmla="*/ 776813 w 1951169"/>
                <a:gd name="connsiteY17" fmla="*/ 716513 h 5860735"/>
                <a:gd name="connsiteX18" fmla="*/ 988551 w 1951169"/>
                <a:gd name="connsiteY18" fmla="*/ 504775 h 5860735"/>
                <a:gd name="connsiteX19" fmla="*/ 1200289 w 1951169"/>
                <a:gd name="connsiteY19" fmla="*/ 716513 h 5860735"/>
                <a:gd name="connsiteX20" fmla="*/ 1200289 w 1951169"/>
                <a:gd name="connsiteY20" fmla="*/ 2048367 h 5860735"/>
                <a:gd name="connsiteX21" fmla="*/ 1225582 w 1951169"/>
                <a:gd name="connsiteY21" fmla="*/ 2073660 h 5860735"/>
                <a:gd name="connsiteX22" fmla="*/ 1919331 w 1951169"/>
                <a:gd name="connsiteY22" fmla="*/ 2073660 h 5860735"/>
                <a:gd name="connsiteX23" fmla="*/ 1946792 w 1951169"/>
                <a:gd name="connsiteY23" fmla="*/ 2048367 h 5860735"/>
                <a:gd name="connsiteX24" fmla="*/ 1946792 w 1951169"/>
                <a:gd name="connsiteY24" fmla="*/ 745419 h 5860735"/>
                <a:gd name="connsiteX25" fmla="*/ 988551 w 1951169"/>
                <a:gd name="connsiteY25" fmla="*/ 5420 h 5860735"/>
                <a:gd name="connsiteX26" fmla="*/ 31033 w 1951169"/>
                <a:gd name="connsiteY26" fmla="*/ 746142 h 586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51169" h="5860735">
                  <a:moveTo>
                    <a:pt x="31033" y="746142"/>
                  </a:moveTo>
                  <a:cubicBezTo>
                    <a:pt x="-14494" y="1056884"/>
                    <a:pt x="2127" y="1566356"/>
                    <a:pt x="69334" y="1853973"/>
                  </a:cubicBezTo>
                  <a:cubicBezTo>
                    <a:pt x="143044" y="2166160"/>
                    <a:pt x="565798" y="2796315"/>
                    <a:pt x="757302" y="3088991"/>
                  </a:cubicBezTo>
                  <a:cubicBezTo>
                    <a:pt x="948805" y="3381666"/>
                    <a:pt x="1203903" y="3688795"/>
                    <a:pt x="1200289" y="4095650"/>
                  </a:cubicBezTo>
                  <a:cubicBezTo>
                    <a:pt x="1200289" y="5073402"/>
                    <a:pt x="1200289" y="5073402"/>
                    <a:pt x="1200289" y="5073402"/>
                  </a:cubicBezTo>
                  <a:cubicBezTo>
                    <a:pt x="1200289" y="5191196"/>
                    <a:pt x="1104176" y="5285141"/>
                    <a:pt x="988551" y="5285141"/>
                  </a:cubicBezTo>
                  <a:cubicBezTo>
                    <a:pt x="870758" y="5285141"/>
                    <a:pt x="776813" y="5191196"/>
                    <a:pt x="776813" y="5073402"/>
                  </a:cubicBezTo>
                  <a:cubicBezTo>
                    <a:pt x="776813" y="3575338"/>
                    <a:pt x="776813" y="3575338"/>
                    <a:pt x="776813" y="3575338"/>
                  </a:cubicBezTo>
                  <a:cubicBezTo>
                    <a:pt x="776813" y="3562330"/>
                    <a:pt x="763805" y="3550045"/>
                    <a:pt x="749352" y="3550045"/>
                  </a:cubicBezTo>
                  <a:cubicBezTo>
                    <a:pt x="55603" y="3550045"/>
                    <a:pt x="55603" y="3550045"/>
                    <a:pt x="55603" y="3550045"/>
                  </a:cubicBezTo>
                  <a:cubicBezTo>
                    <a:pt x="41150" y="3550045"/>
                    <a:pt x="30310" y="3563053"/>
                    <a:pt x="30310" y="3575338"/>
                  </a:cubicBezTo>
                  <a:cubicBezTo>
                    <a:pt x="30310" y="5118207"/>
                    <a:pt x="30310" y="5118207"/>
                    <a:pt x="30310" y="5118207"/>
                  </a:cubicBezTo>
                  <a:cubicBezTo>
                    <a:pt x="30310" y="5526508"/>
                    <a:pt x="458845" y="5858929"/>
                    <a:pt x="987829" y="5858929"/>
                  </a:cubicBezTo>
                  <a:cubicBezTo>
                    <a:pt x="1515367" y="5858929"/>
                    <a:pt x="1945347" y="5526508"/>
                    <a:pt x="1945347" y="5118207"/>
                  </a:cubicBezTo>
                  <a:cubicBezTo>
                    <a:pt x="1945347" y="4095650"/>
                    <a:pt x="1945347" y="4095650"/>
                    <a:pt x="1945347" y="4095650"/>
                  </a:cubicBezTo>
                  <a:cubicBezTo>
                    <a:pt x="1941734" y="3396119"/>
                    <a:pt x="1750230" y="3293502"/>
                    <a:pt x="1502359" y="2872194"/>
                  </a:cubicBezTo>
                  <a:cubicBezTo>
                    <a:pt x="1324586" y="2570847"/>
                    <a:pt x="887379" y="1949363"/>
                    <a:pt x="815114" y="1636453"/>
                  </a:cubicBezTo>
                  <a:cubicBezTo>
                    <a:pt x="747907" y="1348836"/>
                    <a:pt x="750075" y="1018583"/>
                    <a:pt x="776813" y="716513"/>
                  </a:cubicBezTo>
                  <a:cubicBezTo>
                    <a:pt x="776813" y="600888"/>
                    <a:pt x="870758" y="504775"/>
                    <a:pt x="988551" y="504775"/>
                  </a:cubicBezTo>
                  <a:cubicBezTo>
                    <a:pt x="1104176" y="504775"/>
                    <a:pt x="1200289" y="600888"/>
                    <a:pt x="1200289" y="716513"/>
                  </a:cubicBezTo>
                  <a:cubicBezTo>
                    <a:pt x="1200289" y="2048367"/>
                    <a:pt x="1200289" y="2048367"/>
                    <a:pt x="1200289" y="2048367"/>
                  </a:cubicBezTo>
                  <a:cubicBezTo>
                    <a:pt x="1200289" y="2062820"/>
                    <a:pt x="1211129" y="2073660"/>
                    <a:pt x="1225582" y="2073660"/>
                  </a:cubicBezTo>
                  <a:cubicBezTo>
                    <a:pt x="1919331" y="2073660"/>
                    <a:pt x="1919331" y="2073660"/>
                    <a:pt x="1919331" y="2073660"/>
                  </a:cubicBezTo>
                  <a:cubicBezTo>
                    <a:pt x="1933784" y="2073660"/>
                    <a:pt x="1946792" y="2062820"/>
                    <a:pt x="1946792" y="2048367"/>
                  </a:cubicBezTo>
                  <a:cubicBezTo>
                    <a:pt x="1946792" y="745419"/>
                    <a:pt x="1946792" y="745419"/>
                    <a:pt x="1946792" y="745419"/>
                  </a:cubicBezTo>
                  <a:cubicBezTo>
                    <a:pt x="1946070" y="335673"/>
                    <a:pt x="1516090" y="5420"/>
                    <a:pt x="988551" y="5420"/>
                  </a:cubicBezTo>
                  <a:cubicBezTo>
                    <a:pt x="459567" y="5420"/>
                    <a:pt x="31033" y="335673"/>
                    <a:pt x="31033" y="74614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60780B84-A019-4B75-9F4C-7897F1FA975A}"/>
                </a:ext>
              </a:extLst>
            </p:cNvPr>
            <p:cNvSpPr/>
            <p:nvPr/>
          </p:nvSpPr>
          <p:spPr bwMode="black">
            <a:xfrm>
              <a:off x="-1583985" y="-2060651"/>
              <a:ext cx="1900585" cy="5687300"/>
            </a:xfrm>
            <a:custGeom>
              <a:avLst/>
              <a:gdLst>
                <a:gd name="connsiteX0" fmla="*/ 777216 w 1900583"/>
                <a:gd name="connsiteY0" fmla="*/ 2935788 h 5687298"/>
                <a:gd name="connsiteX1" fmla="*/ 751923 w 1900583"/>
                <a:gd name="connsiteY1" fmla="*/ 2961081 h 5687298"/>
                <a:gd name="connsiteX2" fmla="*/ 751923 w 1900583"/>
                <a:gd name="connsiteY2" fmla="*/ 5129047 h 5687298"/>
                <a:gd name="connsiteX3" fmla="*/ 777216 w 1900583"/>
                <a:gd name="connsiteY3" fmla="*/ 5154340 h 5687298"/>
                <a:gd name="connsiteX4" fmla="*/ 903680 w 1900583"/>
                <a:gd name="connsiteY4" fmla="*/ 5154340 h 5687298"/>
                <a:gd name="connsiteX5" fmla="*/ 1158778 w 1900583"/>
                <a:gd name="connsiteY5" fmla="*/ 4899243 h 5687298"/>
                <a:gd name="connsiteX6" fmla="*/ 1158778 w 1900583"/>
                <a:gd name="connsiteY6" fmla="*/ 3190162 h 5687298"/>
                <a:gd name="connsiteX7" fmla="*/ 903680 w 1900583"/>
                <a:gd name="connsiteY7" fmla="*/ 2935065 h 5687298"/>
                <a:gd name="connsiteX8" fmla="*/ 777216 w 1900583"/>
                <a:gd name="connsiteY8" fmla="*/ 2935065 h 5687298"/>
                <a:gd name="connsiteX9" fmla="*/ 777216 w 1900583"/>
                <a:gd name="connsiteY9" fmla="*/ 559697 h 5687298"/>
                <a:gd name="connsiteX10" fmla="*/ 751923 w 1900583"/>
                <a:gd name="connsiteY10" fmla="*/ 584990 h 5687298"/>
                <a:gd name="connsiteX11" fmla="*/ 751923 w 1900583"/>
                <a:gd name="connsiteY11" fmla="*/ 2350437 h 5687298"/>
                <a:gd name="connsiteX12" fmla="*/ 777216 w 1900583"/>
                <a:gd name="connsiteY12" fmla="*/ 2375730 h 5687298"/>
                <a:gd name="connsiteX13" fmla="*/ 882001 w 1900583"/>
                <a:gd name="connsiteY13" fmla="*/ 2375730 h 5687298"/>
                <a:gd name="connsiteX14" fmla="*/ 1137098 w 1900583"/>
                <a:gd name="connsiteY14" fmla="*/ 2120632 h 5687298"/>
                <a:gd name="connsiteX15" fmla="*/ 1137098 w 1900583"/>
                <a:gd name="connsiteY15" fmla="*/ 814071 h 5687298"/>
                <a:gd name="connsiteX16" fmla="*/ 882001 w 1900583"/>
                <a:gd name="connsiteY16" fmla="*/ 558974 h 5687298"/>
                <a:gd name="connsiteX17" fmla="*/ 777216 w 1900583"/>
                <a:gd name="connsiteY17" fmla="*/ 558974 h 5687298"/>
                <a:gd name="connsiteX18" fmla="*/ 30713 w 1900583"/>
                <a:gd name="connsiteY18" fmla="*/ 5420 h 5687298"/>
                <a:gd name="connsiteX19" fmla="*/ 1098797 w 1900583"/>
                <a:gd name="connsiteY19" fmla="*/ 5420 h 5687298"/>
                <a:gd name="connsiteX20" fmla="*/ 1895886 w 1900583"/>
                <a:gd name="connsiteY20" fmla="*/ 802509 h 5687298"/>
                <a:gd name="connsiteX21" fmla="*/ 1895886 w 1900583"/>
                <a:gd name="connsiteY21" fmla="*/ 1921179 h 5687298"/>
                <a:gd name="connsiteX22" fmla="*/ 1408094 w 1900583"/>
                <a:gd name="connsiteY22" fmla="*/ 2589636 h 5687298"/>
                <a:gd name="connsiteX23" fmla="*/ 1408094 w 1900583"/>
                <a:gd name="connsiteY23" fmla="*/ 2606257 h 5687298"/>
                <a:gd name="connsiteX24" fmla="*/ 1895886 w 1900583"/>
                <a:gd name="connsiteY24" fmla="*/ 3274713 h 5687298"/>
                <a:gd name="connsiteX25" fmla="*/ 1895886 w 1900583"/>
                <a:gd name="connsiteY25" fmla="*/ 4982348 h 5687298"/>
                <a:gd name="connsiteX26" fmla="*/ 1192743 w 1900583"/>
                <a:gd name="connsiteY26" fmla="*/ 5685492 h 5687298"/>
                <a:gd name="connsiteX27" fmla="*/ 30713 w 1900583"/>
                <a:gd name="connsiteY27" fmla="*/ 5685492 h 5687298"/>
                <a:gd name="connsiteX28" fmla="*/ 5420 w 1900583"/>
                <a:gd name="connsiteY28" fmla="*/ 5660199 h 5687298"/>
                <a:gd name="connsiteX29" fmla="*/ 5420 w 1900583"/>
                <a:gd name="connsiteY29" fmla="*/ 30713 h 5687298"/>
                <a:gd name="connsiteX30" fmla="*/ 30713 w 1900583"/>
                <a:gd name="connsiteY30" fmla="*/ 5420 h 568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0583" h="5687298">
                  <a:moveTo>
                    <a:pt x="777216" y="2935788"/>
                  </a:moveTo>
                  <a:cubicBezTo>
                    <a:pt x="762763" y="2935788"/>
                    <a:pt x="751923" y="2948796"/>
                    <a:pt x="751923" y="2961081"/>
                  </a:cubicBezTo>
                  <a:cubicBezTo>
                    <a:pt x="751923" y="5129047"/>
                    <a:pt x="751923" y="5129047"/>
                    <a:pt x="751923" y="5129047"/>
                  </a:cubicBezTo>
                  <a:cubicBezTo>
                    <a:pt x="751923" y="5142055"/>
                    <a:pt x="762763" y="5154340"/>
                    <a:pt x="777216" y="5154340"/>
                  </a:cubicBezTo>
                  <a:cubicBezTo>
                    <a:pt x="903680" y="5154340"/>
                    <a:pt x="903680" y="5154340"/>
                    <a:pt x="903680" y="5154340"/>
                  </a:cubicBezTo>
                  <a:cubicBezTo>
                    <a:pt x="1044598" y="5154340"/>
                    <a:pt x="1158778" y="5040161"/>
                    <a:pt x="1158778" y="4899243"/>
                  </a:cubicBezTo>
                  <a:cubicBezTo>
                    <a:pt x="1158778" y="3190162"/>
                    <a:pt x="1158778" y="3190162"/>
                    <a:pt x="1158778" y="3190162"/>
                  </a:cubicBezTo>
                  <a:cubicBezTo>
                    <a:pt x="1158778" y="3049245"/>
                    <a:pt x="1044598" y="2935065"/>
                    <a:pt x="903680" y="2935065"/>
                  </a:cubicBezTo>
                  <a:lnTo>
                    <a:pt x="777216" y="2935065"/>
                  </a:lnTo>
                  <a:close/>
                  <a:moveTo>
                    <a:pt x="777216" y="559697"/>
                  </a:moveTo>
                  <a:cubicBezTo>
                    <a:pt x="762763" y="559697"/>
                    <a:pt x="751923" y="570536"/>
                    <a:pt x="751923" y="584990"/>
                  </a:cubicBezTo>
                  <a:cubicBezTo>
                    <a:pt x="751923" y="2350437"/>
                    <a:pt x="751923" y="2350437"/>
                    <a:pt x="751923" y="2350437"/>
                  </a:cubicBezTo>
                  <a:cubicBezTo>
                    <a:pt x="751923" y="2364890"/>
                    <a:pt x="762763" y="2375730"/>
                    <a:pt x="777216" y="2375730"/>
                  </a:cubicBezTo>
                  <a:cubicBezTo>
                    <a:pt x="882001" y="2375730"/>
                    <a:pt x="882001" y="2375730"/>
                    <a:pt x="882001" y="2375730"/>
                  </a:cubicBezTo>
                  <a:cubicBezTo>
                    <a:pt x="1022919" y="2375730"/>
                    <a:pt x="1137098" y="2261550"/>
                    <a:pt x="1137098" y="2120632"/>
                  </a:cubicBezTo>
                  <a:cubicBezTo>
                    <a:pt x="1137098" y="814071"/>
                    <a:pt x="1137098" y="814071"/>
                    <a:pt x="1137098" y="814071"/>
                  </a:cubicBezTo>
                  <a:cubicBezTo>
                    <a:pt x="1137098" y="673154"/>
                    <a:pt x="1022919" y="558974"/>
                    <a:pt x="882001" y="558974"/>
                  </a:cubicBezTo>
                  <a:lnTo>
                    <a:pt x="777216" y="558974"/>
                  </a:lnTo>
                  <a:close/>
                  <a:moveTo>
                    <a:pt x="30713" y="5420"/>
                  </a:moveTo>
                  <a:cubicBezTo>
                    <a:pt x="1098797" y="5420"/>
                    <a:pt x="1098797" y="5420"/>
                    <a:pt x="1098797" y="5420"/>
                  </a:cubicBezTo>
                  <a:cubicBezTo>
                    <a:pt x="1539617" y="5420"/>
                    <a:pt x="1895886" y="361689"/>
                    <a:pt x="1895886" y="802509"/>
                  </a:cubicBezTo>
                  <a:cubicBezTo>
                    <a:pt x="1895886" y="1921179"/>
                    <a:pt x="1895886" y="1921179"/>
                    <a:pt x="1895886" y="1921179"/>
                  </a:cubicBezTo>
                  <a:cubicBezTo>
                    <a:pt x="1895886" y="2235535"/>
                    <a:pt x="1691375" y="2499304"/>
                    <a:pt x="1408094" y="2589636"/>
                  </a:cubicBezTo>
                  <a:cubicBezTo>
                    <a:pt x="1408094" y="2606257"/>
                    <a:pt x="1408094" y="2606257"/>
                    <a:pt x="1408094" y="2606257"/>
                  </a:cubicBezTo>
                  <a:cubicBezTo>
                    <a:pt x="1692098" y="2696589"/>
                    <a:pt x="1895886" y="2962526"/>
                    <a:pt x="1895886" y="3274713"/>
                  </a:cubicBezTo>
                  <a:cubicBezTo>
                    <a:pt x="1895886" y="4982348"/>
                    <a:pt x="1895886" y="4982348"/>
                    <a:pt x="1895886" y="4982348"/>
                  </a:cubicBezTo>
                  <a:cubicBezTo>
                    <a:pt x="1895886" y="5371137"/>
                    <a:pt x="1581531" y="5685492"/>
                    <a:pt x="1192743" y="5685492"/>
                  </a:cubicBezTo>
                  <a:cubicBezTo>
                    <a:pt x="30713" y="5685492"/>
                    <a:pt x="30713" y="5685492"/>
                    <a:pt x="30713" y="5685492"/>
                  </a:cubicBezTo>
                  <a:cubicBezTo>
                    <a:pt x="17705" y="5685492"/>
                    <a:pt x="5420" y="5672484"/>
                    <a:pt x="5420" y="5660199"/>
                  </a:cubicBezTo>
                  <a:cubicBezTo>
                    <a:pt x="5420" y="30713"/>
                    <a:pt x="5420" y="30713"/>
                    <a:pt x="5420" y="30713"/>
                  </a:cubicBezTo>
                  <a:cubicBezTo>
                    <a:pt x="5420" y="16260"/>
                    <a:pt x="18428" y="5420"/>
                    <a:pt x="30713" y="542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180889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1" r:id="rId2"/>
    <p:sldLayoutId id="2147483712" r:id="rId3"/>
    <p:sldLayoutId id="2147483713" r:id="rId4"/>
    <p:sldLayoutId id="2147483722" r:id="rId5"/>
    <p:sldLayoutId id="2147483723" r:id="rId6"/>
    <p:sldLayoutId id="2147483714" r:id="rId7"/>
    <p:sldLayoutId id="2147483715" r:id="rId8"/>
    <p:sldLayoutId id="2147483716" r:id="rId9"/>
    <p:sldLayoutId id="2147483717" r:id="rId10"/>
    <p:sldLayoutId id="2147483687" r:id="rId11"/>
    <p:sldLayoutId id="2147483721" r:id="rId12"/>
    <p:sldLayoutId id="2147483693" r:id="rId13"/>
    <p:sldLayoutId id="2147483709" r:id="rId14"/>
    <p:sldLayoutId id="2147483710" r:id="rId15"/>
    <p:sldLayoutId id="2147483718" r:id="rId16"/>
    <p:sldLayoutId id="2147483669" r:id="rId17"/>
    <p:sldLayoutId id="2147483708" r:id="rId18"/>
    <p:sldLayoutId id="2147483719" r:id="rId19"/>
    <p:sldLayoutId id="2147483696" r:id="rId20"/>
    <p:sldLayoutId id="2147483707" r:id="rId21"/>
    <p:sldLayoutId id="2147483688" r:id="rId22"/>
    <p:sldLayoutId id="2147483694" r:id="rId23"/>
    <p:sldLayoutId id="2147483695" r:id="rId24"/>
    <p:sldLayoutId id="2147483706" r:id="rId25"/>
    <p:sldLayoutId id="2147483705" r:id="rId26"/>
    <p:sldLayoutId id="2147483704" r:id="rId27"/>
    <p:sldLayoutId id="2147483700" r:id="rId28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7975" indent="-307975" algn="l" defTabSz="914400" rtl="0" eaLnBrk="1" latinLnBrk="0" hangingPunct="1">
        <a:lnSpc>
          <a:spcPct val="100000"/>
        </a:lnSpc>
        <a:spcBef>
          <a:spcPts val="600"/>
        </a:spcBef>
        <a:buSzPct val="93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312738" algn="l" defTabSz="914400" rtl="0" eaLnBrk="1" latinLnBrk="0" hangingPunct="1">
        <a:lnSpc>
          <a:spcPct val="100000"/>
        </a:lnSpc>
        <a:spcBef>
          <a:spcPts val="0"/>
        </a:spcBef>
        <a:buSzPct val="93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303213" algn="l" defTabSz="914400" rtl="0" eaLnBrk="1" latinLnBrk="0" hangingPunct="1">
        <a:lnSpc>
          <a:spcPct val="100000"/>
        </a:lnSpc>
        <a:spcBef>
          <a:spcPts val="0"/>
        </a:spcBef>
        <a:buSzPct val="93000"/>
        <a:buFont typeface="Roboto" panose="02000000000000000000" pitchFamily="2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buSzPct val="93000"/>
        <a:buFont typeface="Roboto" panose="02000000000000000000" pitchFamily="2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47800" indent="-276225" algn="l" defTabSz="914400" rtl="0" eaLnBrk="1" latinLnBrk="0" hangingPunct="1">
        <a:lnSpc>
          <a:spcPct val="100000"/>
        </a:lnSpc>
        <a:spcBef>
          <a:spcPts val="0"/>
        </a:spcBef>
        <a:buSzPct val="93000"/>
        <a:buFont typeface="Roboto" panose="02000000000000000000" pitchFamily="2" charset="0"/>
        <a:buChar char="&gt;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39" userDrawn="1">
          <p15:clr>
            <a:srgbClr val="F26B43"/>
          </p15:clr>
        </p15:guide>
        <p15:guide id="2" orient="horz" pos="3498" userDrawn="1">
          <p15:clr>
            <a:srgbClr val="F26B43"/>
          </p15:clr>
        </p15:guide>
        <p15:guide id="3" pos="1164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774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pos="4203" userDrawn="1">
          <p15:clr>
            <a:srgbClr val="F26B43"/>
          </p15:clr>
        </p15:guide>
        <p15:guide id="9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mikrometadata.scb.se/" TargetMode="Externa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hart" Target="../charts/chart1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"/>
                    </a14:imgEffect>
                    <a14:imgEffect>
                      <a14:saturation sat="9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906DE9-C17C-4E6B-B063-7C2E9D63A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sv-SE" dirty="0">
                <a:effectLst>
                  <a:glow rad="76200">
                    <a:schemeClr val="tx1"/>
                  </a:glow>
                </a:effectLst>
              </a:rPr>
              <a:t>SuperWEB2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1D495AE-F9C9-433C-8AEC-9CDC4C99AB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effectLst>
            <a:glow rad="228600">
              <a:schemeClr val="bg1">
                <a:lumMod val="95000"/>
                <a:lumOff val="5000"/>
              </a:schemeClr>
            </a:glow>
          </a:effectLst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  <a:effectLst>
                  <a:glow rad="228600">
                    <a:schemeClr val="bg1"/>
                  </a:glow>
                </a:effectLst>
              </a:rPr>
              <a:t>Olof Elfwering / MONA-support</a:t>
            </a:r>
          </a:p>
          <a:p>
            <a:r>
              <a:rPr lang="sv-SE" dirty="0">
                <a:solidFill>
                  <a:schemeClr val="tx1"/>
                </a:solidFill>
                <a:effectLst>
                  <a:glow rad="228600">
                    <a:schemeClr val="bg1"/>
                  </a:glow>
                </a:effectLst>
              </a:rPr>
              <a:t>Jonas Holm  / MONA-support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C981EB9-03F3-EAF4-D9E1-90FB7E7276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5807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44F36B8-C1D8-9E0C-EB23-DCC438C980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234665"/>
              </p:ext>
            </p:extLst>
          </p:nvPr>
        </p:nvGraphicFramePr>
        <p:xfrm>
          <a:off x="1917700" y="1895122"/>
          <a:ext cx="8635819" cy="4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ubrik 1">
            <a:extLst>
              <a:ext uri="{FF2B5EF4-FFF2-40B4-BE49-F238E27FC236}">
                <a16:creationId xmlns:a16="http://schemas.microsoft.com/office/drawing/2014/main" id="{999709F4-AA5F-CEC9-AD05-436AD5C02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66" y="1320075"/>
            <a:ext cx="9061359" cy="1325563"/>
          </a:xfrm>
        </p:spPr>
        <p:txBody>
          <a:bodyPr/>
          <a:lstStyle/>
          <a:p>
            <a:r>
              <a:rPr lang="sv-SE" dirty="0"/>
              <a:t>Programvaror användare snitt per dag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D2221740-4D3B-E007-6569-73727C1795C9}"/>
              </a:ext>
            </a:extLst>
          </p:cNvPr>
          <p:cNvGrpSpPr/>
          <p:nvPr/>
        </p:nvGrpSpPr>
        <p:grpSpPr>
          <a:xfrm>
            <a:off x="1943245" y="6028106"/>
            <a:ext cx="8579165" cy="658443"/>
            <a:chOff x="1943245" y="6028106"/>
            <a:chExt cx="8579165" cy="65844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0D87A280-E759-EF4B-EDDB-03861A65BDD8}"/>
                </a:ext>
              </a:extLst>
            </p:cNvPr>
            <p:cNvSpPr/>
            <p:nvPr/>
          </p:nvSpPr>
          <p:spPr>
            <a:xfrm>
              <a:off x="2303114" y="6127504"/>
              <a:ext cx="7995341" cy="559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C1A1BF6E-D66D-2341-4EEE-6867C3C58F76}"/>
                </a:ext>
              </a:extLst>
            </p:cNvPr>
            <p:cNvGrpSpPr/>
            <p:nvPr/>
          </p:nvGrpSpPr>
          <p:grpSpPr>
            <a:xfrm>
              <a:off x="1943245" y="6028106"/>
              <a:ext cx="8579165" cy="525893"/>
              <a:chOff x="1943245" y="6028106"/>
              <a:chExt cx="8579165" cy="525893"/>
            </a:xfrm>
          </p:grpSpPr>
          <p:pic>
            <p:nvPicPr>
              <p:cNvPr id="22" name="Picture 4" descr="IT12A01: FUNDAMENTALS OF PYTHON PROGRAMMING (SF) (SYNCHRONOUS E-LEARNING) -  LearningHub">
                <a:extLst>
                  <a:ext uri="{FF2B5EF4-FFF2-40B4-BE49-F238E27FC236}">
                    <a16:creationId xmlns:a16="http://schemas.microsoft.com/office/drawing/2014/main" id="{7BF261D4-7111-5972-BA70-61166AC688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3692"/>
              <a:stretch/>
            </p:blipFill>
            <p:spPr bwMode="auto">
              <a:xfrm>
                <a:off x="1943245" y="6080678"/>
                <a:ext cx="1269025" cy="4733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6" descr="banner">
                <a:extLst>
                  <a:ext uri="{FF2B5EF4-FFF2-40B4-BE49-F238E27FC236}">
                    <a16:creationId xmlns:a16="http://schemas.microsoft.com/office/drawing/2014/main" id="{4612E56F-BF73-640E-8142-152CD4B152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10"/>
              <a:stretch/>
            </p:blipFill>
            <p:spPr bwMode="auto">
              <a:xfrm>
                <a:off x="6383378" y="6028106"/>
                <a:ext cx="1253066" cy="4820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8" descr="SAS (software) - Wikipedia">
                <a:extLst>
                  <a:ext uri="{FF2B5EF4-FFF2-40B4-BE49-F238E27FC236}">
                    <a16:creationId xmlns:a16="http://schemas.microsoft.com/office/drawing/2014/main" id="{7D0F1E37-56B4-5C88-B9E7-2EFF871631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7467" y="6107538"/>
                <a:ext cx="813141" cy="3516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0" descr="Statistical software for data science | Stata">
                <a:extLst>
                  <a:ext uri="{FF2B5EF4-FFF2-40B4-BE49-F238E27FC236}">
                    <a16:creationId xmlns:a16="http://schemas.microsoft.com/office/drawing/2014/main" id="{4B25A42A-A8D8-F540-8809-40940FDB71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8182" y="6144777"/>
                <a:ext cx="1084124" cy="247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6">
                <a:extLst>
                  <a:ext uri="{FF2B5EF4-FFF2-40B4-BE49-F238E27FC236}">
                    <a16:creationId xmlns:a16="http://schemas.microsoft.com/office/drawing/2014/main" id="{F781D2F0-3A6D-38F2-7F3D-75C2C634A6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0535" y="6081198"/>
                <a:ext cx="485045" cy="3758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4" descr="IT12A01: FUNDAMENTALS OF PYTHON PROGRAMMING (SF) (SYNCHRONOUS E-LEARNING) -  LearningHub">
                <a:extLst>
                  <a:ext uri="{FF2B5EF4-FFF2-40B4-BE49-F238E27FC236}">
                    <a16:creationId xmlns:a16="http://schemas.microsoft.com/office/drawing/2014/main" id="{5191D4A0-1A9A-237E-23BA-AF1FFAB47B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506"/>
              <a:stretch/>
            </p:blipFill>
            <p:spPr bwMode="auto">
              <a:xfrm>
                <a:off x="2527378" y="6177489"/>
                <a:ext cx="1269025" cy="2462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8" name="Grupp 27">
                <a:extLst>
                  <a:ext uri="{FF2B5EF4-FFF2-40B4-BE49-F238E27FC236}">
                    <a16:creationId xmlns:a16="http://schemas.microsoft.com/office/drawing/2014/main" id="{81F36FA8-0634-2B7D-E7F4-5EEA554266DB}"/>
                  </a:ext>
                </a:extLst>
              </p:cNvPr>
              <p:cNvGrpSpPr/>
              <p:nvPr/>
            </p:nvGrpSpPr>
            <p:grpSpPr>
              <a:xfrm>
                <a:off x="9073979" y="6107275"/>
                <a:ext cx="1448431" cy="349766"/>
                <a:chOff x="9073979" y="6107275"/>
                <a:chExt cx="1448431" cy="349766"/>
              </a:xfrm>
            </p:grpSpPr>
            <p:sp>
              <p:nvSpPr>
                <p:cNvPr id="29" name="Rektangel 28">
                  <a:extLst>
                    <a:ext uri="{FF2B5EF4-FFF2-40B4-BE49-F238E27FC236}">
                      <a16:creationId xmlns:a16="http://schemas.microsoft.com/office/drawing/2014/main" id="{BF9092F1-D1B7-6D76-37EA-2B1C09FB05DA}"/>
                    </a:ext>
                  </a:extLst>
                </p:cNvPr>
                <p:cNvSpPr/>
                <p:nvPr/>
              </p:nvSpPr>
              <p:spPr>
                <a:xfrm>
                  <a:off x="9291111" y="6107275"/>
                  <a:ext cx="1231299" cy="3497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v-SE" sz="1300" b="1" dirty="0" err="1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SuperCROSS</a:t>
                  </a:r>
                  <a:endParaRPr lang="sv-SE" sz="1300" b="1" dirty="0">
                    <a:solidFill>
                      <a:schemeClr val="tx1"/>
                    </a:solidFill>
                    <a:latin typeface="Consolas" panose="020B0609020204030204" pitchFamily="49" charset="0"/>
                  </a:endParaRPr>
                </a:p>
              </p:txBody>
            </p:sp>
            <p:pic>
              <p:nvPicPr>
                <p:cNvPr id="30" name="Bildobjekt 29">
                  <a:extLst>
                    <a:ext uri="{FF2B5EF4-FFF2-40B4-BE49-F238E27FC236}">
                      <a16:creationId xmlns:a16="http://schemas.microsoft.com/office/drawing/2014/main" id="{A3D0C1D9-7BFD-5124-E598-959516BF53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73979" y="6107275"/>
                  <a:ext cx="356391" cy="349766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48893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47850" y="820346"/>
            <a:ext cx="8526236" cy="454134"/>
          </a:xfrm>
        </p:spPr>
        <p:txBody>
          <a:bodyPr/>
          <a:lstStyle/>
          <a:p>
            <a:r>
              <a:rPr lang="sv-SE" dirty="0"/>
              <a:t>Antal unika inloggade användare, per månad, 2008 – nov 2024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227248"/>
              </p:ext>
            </p:extLst>
          </p:nvPr>
        </p:nvGraphicFramePr>
        <p:xfrm>
          <a:off x="1661519" y="2179781"/>
          <a:ext cx="8868961" cy="4389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052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56660" y="809450"/>
            <a:ext cx="8903456" cy="1049829"/>
          </a:xfrm>
        </p:spPr>
        <p:txBody>
          <a:bodyPr/>
          <a:lstStyle/>
          <a:p>
            <a:r>
              <a:rPr lang="sv-SE" dirty="0"/>
              <a:t>Ärenden 2024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2568CF3-8D74-5EB3-4447-EF8F34D2D8F0}"/>
              </a:ext>
            </a:extLst>
          </p:cNvPr>
          <p:cNvSpPr txBox="1"/>
          <p:nvPr/>
        </p:nvSpPr>
        <p:spPr>
          <a:xfrm>
            <a:off x="6818273" y="2062956"/>
            <a:ext cx="471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Ärenden via telefon, 2021- nov 2024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56C867BD-069B-61F8-D308-987919F4F4BB}"/>
              </a:ext>
            </a:extLst>
          </p:cNvPr>
          <p:cNvSpPr txBox="1"/>
          <p:nvPr/>
        </p:nvSpPr>
        <p:spPr>
          <a:xfrm>
            <a:off x="1456660" y="2062956"/>
            <a:ext cx="471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Ärenden via mejl, 2021- nov 2024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D81D461-267B-AF45-244C-3C168C5341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130848"/>
              </p:ext>
            </p:extLst>
          </p:nvPr>
        </p:nvGraphicFramePr>
        <p:xfrm>
          <a:off x="1456659" y="2629498"/>
          <a:ext cx="5128867" cy="4158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0000000-0008-0000-1300-000002000000}"/>
              </a:ext>
            </a:extLst>
          </p:cNvPr>
          <p:cNvGraphicFramePr>
            <a:graphicFrameLocks/>
          </p:cNvGraphicFramePr>
          <p:nvPr/>
        </p:nvGraphicFramePr>
        <p:xfrm>
          <a:off x="6714835" y="2432287"/>
          <a:ext cx="5292437" cy="4192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55331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2C3EFA-8C0C-6448-24BE-F05E2B906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66" y="1320075"/>
            <a:ext cx="8765311" cy="1325563"/>
          </a:xfrm>
        </p:spPr>
        <p:txBody>
          <a:bodyPr/>
          <a:lstStyle/>
          <a:p>
            <a:r>
              <a:rPr lang="sv-SE" dirty="0"/>
              <a:t>Svårt att komma igång?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A20606-EEA5-6024-754D-F75430E569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73FDC55-ADCD-4BC4-212F-1984062CF0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795898"/>
              </p:ext>
            </p:extLst>
          </p:nvPr>
        </p:nvGraphicFramePr>
        <p:xfrm>
          <a:off x="1772513" y="1969294"/>
          <a:ext cx="4111625" cy="4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C80E119-C957-8718-0C72-53D2A6D39EA8}"/>
              </a:ext>
            </a:extLst>
          </p:cNvPr>
          <p:cNvGraphicFramePr>
            <a:graphicFrameLocks/>
          </p:cNvGraphicFramePr>
          <p:nvPr/>
        </p:nvGraphicFramePr>
        <p:xfrm>
          <a:off x="5954759" y="1969294"/>
          <a:ext cx="4584697" cy="4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21B5076-38E6-EC36-A523-C2E6D5916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963262"/>
              </p:ext>
            </p:extLst>
          </p:nvPr>
        </p:nvGraphicFramePr>
        <p:xfrm>
          <a:off x="5884138" y="1969294"/>
          <a:ext cx="4111625" cy="4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ubrik 1">
            <a:extLst>
              <a:ext uri="{FF2B5EF4-FFF2-40B4-BE49-F238E27FC236}">
                <a16:creationId xmlns:a16="http://schemas.microsoft.com/office/drawing/2014/main" id="{E128554D-436D-F431-C560-667CD13D1C07}"/>
              </a:ext>
            </a:extLst>
          </p:cNvPr>
          <p:cNvSpPr txBox="1">
            <a:spLocks/>
          </p:cNvSpPr>
          <p:nvPr/>
        </p:nvSpPr>
        <p:spPr>
          <a:xfrm>
            <a:off x="2725109" y="3734643"/>
            <a:ext cx="920786" cy="5302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>
                <a:solidFill>
                  <a:schemeClr val="tx1"/>
                </a:solidFill>
              </a:rPr>
              <a:t>Nej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72A7F8C4-7A79-E788-62A4-58C2B98F7AE1}"/>
              </a:ext>
            </a:extLst>
          </p:cNvPr>
          <p:cNvSpPr txBox="1">
            <a:spLocks/>
          </p:cNvSpPr>
          <p:nvPr/>
        </p:nvSpPr>
        <p:spPr>
          <a:xfrm>
            <a:off x="7162999" y="4578419"/>
            <a:ext cx="920786" cy="5302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>
                <a:solidFill>
                  <a:schemeClr val="tx1"/>
                </a:solidFill>
              </a:rPr>
              <a:t>Nej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51DA4991-2951-E048-9546-3FC80B25D97D}"/>
              </a:ext>
            </a:extLst>
          </p:cNvPr>
          <p:cNvSpPr txBox="1">
            <a:spLocks/>
          </p:cNvSpPr>
          <p:nvPr/>
        </p:nvSpPr>
        <p:spPr>
          <a:xfrm>
            <a:off x="4304624" y="4412095"/>
            <a:ext cx="920786" cy="5302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>
                <a:solidFill>
                  <a:schemeClr val="bg1"/>
                </a:solidFill>
              </a:rPr>
              <a:t>Ja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56317517-CB1D-0A7E-46EE-7A49991DC5D8}"/>
              </a:ext>
            </a:extLst>
          </p:cNvPr>
          <p:cNvSpPr txBox="1">
            <a:spLocks/>
          </p:cNvSpPr>
          <p:nvPr/>
        </p:nvSpPr>
        <p:spPr>
          <a:xfrm>
            <a:off x="8546105" y="3512311"/>
            <a:ext cx="920786" cy="5302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>
                <a:solidFill>
                  <a:schemeClr val="bg1"/>
                </a:solidFill>
              </a:rPr>
              <a:t>Ja</a:t>
            </a:r>
          </a:p>
        </p:txBody>
      </p:sp>
    </p:spTree>
    <p:extLst>
      <p:ext uri="{BB962C8B-B14F-4D97-AF65-F5344CB8AC3E}">
        <p14:creationId xmlns:p14="http://schemas.microsoft.com/office/powerpoint/2010/main" val="77210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EC82BE-B0D7-6C59-FCE3-B123CBD1B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66" y="1320075"/>
            <a:ext cx="6775359" cy="1325563"/>
          </a:xfrm>
        </p:spPr>
        <p:txBody>
          <a:bodyPr/>
          <a:lstStyle/>
          <a:p>
            <a:r>
              <a:rPr lang="sv-SE" dirty="0"/>
              <a:t>SuperWEB2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804974D-CE0A-6E83-1CC4-F39395BFC3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9913" y="2825750"/>
            <a:ext cx="6323011" cy="2732088"/>
          </a:xfrm>
        </p:spPr>
        <p:txBody>
          <a:bodyPr/>
          <a:lstStyle/>
          <a:p>
            <a:r>
              <a:rPr lang="sv-SE" dirty="0"/>
              <a:t>Nyare webbaserat verktyg från samma leverantör</a:t>
            </a:r>
          </a:p>
          <a:p>
            <a:r>
              <a:rPr lang="sv-SE" dirty="0"/>
              <a:t>Motsvarande funktionalitet</a:t>
            </a:r>
          </a:p>
          <a:p>
            <a:r>
              <a:rPr lang="sv-SE" dirty="0"/>
              <a:t>Enklare inloggning</a:t>
            </a:r>
          </a:p>
          <a:p>
            <a:r>
              <a:rPr lang="sv-SE" dirty="0"/>
              <a:t>Direkt nedladdning av resultat</a:t>
            </a:r>
          </a:p>
          <a:p>
            <a:r>
              <a:rPr lang="sv-SE" dirty="0"/>
              <a:t>Inbyggd interaktiv instruktion</a:t>
            </a:r>
          </a:p>
        </p:txBody>
      </p:sp>
    </p:spTree>
    <p:extLst>
      <p:ext uri="{BB962C8B-B14F-4D97-AF65-F5344CB8AC3E}">
        <p14:creationId xmlns:p14="http://schemas.microsoft.com/office/powerpoint/2010/main" val="2237474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865F90-DA1D-956F-D3AC-C00D4B09A6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850064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865F90-DA1D-956F-D3AC-C00D4B09A6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Tabellbyggaren</a:t>
            </a:r>
            <a:br>
              <a:rPr lang="sv-SE" dirty="0"/>
            </a:br>
            <a:r>
              <a:rPr lang="sv-SE" sz="3600" dirty="0"/>
              <a:t>(SuperWEB2 i MONA)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706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C8F547-E8E8-B4EE-1AEC-7A153911B7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Tidsplan</a:t>
            </a:r>
          </a:p>
        </p:txBody>
      </p:sp>
    </p:spTree>
    <p:extLst>
      <p:ext uri="{BB962C8B-B14F-4D97-AF65-F5344CB8AC3E}">
        <p14:creationId xmlns:p14="http://schemas.microsoft.com/office/powerpoint/2010/main" val="1913890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67E3F8-FC30-46BD-B061-DAA3FA28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Preliminär tidsplan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06B5DBD-3E99-4508-B207-C969ED45BF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9914" y="2825750"/>
            <a:ext cx="7095742" cy="2732088"/>
          </a:xfrm>
        </p:spPr>
        <p:txBody>
          <a:bodyPr/>
          <a:lstStyle/>
          <a:p>
            <a:r>
              <a:rPr lang="sv-SE" dirty="0"/>
              <a:t>Snart 	– Lansering av Tabellbyggaren</a:t>
            </a:r>
          </a:p>
          <a:p>
            <a:r>
              <a:rPr lang="sv-SE" dirty="0"/>
              <a:t>2025-09-30	– Avveckling av </a:t>
            </a:r>
            <a:r>
              <a:rPr lang="sv-SE" dirty="0" err="1"/>
              <a:t>SuperCROSS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7964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C8F547-E8E8-B4EE-1AEC-7A153911B7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Framtida uppdateringar (önskelistan)</a:t>
            </a:r>
          </a:p>
        </p:txBody>
      </p:sp>
    </p:spTree>
    <p:extLst>
      <p:ext uri="{BB962C8B-B14F-4D97-AF65-F5344CB8AC3E}">
        <p14:creationId xmlns:p14="http://schemas.microsoft.com/office/powerpoint/2010/main" val="318773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6537AE-A456-40CC-8436-042D68A68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MONA</a:t>
            </a:r>
          </a:p>
        </p:txBody>
      </p:sp>
    </p:spTree>
    <p:extLst>
      <p:ext uri="{BB962C8B-B14F-4D97-AF65-F5344CB8AC3E}">
        <p14:creationId xmlns:p14="http://schemas.microsoft.com/office/powerpoint/2010/main" val="762466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67E3F8-FC30-46BD-B061-DAA3FA28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Önskemål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06B5DBD-3E99-4508-B207-C969ED45BF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9914" y="2825750"/>
            <a:ext cx="9742486" cy="34036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Will it be possible to show both numbers and percentages in a table?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Will there be a counterpart to “Define fields” in </a:t>
            </a:r>
            <a:r>
              <a:rPr lang="en-US" sz="1600" dirty="0" err="1"/>
              <a:t>SuperCROSS</a:t>
            </a:r>
            <a:r>
              <a:rPr lang="en-US" sz="1600" dirty="0"/>
              <a:t>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Will it be possible to download a “flattened” file?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Will it be possible to download and upload </a:t>
            </a:r>
            <a:r>
              <a:rPr lang="en-US" sz="1600" dirty="0" err="1"/>
              <a:t>txd</a:t>
            </a:r>
            <a:r>
              <a:rPr lang="en-US" sz="1600" dirty="0"/>
              <a:t>-files?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Will it be possible to recode groups without saving them?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Will it be possible to use the shift key to select multiple rows under "custom data"?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Will it be possible to retain the selection of values when using ”Drill Up”?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415035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226455-CB28-AFB4-945A-7326C5ED9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B4BB25-CAA9-77C3-D9F4-17CC44DB5A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9914" y="2825750"/>
            <a:ext cx="5475286" cy="2732088"/>
          </a:xfrm>
        </p:spPr>
        <p:txBody>
          <a:bodyPr/>
          <a:lstStyle/>
          <a:p>
            <a:r>
              <a:rPr lang="sv-SE" dirty="0"/>
              <a:t>EHDS -&gt; HDAB -&gt; SPE</a:t>
            </a:r>
          </a:p>
          <a:p>
            <a:r>
              <a:rPr lang="sv-SE" dirty="0"/>
              <a:t>Uppdaterad webbsida för MONA (ned- och uppladdning av filer, metadata, m.m.)</a:t>
            </a:r>
          </a:p>
          <a:p>
            <a:r>
              <a:rPr lang="sv-SE" dirty="0"/>
              <a:t>Sökbara metadata som finns i MONA finns nu även tillgängliga via </a:t>
            </a:r>
            <a:r>
              <a:rPr lang="sv-SE" dirty="0">
                <a:hlinkClick r:id="rId2"/>
              </a:rPr>
              <a:t>https://mikrometadata.scb.se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0596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104CD9-0506-41CD-B2B0-F8F74262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B159944-E0D6-45E2-A0BF-2E87FEA381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Olof Elfwering</a:t>
            </a:r>
          </a:p>
          <a:p>
            <a:r>
              <a:rPr lang="sv-SE" dirty="0"/>
              <a:t>mona@scb</a:t>
            </a:r>
            <a:r>
              <a:rPr lang="sv-SE"/>
              <a:t>.se</a:t>
            </a:r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3A5BF2-85CB-41CD-B28C-61C9F9CC36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Jonas Holm</a:t>
            </a:r>
          </a:p>
          <a:p>
            <a:r>
              <a:rPr lang="sv-SE" dirty="0"/>
              <a:t>mona@scb.se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953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67E3F8-FC30-46BD-B061-DAA3FA287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66" y="1320075"/>
            <a:ext cx="7496661" cy="1325563"/>
          </a:xfrm>
        </p:spPr>
        <p:txBody>
          <a:bodyPr/>
          <a:lstStyle/>
          <a:p>
            <a:r>
              <a:rPr lang="sv-SE" dirty="0"/>
              <a:t>MONA </a:t>
            </a:r>
            <a:r>
              <a:rPr lang="sv-S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</a:t>
            </a:r>
            <a:r>
              <a:rPr lang="sv-SE" dirty="0" err="1">
                <a:cs typeface="Arial" pitchFamily="34" charset="0"/>
              </a:rPr>
              <a:t>M</a:t>
            </a:r>
            <a:r>
              <a:rPr lang="sv-SE" b="0" dirty="0" err="1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icrodata</a:t>
            </a:r>
            <a:r>
              <a:rPr lang="sv-SE" b="0" dirty="0">
                <a:cs typeface="Arial" pitchFamily="34" charset="0"/>
              </a:rPr>
              <a:t> </a:t>
            </a:r>
            <a:r>
              <a:rPr lang="sv-SE" dirty="0">
                <a:cs typeface="Arial" pitchFamily="34" charset="0"/>
              </a:rPr>
              <a:t>on</a:t>
            </a:r>
            <a:r>
              <a:rPr lang="sv-SE" b="0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line</a:t>
            </a:r>
            <a:r>
              <a:rPr lang="sv-SE" b="0" dirty="0">
                <a:cs typeface="Arial" pitchFamily="34" charset="0"/>
              </a:rPr>
              <a:t> </a:t>
            </a:r>
            <a:r>
              <a:rPr lang="sv-SE" dirty="0">
                <a:cs typeface="Arial" pitchFamily="34" charset="0"/>
              </a:rPr>
              <a:t>a</a:t>
            </a:r>
            <a:r>
              <a:rPr lang="sv-SE" b="0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ccess)</a:t>
            </a:r>
            <a:br>
              <a:rPr lang="sv-SE" dirty="0">
                <a:cs typeface="Arial" pitchFamily="34" charset="0"/>
              </a:rPr>
            </a:b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06B5DBD-3E99-4508-B207-C969ED45BF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9913" y="2825750"/>
            <a:ext cx="8618537" cy="2732088"/>
          </a:xfrm>
        </p:spPr>
        <p:txBody>
          <a:bodyPr/>
          <a:lstStyle/>
          <a:p>
            <a:pPr lvl="0">
              <a:buClr>
                <a:srgbClr val="71277A"/>
              </a:buClr>
              <a:defRPr/>
            </a:pPr>
            <a:r>
              <a:rPr lang="sv-SE" dirty="0"/>
              <a:t>Lanserades </a:t>
            </a:r>
            <a:r>
              <a:rPr lang="sv-SE" b="1" dirty="0"/>
              <a:t>2005</a:t>
            </a:r>
          </a:p>
          <a:p>
            <a:pPr lvl="0">
              <a:buClr>
                <a:srgbClr val="71277A"/>
              </a:buClr>
              <a:defRPr/>
            </a:pPr>
            <a:r>
              <a:rPr lang="sv-SE" dirty="0"/>
              <a:t>En plattform för </a:t>
            </a:r>
            <a:r>
              <a:rPr lang="sv-SE" b="1" dirty="0"/>
              <a:t>tillgängliggörande</a:t>
            </a:r>
            <a:r>
              <a:rPr lang="sv-SE" dirty="0"/>
              <a:t> och </a:t>
            </a:r>
            <a:r>
              <a:rPr lang="sv-SE" b="1" dirty="0"/>
              <a:t>bearbetning</a:t>
            </a:r>
            <a:r>
              <a:rPr lang="sv-SE" dirty="0"/>
              <a:t> av mikrodata. </a:t>
            </a:r>
          </a:p>
          <a:p>
            <a:pPr lvl="0">
              <a:buClr>
                <a:srgbClr val="71277A"/>
              </a:buClr>
              <a:defRPr/>
            </a:pPr>
            <a:r>
              <a:rPr lang="sv-SE" dirty="0"/>
              <a:t>SCB godkänner ca </a:t>
            </a:r>
            <a:r>
              <a:rPr lang="sv-SE" b="1" dirty="0"/>
              <a:t>500</a:t>
            </a:r>
            <a:r>
              <a:rPr lang="sv-SE" dirty="0"/>
              <a:t> utlämnanden för </a:t>
            </a:r>
            <a:r>
              <a:rPr lang="sv-SE" b="1" dirty="0"/>
              <a:t>forskning</a:t>
            </a:r>
            <a:r>
              <a:rPr lang="sv-SE" dirty="0"/>
              <a:t> eller </a:t>
            </a:r>
            <a:r>
              <a:rPr lang="sv-SE" b="1" dirty="0"/>
              <a:t>statistikändamål</a:t>
            </a:r>
            <a:r>
              <a:rPr lang="sv-SE" dirty="0"/>
              <a:t> per år, ca </a:t>
            </a:r>
            <a:r>
              <a:rPr lang="sv-SE" b="1" dirty="0"/>
              <a:t>150</a:t>
            </a:r>
            <a:r>
              <a:rPr lang="sv-SE" dirty="0"/>
              <a:t> av dessa levereras i MONA</a:t>
            </a:r>
          </a:p>
        </p:txBody>
      </p:sp>
    </p:spTree>
    <p:extLst>
      <p:ext uri="{BB962C8B-B14F-4D97-AF65-F5344CB8AC3E}">
        <p14:creationId xmlns:p14="http://schemas.microsoft.com/office/powerpoint/2010/main" val="18266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06B5DBD-3E99-4508-B207-C969ED45BF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44765" y="2645638"/>
            <a:ext cx="9117643" cy="2785344"/>
          </a:xfrm>
        </p:spPr>
        <p:txBody>
          <a:bodyPr/>
          <a:lstStyle/>
          <a:p>
            <a:pPr hangingPunct="0"/>
            <a:r>
              <a:rPr lang="sv-SE" dirty="0"/>
              <a:t>Personligt användarkonto</a:t>
            </a:r>
          </a:p>
          <a:p>
            <a:pPr hangingPunct="0"/>
            <a:r>
              <a:rPr lang="sv-SE" dirty="0"/>
              <a:t>Två faktors-autentisering vid inloggning</a:t>
            </a:r>
          </a:p>
          <a:p>
            <a:pPr lvl="1" hangingPunct="0"/>
            <a:r>
              <a:rPr lang="sv-SE" dirty="0"/>
              <a:t>Två alternativ</a:t>
            </a:r>
          </a:p>
          <a:p>
            <a:pPr lvl="2" hangingPunct="0"/>
            <a:r>
              <a:rPr lang="sv-SE" b="1" dirty="0" err="1"/>
              <a:t>BankID</a:t>
            </a:r>
            <a:endParaRPr lang="sv-SE" b="1" dirty="0"/>
          </a:p>
          <a:p>
            <a:pPr lvl="2" hangingPunct="0"/>
            <a:r>
              <a:rPr lang="sv-SE" b="1" dirty="0"/>
              <a:t>Lösenord</a:t>
            </a:r>
            <a:r>
              <a:rPr lang="sv-SE" dirty="0"/>
              <a:t> och </a:t>
            </a:r>
            <a:r>
              <a:rPr lang="sv-SE" b="1" dirty="0"/>
              <a:t>Engångskod</a:t>
            </a:r>
            <a:r>
              <a:rPr lang="sv-SE" dirty="0"/>
              <a:t> via </a:t>
            </a:r>
            <a:r>
              <a:rPr lang="sv-SE" dirty="0" err="1"/>
              <a:t>App</a:t>
            </a:r>
            <a:endParaRPr lang="sv-SE" dirty="0"/>
          </a:p>
          <a:p>
            <a:pPr hangingPunct="0">
              <a:buNone/>
            </a:pPr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8B955A1D-3647-B880-832B-9E225140B1CE}"/>
              </a:ext>
            </a:extLst>
          </p:cNvPr>
          <p:cNvSpPr txBox="1">
            <a:spLocks/>
          </p:cNvSpPr>
          <p:nvPr/>
        </p:nvSpPr>
        <p:spPr>
          <a:xfrm>
            <a:off x="1844765" y="1320075"/>
            <a:ext cx="9309189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MONA är en plattform som tillhandahåller</a:t>
            </a:r>
          </a:p>
        </p:txBody>
      </p:sp>
    </p:spTree>
    <p:extLst>
      <p:ext uri="{BB962C8B-B14F-4D97-AF65-F5344CB8AC3E}">
        <p14:creationId xmlns:p14="http://schemas.microsoft.com/office/powerpoint/2010/main" val="3370925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67E3F8-FC30-46BD-B061-DAA3FA287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65" y="1320075"/>
            <a:ext cx="9309189" cy="1325563"/>
          </a:xfrm>
        </p:spPr>
        <p:txBody>
          <a:bodyPr/>
          <a:lstStyle/>
          <a:p>
            <a:r>
              <a:rPr lang="sv-SE" dirty="0"/>
              <a:t>MONA är en plattform som tillhandahåller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06B5DBD-3E99-4508-B207-C969ED45BF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9913" y="2825750"/>
            <a:ext cx="7191943" cy="2732088"/>
          </a:xfrm>
        </p:spPr>
        <p:txBody>
          <a:bodyPr/>
          <a:lstStyle/>
          <a:p>
            <a:r>
              <a:rPr lang="sv-SE" dirty="0"/>
              <a:t>Infrastruktur</a:t>
            </a:r>
          </a:p>
          <a:p>
            <a:r>
              <a:rPr lang="sv-SE" dirty="0"/>
              <a:t>Mikrodata och metadata </a:t>
            </a:r>
          </a:p>
          <a:p>
            <a:r>
              <a:rPr lang="sv-SE" dirty="0"/>
              <a:t>Förväntas fungera dygnet runt alla dagar </a:t>
            </a:r>
          </a:p>
          <a:p>
            <a:pPr lvl="1"/>
            <a:r>
              <a:rPr lang="sv-SE" dirty="0"/>
              <a:t>(servicetillfälle en lördag varje månad)</a:t>
            </a:r>
          </a:p>
          <a:p>
            <a:r>
              <a:rPr lang="sv-SE" dirty="0"/>
              <a:t>Programvara (uppdateringar och licenser)</a:t>
            </a:r>
          </a:p>
        </p:txBody>
      </p:sp>
    </p:spTree>
    <p:extLst>
      <p:ext uri="{BB962C8B-B14F-4D97-AF65-F5344CB8AC3E}">
        <p14:creationId xmlns:p14="http://schemas.microsoft.com/office/powerpoint/2010/main" val="844954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6537AE-A456-40CC-8436-042D68A68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Programvaror</a:t>
            </a:r>
          </a:p>
        </p:txBody>
      </p:sp>
    </p:spTree>
    <p:extLst>
      <p:ext uri="{BB962C8B-B14F-4D97-AF65-F5344CB8AC3E}">
        <p14:creationId xmlns:p14="http://schemas.microsoft.com/office/powerpoint/2010/main" val="263072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" name="Picture 30" descr="SQL Server">
            <a:extLst>
              <a:ext uri="{FF2B5EF4-FFF2-40B4-BE49-F238E27FC236}">
                <a16:creationId xmlns:a16="http://schemas.microsoft.com/office/drawing/2014/main" id="{7D6EF592-9FDE-8B77-6885-D8EDF7BC8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689" y="2473349"/>
            <a:ext cx="3390900" cy="179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LibreOffice - Review 2022 - PCMag UK">
            <a:extLst>
              <a:ext uri="{FF2B5EF4-FFF2-40B4-BE49-F238E27FC236}">
                <a16:creationId xmlns:a16="http://schemas.microsoft.com/office/drawing/2014/main" id="{81C9D0F4-9DC9-EBB4-7B83-DE1AAE191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545" y="4545504"/>
            <a:ext cx="3985988" cy="224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Studio Logo Usage Guidelines - RStudio">
            <a:extLst>
              <a:ext uri="{FF2B5EF4-FFF2-40B4-BE49-F238E27FC236}">
                <a16:creationId xmlns:a16="http://schemas.microsoft.com/office/drawing/2014/main" id="{743E2FF6-3586-046C-33F9-0B2B696EA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50" y="4291075"/>
            <a:ext cx="3861620" cy="135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T12A01: FUNDAMENTALS OF PYTHON PROGRAMMING (SF) (SYNCHRONOUS E-LEARNING) -  LearningHub">
            <a:extLst>
              <a:ext uri="{FF2B5EF4-FFF2-40B4-BE49-F238E27FC236}">
                <a16:creationId xmlns:a16="http://schemas.microsoft.com/office/drawing/2014/main" id="{6727667A-7A40-5835-2BCE-C545C9CEB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36" y="817479"/>
            <a:ext cx="4445871" cy="250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anner">
            <a:extLst>
              <a:ext uri="{FF2B5EF4-FFF2-40B4-BE49-F238E27FC236}">
                <a16:creationId xmlns:a16="http://schemas.microsoft.com/office/drawing/2014/main" id="{CAFF1CB8-03D1-2AF6-5365-3CA042816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608" y="5390092"/>
            <a:ext cx="5424368" cy="135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AS (software) - Wikipedia">
            <a:extLst>
              <a:ext uri="{FF2B5EF4-FFF2-40B4-BE49-F238E27FC236}">
                <a16:creationId xmlns:a16="http://schemas.microsoft.com/office/drawing/2014/main" id="{B7203DC9-83D2-1E16-7916-0A7F9DE6D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820" y="4211237"/>
            <a:ext cx="2399506" cy="103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tatistical software for data science | Stata">
            <a:extLst>
              <a:ext uri="{FF2B5EF4-FFF2-40B4-BE49-F238E27FC236}">
                <a16:creationId xmlns:a16="http://schemas.microsoft.com/office/drawing/2014/main" id="{D7396586-B011-AB5A-7E8F-46F4896C0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93" y="610539"/>
            <a:ext cx="4377837" cy="99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Visual Style Guide">
            <a:extLst>
              <a:ext uri="{FF2B5EF4-FFF2-40B4-BE49-F238E27FC236}">
                <a16:creationId xmlns:a16="http://schemas.microsoft.com/office/drawing/2014/main" id="{F0294438-152A-6983-00F3-3BF2D9F70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462" y="2822668"/>
            <a:ext cx="3985988" cy="19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91C9952B-A097-C468-901F-17D71C866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279" y="1914068"/>
            <a:ext cx="2528708" cy="105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Spyder (software) - Wikipedia">
            <a:extLst>
              <a:ext uri="{FF2B5EF4-FFF2-40B4-BE49-F238E27FC236}">
                <a16:creationId xmlns:a16="http://schemas.microsoft.com/office/drawing/2014/main" id="{84528EAF-CAAB-71FD-44CC-92486B653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78" y="3568836"/>
            <a:ext cx="4195454" cy="209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>
            <a:extLst>
              <a:ext uri="{FF2B5EF4-FFF2-40B4-BE49-F238E27FC236}">
                <a16:creationId xmlns:a16="http://schemas.microsoft.com/office/drawing/2014/main" id="{A9CB91FF-31BB-90D4-D560-A0C0768DE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73" y="2458362"/>
            <a:ext cx="1959030" cy="15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DA7F1673-8462-AC8A-AE3B-A5BC52BD28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10362" y="1073000"/>
            <a:ext cx="1543158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86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DA7F1673-8462-AC8A-AE3B-A5BC52BD2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362" y="1073000"/>
            <a:ext cx="1543158" cy="15144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AEC82BE-B0D7-6C59-FCE3-B123CBD1B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66" y="1320075"/>
            <a:ext cx="9731538" cy="1325563"/>
          </a:xfrm>
        </p:spPr>
        <p:txBody>
          <a:bodyPr/>
          <a:lstStyle/>
          <a:p>
            <a:r>
              <a:rPr lang="sv-SE" dirty="0" err="1"/>
              <a:t>SuperCROSS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804974D-CE0A-6E83-1CC4-F39395BFC3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Mikrodatabaserade tabeller</a:t>
            </a:r>
          </a:p>
          <a:p>
            <a:r>
              <a:rPr lang="sv-SE" dirty="0"/>
              <a:t>Ingen direkt tillgång till mikrodata</a:t>
            </a:r>
          </a:p>
          <a:p>
            <a:r>
              <a:rPr lang="sv-SE" dirty="0"/>
              <a:t>Regiondatabaser ~ </a:t>
            </a:r>
            <a:r>
              <a:rPr lang="sv-SE" b="1" dirty="0"/>
              <a:t>450</a:t>
            </a:r>
            <a:r>
              <a:rPr lang="sv-SE" dirty="0"/>
              <a:t> användare</a:t>
            </a:r>
          </a:p>
          <a:p>
            <a:r>
              <a:rPr lang="sv-SE" dirty="0"/>
              <a:t>Bak- och  framgrund ~ </a:t>
            </a:r>
            <a:r>
              <a:rPr lang="sv-SE" b="1" dirty="0"/>
              <a:t>400</a:t>
            </a:r>
            <a:r>
              <a:rPr lang="sv-SE" dirty="0"/>
              <a:t> användare</a:t>
            </a:r>
          </a:p>
          <a:p>
            <a:r>
              <a:rPr lang="sv-SE" dirty="0"/>
              <a:t>Totalt i MONA ~  </a:t>
            </a:r>
            <a:r>
              <a:rPr lang="sv-SE" b="1" dirty="0"/>
              <a:t>2 350 </a:t>
            </a:r>
            <a:r>
              <a:rPr lang="sv-SE" dirty="0"/>
              <a:t>användare</a:t>
            </a:r>
          </a:p>
        </p:txBody>
      </p:sp>
    </p:spTree>
    <p:extLst>
      <p:ext uri="{BB962C8B-B14F-4D97-AF65-F5344CB8AC3E}">
        <p14:creationId xmlns:p14="http://schemas.microsoft.com/office/powerpoint/2010/main" val="3498761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0B3ED3B-0B27-5D77-AD9A-F12FD8EFEB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744086"/>
              </p:ext>
            </p:extLst>
          </p:nvPr>
        </p:nvGraphicFramePr>
        <p:xfrm>
          <a:off x="1893545" y="1895122"/>
          <a:ext cx="8659975" cy="4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4AC289B2-686C-EB43-10A4-4845DF41C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66" y="1320075"/>
            <a:ext cx="7937409" cy="1325563"/>
          </a:xfrm>
        </p:spPr>
        <p:txBody>
          <a:bodyPr/>
          <a:lstStyle/>
          <a:p>
            <a:r>
              <a:rPr lang="sv-SE" dirty="0"/>
              <a:t>Programvaror användare helår</a:t>
            </a:r>
          </a:p>
        </p:txBody>
      </p:sp>
      <p:grpSp>
        <p:nvGrpSpPr>
          <p:cNvPr id="29" name="Grupp 28">
            <a:extLst>
              <a:ext uri="{FF2B5EF4-FFF2-40B4-BE49-F238E27FC236}">
                <a16:creationId xmlns:a16="http://schemas.microsoft.com/office/drawing/2014/main" id="{D384C7C2-B9D7-5699-3B72-8C24D2A4E9E9}"/>
              </a:ext>
            </a:extLst>
          </p:cNvPr>
          <p:cNvGrpSpPr/>
          <p:nvPr/>
        </p:nvGrpSpPr>
        <p:grpSpPr>
          <a:xfrm>
            <a:off x="1943245" y="6028106"/>
            <a:ext cx="8579165" cy="658443"/>
            <a:chOff x="1943245" y="6028106"/>
            <a:chExt cx="8579165" cy="658443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BCA2AE3B-575D-27F5-3FEC-C8F1F79EC2DB}"/>
                </a:ext>
              </a:extLst>
            </p:cNvPr>
            <p:cNvSpPr/>
            <p:nvPr/>
          </p:nvSpPr>
          <p:spPr>
            <a:xfrm>
              <a:off x="2303114" y="6127504"/>
              <a:ext cx="7995341" cy="559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369B7124-2C0F-7968-A495-D3AD940D08FE}"/>
                </a:ext>
              </a:extLst>
            </p:cNvPr>
            <p:cNvGrpSpPr/>
            <p:nvPr/>
          </p:nvGrpSpPr>
          <p:grpSpPr>
            <a:xfrm>
              <a:off x="1943245" y="6028106"/>
              <a:ext cx="8579165" cy="525893"/>
              <a:chOff x="1943245" y="6028106"/>
              <a:chExt cx="8579165" cy="525893"/>
            </a:xfrm>
          </p:grpSpPr>
          <p:pic>
            <p:nvPicPr>
              <p:cNvPr id="3" name="Picture 4" descr="IT12A01: FUNDAMENTALS OF PYTHON PROGRAMMING (SF) (SYNCHRONOUS E-LEARNING) -  LearningHub">
                <a:extLst>
                  <a:ext uri="{FF2B5EF4-FFF2-40B4-BE49-F238E27FC236}">
                    <a16:creationId xmlns:a16="http://schemas.microsoft.com/office/drawing/2014/main" id="{D6DC04B8-9300-9F0E-778B-D1659D6EFF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3692"/>
              <a:stretch/>
            </p:blipFill>
            <p:spPr bwMode="auto">
              <a:xfrm>
                <a:off x="1943245" y="6080678"/>
                <a:ext cx="1269025" cy="4733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Picture 6" descr="banner">
                <a:extLst>
                  <a:ext uri="{FF2B5EF4-FFF2-40B4-BE49-F238E27FC236}">
                    <a16:creationId xmlns:a16="http://schemas.microsoft.com/office/drawing/2014/main" id="{8863FF4A-1C6B-A080-FD72-D0500A9AC8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10"/>
              <a:stretch/>
            </p:blipFill>
            <p:spPr bwMode="auto">
              <a:xfrm>
                <a:off x="6383378" y="6028106"/>
                <a:ext cx="1253066" cy="4820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8" descr="SAS (software) - Wikipedia">
                <a:extLst>
                  <a:ext uri="{FF2B5EF4-FFF2-40B4-BE49-F238E27FC236}">
                    <a16:creationId xmlns:a16="http://schemas.microsoft.com/office/drawing/2014/main" id="{073D86C8-6E8B-FD88-D7DF-3B3E0EEEDB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7467" y="6107538"/>
                <a:ext cx="813141" cy="3516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10" descr="Statistical software for data science | Stata">
                <a:extLst>
                  <a:ext uri="{FF2B5EF4-FFF2-40B4-BE49-F238E27FC236}">
                    <a16:creationId xmlns:a16="http://schemas.microsoft.com/office/drawing/2014/main" id="{4E6C3870-5795-F489-18CF-638702FD16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8182" y="6144777"/>
                <a:ext cx="1084124" cy="247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6">
                <a:extLst>
                  <a:ext uri="{FF2B5EF4-FFF2-40B4-BE49-F238E27FC236}">
                    <a16:creationId xmlns:a16="http://schemas.microsoft.com/office/drawing/2014/main" id="{C63DCBE8-F583-E227-8938-B35BA6F534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0535" y="6081198"/>
                <a:ext cx="485045" cy="3758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IT12A01: FUNDAMENTALS OF PYTHON PROGRAMMING (SF) (SYNCHRONOUS E-LEARNING) -  LearningHub">
                <a:extLst>
                  <a:ext uri="{FF2B5EF4-FFF2-40B4-BE49-F238E27FC236}">
                    <a16:creationId xmlns:a16="http://schemas.microsoft.com/office/drawing/2014/main" id="{AFCAB073-C9C7-6564-774C-A042B97886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506"/>
              <a:stretch/>
            </p:blipFill>
            <p:spPr bwMode="auto">
              <a:xfrm>
                <a:off x="2527378" y="6177489"/>
                <a:ext cx="1269025" cy="2462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7" name="Grupp 26">
                <a:extLst>
                  <a:ext uri="{FF2B5EF4-FFF2-40B4-BE49-F238E27FC236}">
                    <a16:creationId xmlns:a16="http://schemas.microsoft.com/office/drawing/2014/main" id="{92CD8833-A2BE-D8A1-B09A-8A451283C1C2}"/>
                  </a:ext>
                </a:extLst>
              </p:cNvPr>
              <p:cNvGrpSpPr/>
              <p:nvPr/>
            </p:nvGrpSpPr>
            <p:grpSpPr>
              <a:xfrm>
                <a:off x="9073979" y="6107275"/>
                <a:ext cx="1448431" cy="349766"/>
                <a:chOff x="9073979" y="6107275"/>
                <a:chExt cx="1448431" cy="349766"/>
              </a:xfrm>
            </p:grpSpPr>
            <p:sp>
              <p:nvSpPr>
                <p:cNvPr id="25" name="Rektangel 24">
                  <a:extLst>
                    <a:ext uri="{FF2B5EF4-FFF2-40B4-BE49-F238E27FC236}">
                      <a16:creationId xmlns:a16="http://schemas.microsoft.com/office/drawing/2014/main" id="{42DFAF26-F0C4-01B3-B4E7-540C1437F7F9}"/>
                    </a:ext>
                  </a:extLst>
                </p:cNvPr>
                <p:cNvSpPr/>
                <p:nvPr/>
              </p:nvSpPr>
              <p:spPr>
                <a:xfrm>
                  <a:off x="9291111" y="6107275"/>
                  <a:ext cx="1231299" cy="3497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v-SE" sz="1300" b="1" dirty="0" err="1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SuperCROSS</a:t>
                  </a:r>
                  <a:endParaRPr lang="sv-SE" sz="1300" b="1" dirty="0">
                    <a:solidFill>
                      <a:schemeClr val="tx1"/>
                    </a:solidFill>
                    <a:latin typeface="Consolas" panose="020B0609020204030204" pitchFamily="49" charset="0"/>
                  </a:endParaRPr>
                </a:p>
              </p:txBody>
            </p:sp>
            <p:pic>
              <p:nvPicPr>
                <p:cNvPr id="8" name="Bildobjekt 7">
                  <a:extLst>
                    <a:ext uri="{FF2B5EF4-FFF2-40B4-BE49-F238E27FC236}">
                      <a16:creationId xmlns:a16="http://schemas.microsoft.com/office/drawing/2014/main" id="{988302A3-587F-7500-1920-5B7B9131FC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073979" y="6107275"/>
                  <a:ext cx="356391" cy="349766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866482068"/>
      </p:ext>
    </p:extLst>
  </p:cSld>
  <p:clrMapOvr>
    <a:masterClrMapping/>
  </p:clrMapOvr>
</p:sld>
</file>

<file path=ppt/theme/theme1.xml><?xml version="1.0" encoding="utf-8"?>
<a:theme xmlns:a="http://schemas.openxmlformats.org/drawingml/2006/main" name="SCB">
  <a:themeElements>
    <a:clrScheme name="SCB">
      <a:dk1>
        <a:sysClr val="windowText" lastClr="000000"/>
      </a:dk1>
      <a:lt1>
        <a:sysClr val="window" lastClr="FFFFFF"/>
      </a:lt1>
      <a:dk2>
        <a:srgbClr val="1E00BE"/>
      </a:dk2>
      <a:lt2>
        <a:srgbClr val="FFFFFF"/>
      </a:lt2>
      <a:accent1>
        <a:srgbClr val="91289B"/>
      </a:accent1>
      <a:accent2>
        <a:srgbClr val="329B46"/>
      </a:accent2>
      <a:accent3>
        <a:srgbClr val="F05A3C"/>
      </a:accent3>
      <a:accent4>
        <a:srgbClr val="FFBE2D"/>
      </a:accent4>
      <a:accent5>
        <a:srgbClr val="0AAFEB"/>
      </a:accent5>
      <a:accent6>
        <a:srgbClr val="878782"/>
      </a:accent6>
      <a:hlink>
        <a:srgbClr val="190069"/>
      </a:hlink>
      <a:folHlink>
        <a:srgbClr val="190069"/>
      </a:folHlink>
    </a:clrScheme>
    <a:fontScheme name="SCB">
      <a:majorFont>
        <a:latin typeface="PT Serif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bot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vart">
      <a:srgbClr val="000000"/>
    </a:custClr>
    <a:custClr name="Lila mellan">
      <a:srgbClr val="DE82DC"/>
    </a:custClr>
    <a:custClr name="Lila ljus">
      <a:srgbClr val="F0C3E6"/>
    </a:custClr>
    <a:custClr name="D Stödlinjer">
      <a:srgbClr val="D3D3EF"/>
    </a:custClr>
    <a:custClr name="Primärblå">
      <a:srgbClr val="1E00BE"/>
    </a:custClr>
    <a:custClr name="Lila ljus">
      <a:srgbClr val="F0C3E6"/>
    </a:custClr>
    <a:custClr name="Primärblå">
      <a:srgbClr val="1E00BE"/>
    </a:custClr>
    <a:custClr name="Grön ljus">
      <a:srgbClr val="CDF0B4"/>
    </a:custClr>
    <a:custClr name="Primärblå">
      <a:srgbClr val="1E00BE"/>
    </a:custClr>
    <a:custClr name="Lila mellan">
      <a:srgbClr val="C86EC8"/>
    </a:custClr>
    <a:custClr name="Grå">
      <a:srgbClr val="878782"/>
    </a:custClr>
    <a:custClr name="Grön mellan">
      <a:srgbClr val="87CD78"/>
    </a:custClr>
    <a:custClr name="Grön ljus">
      <a:srgbClr val="CDF0B4"/>
    </a:custClr>
    <a:custClr>
      <a:srgbClr val="FFFFFF"/>
    </a:custClr>
    <a:custClr name="D Primärblå mellan">
      <a:srgbClr val="D2CCF2"/>
    </a:custClr>
    <a:custClr name="D Gul">
      <a:srgbClr val="FFB309"/>
    </a:custClr>
    <a:custClr name="D Primärblå mellan">
      <a:srgbClr val="D2CCF2"/>
    </a:custClr>
    <a:custClr name="Lila">
      <a:srgbClr val="91289B"/>
    </a:custClr>
    <a:custClr name="Blå">
      <a:srgbClr val="0AAFEB"/>
    </a:custClr>
    <a:custClr name="Röd mellan">
      <a:srgbClr val="FF8C69"/>
    </a:custClr>
    <a:custClr name="Grå mellan">
      <a:srgbClr val="C8C8C3"/>
    </a:custClr>
    <a:custClr name="Röd mellan">
      <a:srgbClr val="FF8C69"/>
    </a:custClr>
    <a:custClr name="Röd ljus">
      <a:srgbClr val="FFCDB9"/>
    </a:custClr>
    <a:custClr>
      <a:srgbClr val="FFFFFF"/>
    </a:custClr>
    <a:custClr name="Grön">
      <a:srgbClr val="329B46"/>
    </a:custClr>
    <a:custClr name="Gul mellan">
      <a:srgbClr val="FFDC82"/>
    </a:custClr>
    <a:custClr name="D Primärblå ljus">
      <a:srgbClr val="EDEDFF"/>
    </a:custClr>
    <a:custClr name="Lila mellan">
      <a:srgbClr val="C86EC8"/>
    </a:custClr>
    <a:custClr name="Röd">
      <a:srgbClr val="F05A3C"/>
    </a:custClr>
    <a:custClr name="Lila">
      <a:srgbClr val="91289B"/>
    </a:custClr>
    <a:custClr name="Grå ljus">
      <a:srgbClr val="E6E6E1"/>
    </a:custClr>
    <a:custClr name="Gul mellan">
      <a:srgbClr val="FFD478"/>
    </a:custClr>
    <a:custClr name="Gul ljus">
      <a:srgbClr val="FFF0B9"/>
    </a:custClr>
    <a:custClr>
      <a:srgbClr val="FFFFFF"/>
    </a:custClr>
    <a:custClr name="D Grön mellan">
      <a:srgbClr val="70DC69"/>
    </a:custClr>
    <a:custClr>
      <a:srgbClr val="FFFFFF"/>
    </a:custClr>
    <a:custClr name="Grön">
      <a:srgbClr val="329B46"/>
    </a:custClr>
    <a:custClr name="Lila ljus">
      <a:srgbClr val="F0C3E6"/>
    </a:custClr>
    <a:custClr name="Grå">
      <a:srgbClr val="878782"/>
    </a:custClr>
    <a:custClr>
      <a:srgbClr val="FFFFFF"/>
    </a:custClr>
    <a:custClr name="Vit">
      <a:srgbClr val="FFFFFF"/>
    </a:custClr>
    <a:custClr name="Blå mellan">
      <a:srgbClr val="64CDFA"/>
    </a:custClr>
    <a:custClr name="Blå ljus">
      <a:srgbClr val="B4E6FD"/>
    </a:custClr>
    <a:custClr>
      <a:srgbClr val="FFFFFF"/>
    </a:custClr>
    <a:custClr name="Lila">
      <a:srgbClr val="91289B"/>
    </a:custClr>
    <a:custClr>
      <a:srgbClr val="FFFFFF"/>
    </a:custClr>
    <a:custClr name="D Grön mellan">
      <a:srgbClr val="70DC69"/>
    </a:custClr>
    <a:custClr>
      <a:srgbClr val="FFFFFF"/>
    </a:custClr>
    <a:custClr name="D Gul">
      <a:srgbClr val="FFB309"/>
    </a:custClr>
    <a:custClr>
      <a:srgbClr val="FFFFFF"/>
    </a:custClr>
  </a:custClrLst>
  <a:extLst>
    <a:ext uri="{05A4C25C-085E-4340-85A3-A5531E510DB2}">
      <thm15:themeFamily xmlns:thm15="http://schemas.microsoft.com/office/thememl/2012/main" name="SCB.potx" id="{A85E3A0F-55F3-4A82-B645-5BE217564DA7}" vid="{7017EB3A-E7C8-4A76-AB09-82FCBEDBA5D5}"/>
    </a:ext>
  </a:extLst>
</a:theme>
</file>

<file path=ppt/theme/theme2.xml><?xml version="1.0" encoding="utf-8"?>
<a:theme xmlns:a="http://schemas.openxmlformats.org/drawingml/2006/main" name="Default">
  <a:themeElements>
    <a:clrScheme name="SCB">
      <a:dk1>
        <a:sysClr val="windowText" lastClr="000000"/>
      </a:dk1>
      <a:lt1>
        <a:sysClr val="window" lastClr="FFFFFF"/>
      </a:lt1>
      <a:dk2>
        <a:srgbClr val="1E00BE"/>
      </a:dk2>
      <a:lt2>
        <a:srgbClr val="FFFFFF"/>
      </a:lt2>
      <a:accent1>
        <a:srgbClr val="91289B"/>
      </a:accent1>
      <a:accent2>
        <a:srgbClr val="329B46"/>
      </a:accent2>
      <a:accent3>
        <a:srgbClr val="F05A3C"/>
      </a:accent3>
      <a:accent4>
        <a:srgbClr val="FFBE2D"/>
      </a:accent4>
      <a:accent5>
        <a:srgbClr val="0AAFEB"/>
      </a:accent5>
      <a:accent6>
        <a:srgbClr val="878782"/>
      </a:accent6>
      <a:hlink>
        <a:srgbClr val="190069"/>
      </a:hlink>
      <a:folHlink>
        <a:srgbClr val="1900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vart">
      <a:srgbClr val="000000"/>
    </a:custClr>
    <a:custClr name="Lila mellan">
      <a:srgbClr val="DE82DC"/>
    </a:custClr>
    <a:custClr name="Lila ljus">
      <a:srgbClr val="F0C3E6"/>
    </a:custClr>
    <a:custClr name="D Stödlinjer">
      <a:srgbClr val="D3D3EF"/>
    </a:custClr>
    <a:custClr name="Primärblå">
      <a:srgbClr val="1E00BE"/>
    </a:custClr>
    <a:custClr name="Lila ljus">
      <a:srgbClr val="F0C3E6"/>
    </a:custClr>
    <a:custClr name="Primärblå">
      <a:srgbClr val="1E00BE"/>
    </a:custClr>
    <a:custClr name="Grön ljus">
      <a:srgbClr val="CDF0B4"/>
    </a:custClr>
    <a:custClr name="Primärblå">
      <a:srgbClr val="1E00BE"/>
    </a:custClr>
    <a:custClr name="Lila mellan">
      <a:srgbClr val="C86EC8"/>
    </a:custClr>
    <a:custClr name="Grå">
      <a:srgbClr val="878782"/>
    </a:custClr>
    <a:custClr name="Grön mellan">
      <a:srgbClr val="87CD78"/>
    </a:custClr>
    <a:custClr name="Grön ljus">
      <a:srgbClr val="CDF0B4"/>
    </a:custClr>
    <a:custClr>
      <a:srgbClr val="FFFFFF"/>
    </a:custClr>
    <a:custClr name="D Primärblå mellan">
      <a:srgbClr val="D2CCF2"/>
    </a:custClr>
    <a:custClr name="D Gul">
      <a:srgbClr val="FFB309"/>
    </a:custClr>
    <a:custClr name="D Primärblå mellan">
      <a:srgbClr val="D2CCF2"/>
    </a:custClr>
    <a:custClr name="Lila">
      <a:srgbClr val="91289B"/>
    </a:custClr>
    <a:custClr name="Blå">
      <a:srgbClr val="0AAFEB"/>
    </a:custClr>
    <a:custClr name="Röd mellan">
      <a:srgbClr val="FF8C69"/>
    </a:custClr>
    <a:custClr name="Grå mellan">
      <a:srgbClr val="C8C8C3"/>
    </a:custClr>
    <a:custClr name="Röd mellan">
      <a:srgbClr val="FF8C69"/>
    </a:custClr>
    <a:custClr name="Röd ljus">
      <a:srgbClr val="FFCDB9"/>
    </a:custClr>
    <a:custClr>
      <a:srgbClr val="FFFFFF"/>
    </a:custClr>
    <a:custClr name="Grön">
      <a:srgbClr val="329B46"/>
    </a:custClr>
    <a:custClr name="Gul mellan">
      <a:srgbClr val="FFDC82"/>
    </a:custClr>
    <a:custClr name="D Primärblå ljus">
      <a:srgbClr val="EDEDFF"/>
    </a:custClr>
    <a:custClr name="Lila mellan">
      <a:srgbClr val="C86EC8"/>
    </a:custClr>
    <a:custClr name="Röd">
      <a:srgbClr val="F05A3C"/>
    </a:custClr>
    <a:custClr name="Lila">
      <a:srgbClr val="91289B"/>
    </a:custClr>
    <a:custClr name="Grå ljus">
      <a:srgbClr val="E6E6E1"/>
    </a:custClr>
    <a:custClr name="Gul mellan">
      <a:srgbClr val="FFD478"/>
    </a:custClr>
    <a:custClr name="Gul ljus">
      <a:srgbClr val="FFF0B9"/>
    </a:custClr>
    <a:custClr>
      <a:srgbClr val="FFFFFF"/>
    </a:custClr>
    <a:custClr name="D Grön mellan">
      <a:srgbClr val="70DC69"/>
    </a:custClr>
    <a:custClr>
      <a:srgbClr val="FFFFFF"/>
    </a:custClr>
    <a:custClr name="Grön">
      <a:srgbClr val="329B46"/>
    </a:custClr>
    <a:custClr name="Lila ljus">
      <a:srgbClr val="F0C3E6"/>
    </a:custClr>
    <a:custClr name="Grå">
      <a:srgbClr val="878782"/>
    </a:custClr>
    <a:custClr>
      <a:srgbClr val="FFFFFF"/>
    </a:custClr>
    <a:custClr name="Vit">
      <a:srgbClr val="FFFFFF"/>
    </a:custClr>
    <a:custClr name="Blå mellan">
      <a:srgbClr val="64CDFA"/>
    </a:custClr>
    <a:custClr name="Blå ljus">
      <a:srgbClr val="B4E6FD"/>
    </a:custClr>
    <a:custClr>
      <a:srgbClr val="FFFFFF"/>
    </a:custClr>
    <a:custClr name="Lila">
      <a:srgbClr val="91289B"/>
    </a:custClr>
    <a:custClr>
      <a:srgbClr val="FFFFFF"/>
    </a:custClr>
    <a:custClr name="D Grön mellan">
      <a:srgbClr val="70DC69"/>
    </a:custClr>
    <a:custClr>
      <a:srgbClr val="FFFFFF"/>
    </a:custClr>
    <a:custClr name="D Gul">
      <a:srgbClr val="FFB309"/>
    </a:custClr>
    <a:custClr>
      <a:srgbClr val="FFFFFF"/>
    </a:custClr>
  </a:custClrLst>
  <a:extLst>
    <a:ext uri="{05A4C25C-085E-4340-85A3-A5531E510DB2}">
      <thm15:themeFamily xmlns:thm15="http://schemas.microsoft.com/office/thememl/2012/main" name="Default" id="{C87DB9DA-02A5-4140-BC65-5F528FB97C53}" vid="{F1766795-0814-4FFD-B318-26DA62B63690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TS - PT Serif och Robot">
    <a:majorFont>
      <a:latin typeface="PT Serif"/>
      <a:ea typeface=""/>
      <a:cs typeface=""/>
    </a:majorFont>
    <a:minorFont>
      <a:latin typeface="Robot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TS - PT Serif och Robot">
    <a:majorFont>
      <a:latin typeface="PT Serif"/>
      <a:ea typeface=""/>
      <a:cs typeface=""/>
    </a:majorFont>
    <a:minorFont>
      <a:latin typeface="Robot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TS - PT Serif och Robot">
    <a:majorFont>
      <a:latin typeface="PT Serif"/>
      <a:ea typeface=""/>
      <a:cs typeface=""/>
    </a:majorFont>
    <a:minorFont>
      <a:latin typeface="Robot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TS - PT Serif och Robot">
    <a:majorFont>
      <a:latin typeface="PT Serif"/>
      <a:ea typeface=""/>
      <a:cs typeface=""/>
    </a:majorFont>
    <a:minorFont>
      <a:latin typeface="Robot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TS - PT Serif och Robot">
    <a:majorFont>
      <a:latin typeface="PT Serif"/>
      <a:ea typeface=""/>
      <a:cs typeface=""/>
    </a:majorFont>
    <a:minorFont>
      <a:latin typeface="Robot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odk_x00e4_nd xmlns="10c3a147-0d64-46aa-a281-dc97358e8373">false</Godk_x00e4_nd>
    <lcf76f155ced4ddcb4097134ff3c332f xmlns="10c3a147-0d64-46aa-a281-dc97358e8373">
      <Terms xmlns="http://schemas.microsoft.com/office/infopath/2007/PartnerControls"/>
    </lcf76f155ced4ddcb4097134ff3c332f>
    <TaxCatchAll xmlns="d7532cd0-e888-47d6-8f58-db0210f2500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7" ma:contentTypeDescription="Skapa ett nytt dokument." ma:contentTypeScope="" ma:versionID="7785c3c1a8c888d84ed956005c4d488a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58607038f51c2c8ae8f7c256b578483b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Godk_x00e4_nd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Godk_x00e4_nd" ma:index="18" nillable="true" ma:displayName="Godkänd" ma:default="0" ma:format="Dropdown" ma:internalName="Godk_x00e4_nd">
      <xsd:simpleType>
        <xsd:restriction base="dms:Boolea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b681454-5b20-4870-936e-b523090ef0fb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4D4012-0ED0-417E-8ADE-2F7A8EC833B2}">
  <ds:schemaRefs>
    <ds:schemaRef ds:uri="http://schemas.microsoft.com/office/2006/metadata/properties"/>
    <ds:schemaRef ds:uri="http://schemas.microsoft.com/office/infopath/2007/PartnerControls"/>
    <ds:schemaRef ds:uri="10c3a147-0d64-46aa-a281-dc97358e8373"/>
    <ds:schemaRef ds:uri="d7532cd0-e888-47d6-8f58-db0210f25002"/>
  </ds:schemaRefs>
</ds:datastoreItem>
</file>

<file path=customXml/itemProps2.xml><?xml version="1.0" encoding="utf-8"?>
<ds:datastoreItem xmlns:ds="http://schemas.openxmlformats.org/officeDocument/2006/customXml" ds:itemID="{5951EE08-D5AF-4610-9277-1CBAFC03FA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8F3B0E-BF57-467F-9C84-EEB53B7A7E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1465</TotalTime>
  <Words>384</Words>
  <Application>Microsoft Office PowerPoint</Application>
  <PresentationFormat>Bredbild</PresentationFormat>
  <Paragraphs>87</Paragraphs>
  <Slides>22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8" baseType="lpstr">
      <vt:lpstr>Arial</vt:lpstr>
      <vt:lpstr>Calibri</vt:lpstr>
      <vt:lpstr>Consolas</vt:lpstr>
      <vt:lpstr>PT Serif</vt:lpstr>
      <vt:lpstr>Roboto</vt:lpstr>
      <vt:lpstr>SCB</vt:lpstr>
      <vt:lpstr>SuperWEB2</vt:lpstr>
      <vt:lpstr>MONA</vt:lpstr>
      <vt:lpstr>MONA (Microdata online access) </vt:lpstr>
      <vt:lpstr>PowerPoint-presentation</vt:lpstr>
      <vt:lpstr>MONA är en plattform som tillhandahåller</vt:lpstr>
      <vt:lpstr>Programvaror</vt:lpstr>
      <vt:lpstr>PowerPoint-presentation</vt:lpstr>
      <vt:lpstr>SuperCROSS</vt:lpstr>
      <vt:lpstr>Programvaror användare helår</vt:lpstr>
      <vt:lpstr>Programvaror användare snitt per dag</vt:lpstr>
      <vt:lpstr>Antal unika inloggade användare, per månad, 2008 – nov 2024</vt:lpstr>
      <vt:lpstr>Ärenden 2024</vt:lpstr>
      <vt:lpstr>Svårt att komma igång?</vt:lpstr>
      <vt:lpstr>SuperWEB2</vt:lpstr>
      <vt:lpstr>Demo</vt:lpstr>
      <vt:lpstr>Tabellbyggaren (SuperWEB2 i MONA)</vt:lpstr>
      <vt:lpstr>Tidsplan</vt:lpstr>
      <vt:lpstr>Preliminär tidsplan</vt:lpstr>
      <vt:lpstr>Framtida uppdateringar (önskelistan)</vt:lpstr>
      <vt:lpstr>Önskemål</vt:lpstr>
      <vt:lpstr>Övrigt</vt:lpstr>
      <vt:lpstr>Tack</vt:lpstr>
    </vt:vector>
  </TitlesOfParts>
  <Company>SCB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 göra en presentation </dc:title>
  <dc:creator>Elfwering Olof D/REG/IR-Ö</dc:creator>
  <cp:lastModifiedBy>Elfwering Olof D/REG/IR-Ö</cp:lastModifiedBy>
  <cp:revision>36</cp:revision>
  <dcterms:created xsi:type="dcterms:W3CDTF">2024-11-14T10:28:07Z</dcterms:created>
  <dcterms:modified xsi:type="dcterms:W3CDTF">2024-12-04T07:37:56Z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0x010100129BBCBF21362E4099AE6C2F27C58737</vt:lpwstr>
  </property>
</Properties>
</file>