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74" r:id="rId5"/>
    <p:sldId id="258" r:id="rId6"/>
    <p:sldId id="286" r:id="rId7"/>
    <p:sldId id="287" r:id="rId8"/>
    <p:sldId id="268" r:id="rId9"/>
    <p:sldId id="288" r:id="rId10"/>
    <p:sldId id="263" r:id="rId11"/>
    <p:sldId id="272" r:id="rId12"/>
    <p:sldId id="284" r:id="rId13"/>
    <p:sldId id="283" r:id="rId14"/>
    <p:sldId id="262" r:id="rId15"/>
    <p:sldId id="264" r:id="rId16"/>
    <p:sldId id="270" r:id="rId17"/>
    <p:sldId id="261" r:id="rId1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ärd Sverker" initials="HS" lastIdx="3" clrIdx="0">
    <p:extLst>
      <p:ext uri="{19B8F6BF-5375-455C-9EA6-DF929625EA0E}">
        <p15:presenceInfo xmlns:p15="http://schemas.microsoft.com/office/powerpoint/2012/main" userId="S::sverker.hard@tillvaxtanalys.se::832ad68c-2a62-4a06-bce2-780719514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78" autoAdjust="0"/>
    <p:restoredTop sz="96684" autoAdjust="0"/>
  </p:normalViewPr>
  <p:slideViewPr>
    <p:cSldViewPr snapToGrid="0">
      <p:cViewPr varScale="1">
        <p:scale>
          <a:sx n="83" d="100"/>
          <a:sy n="83" d="100"/>
        </p:scale>
        <p:origin x="566" y="77"/>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3" d="100"/>
          <a:sy n="73" d="100"/>
        </p:scale>
        <p:origin x="394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lkka Kemppainen" userId="488c6192-0747-4372-a8ab-4d4c200329d3" providerId="ADAL" clId="{1638F655-1530-4F5F-A49C-AC665932C8FA}"/>
    <pc:docChg chg="modSld sldOrd">
      <pc:chgData name="Ilkka Kemppainen" userId="488c6192-0747-4372-a8ab-4d4c200329d3" providerId="ADAL" clId="{1638F655-1530-4F5F-A49C-AC665932C8FA}" dt="2024-12-04T12:56:37.145" v="1"/>
      <pc:docMkLst>
        <pc:docMk/>
      </pc:docMkLst>
      <pc:sldChg chg="ord">
        <pc:chgData name="Ilkka Kemppainen" userId="488c6192-0747-4372-a8ab-4d4c200329d3" providerId="ADAL" clId="{1638F655-1530-4F5F-A49C-AC665932C8FA}" dt="2024-12-04T12:56:37.145" v="1"/>
        <pc:sldMkLst>
          <pc:docMk/>
          <pc:sldMk cId="2908258048" sldId="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6B1CF-4B92-4850-BD0F-98B655E11270}" type="doc">
      <dgm:prSet loTypeId="urn:microsoft.com/office/officeart/2005/8/layout/chevron1" loCatId="process" qsTypeId="urn:microsoft.com/office/officeart/2005/8/quickstyle/simple1" qsCatId="simple" csTypeId="urn:microsoft.com/office/officeart/2005/8/colors/accent1_2" csCatId="accent1" phldr="1"/>
      <dgm:spPr/>
    </dgm:pt>
    <dgm:pt modelId="{966C70F1-4094-429C-9AD5-2BE7082D5A93}">
      <dgm:prSet phldrT="[Text]" custT="1"/>
      <dgm:spPr/>
      <dgm:t>
        <a:bodyPr/>
        <a:lstStyle/>
        <a:p>
          <a:endParaRPr lang="sv-SE" sz="1400" dirty="0"/>
        </a:p>
        <a:p>
          <a:r>
            <a:rPr lang="sv-SE" sz="1400" dirty="0"/>
            <a:t>Identifiera behov</a:t>
          </a:r>
        </a:p>
        <a:p>
          <a:r>
            <a:rPr lang="sv-SE" sz="1400" dirty="0"/>
            <a:t>Utveckla verktyg/checklistor</a:t>
          </a:r>
        </a:p>
        <a:p>
          <a:r>
            <a:rPr lang="sv-SE" sz="1400" dirty="0"/>
            <a:t>	</a:t>
          </a:r>
        </a:p>
      </dgm:t>
    </dgm:pt>
    <dgm:pt modelId="{3CE84A08-F5E1-4E05-95D2-24A0D424213F}" type="parTrans" cxnId="{2DB59EEE-A602-492B-9DA6-ACBE4105FCEE}">
      <dgm:prSet/>
      <dgm:spPr/>
      <dgm:t>
        <a:bodyPr/>
        <a:lstStyle/>
        <a:p>
          <a:endParaRPr lang="sv-SE" sz="1600"/>
        </a:p>
      </dgm:t>
    </dgm:pt>
    <dgm:pt modelId="{620D333E-6B9B-4030-B19E-2EEF78AF18B1}" type="sibTrans" cxnId="{2DB59EEE-A602-492B-9DA6-ACBE4105FCEE}">
      <dgm:prSet/>
      <dgm:spPr/>
      <dgm:t>
        <a:bodyPr/>
        <a:lstStyle/>
        <a:p>
          <a:endParaRPr lang="sv-SE" sz="1600"/>
        </a:p>
      </dgm:t>
    </dgm:pt>
    <dgm:pt modelId="{950AA4AC-9F54-4C4A-A338-40DF541F7F94}">
      <dgm:prSet phldrT="[Text]" custT="1"/>
      <dgm:spPr/>
      <dgm:t>
        <a:bodyPr/>
        <a:lstStyle/>
        <a:p>
          <a:r>
            <a:rPr lang="sv-SE" sz="1600" dirty="0"/>
            <a:t>Inventera</a:t>
          </a:r>
        </a:p>
        <a:p>
          <a:r>
            <a:rPr lang="sv-SE" sz="1600" dirty="0"/>
            <a:t>Dokumentation och data</a:t>
          </a:r>
        </a:p>
      </dgm:t>
    </dgm:pt>
    <dgm:pt modelId="{C4CA8E2D-E2BD-4BFE-ADD6-93C3828F0E64}" type="parTrans" cxnId="{13FB12B0-8546-46CF-BDDC-D22C382CD077}">
      <dgm:prSet/>
      <dgm:spPr/>
      <dgm:t>
        <a:bodyPr/>
        <a:lstStyle/>
        <a:p>
          <a:endParaRPr lang="sv-SE" sz="1600"/>
        </a:p>
      </dgm:t>
    </dgm:pt>
    <dgm:pt modelId="{AAF52EA0-EE06-4FB8-8863-B1C2FD7101AF}" type="sibTrans" cxnId="{13FB12B0-8546-46CF-BDDC-D22C382CD077}">
      <dgm:prSet/>
      <dgm:spPr/>
      <dgm:t>
        <a:bodyPr/>
        <a:lstStyle/>
        <a:p>
          <a:endParaRPr lang="sv-SE" sz="1600"/>
        </a:p>
      </dgm:t>
    </dgm:pt>
    <dgm:pt modelId="{D15CF3FA-5318-4736-ABAE-A4B03A9597DF}">
      <dgm:prSet phldrT="[Text]" custT="1"/>
      <dgm:spPr/>
      <dgm:t>
        <a:bodyPr/>
        <a:lstStyle/>
        <a:p>
          <a:r>
            <a:rPr lang="sv-SE" sz="1600" dirty="0"/>
            <a:t>Utveckla </a:t>
          </a:r>
        </a:p>
        <a:p>
          <a:r>
            <a:rPr lang="sv-SE" sz="1600" dirty="0"/>
            <a:t>Dokumentation och data</a:t>
          </a:r>
        </a:p>
      </dgm:t>
    </dgm:pt>
    <dgm:pt modelId="{ED8CD9C7-98C9-46CB-91DA-A6522BF5EA30}" type="parTrans" cxnId="{41A1B78F-8731-43F1-83E6-354DA0AB059B}">
      <dgm:prSet/>
      <dgm:spPr/>
      <dgm:t>
        <a:bodyPr/>
        <a:lstStyle/>
        <a:p>
          <a:endParaRPr lang="sv-SE" sz="1600"/>
        </a:p>
      </dgm:t>
    </dgm:pt>
    <dgm:pt modelId="{3DD1113A-AAEB-4BB9-8691-B191FA9E94C1}" type="sibTrans" cxnId="{41A1B78F-8731-43F1-83E6-354DA0AB059B}">
      <dgm:prSet/>
      <dgm:spPr/>
      <dgm:t>
        <a:bodyPr/>
        <a:lstStyle/>
        <a:p>
          <a:endParaRPr lang="sv-SE" sz="1600"/>
        </a:p>
      </dgm:t>
    </dgm:pt>
    <dgm:pt modelId="{1511D630-0A9C-4F15-A04E-2D69B55960A7}">
      <dgm:prSet/>
      <dgm:spPr/>
      <dgm:t>
        <a:bodyPr/>
        <a:lstStyle/>
        <a:p>
          <a:r>
            <a:rPr lang="sv-SE" dirty="0"/>
            <a:t>Bättre förutsättningar</a:t>
          </a:r>
        </a:p>
        <a:p>
          <a:r>
            <a:rPr lang="sv-SE" dirty="0"/>
            <a:t>utvärderingar och analyser</a:t>
          </a:r>
        </a:p>
      </dgm:t>
    </dgm:pt>
    <dgm:pt modelId="{221687AB-D2F0-4D7A-BEAB-A1EAE5C70399}" type="parTrans" cxnId="{DEDE6756-8AD7-4AD9-A861-42454B70E328}">
      <dgm:prSet/>
      <dgm:spPr/>
      <dgm:t>
        <a:bodyPr/>
        <a:lstStyle/>
        <a:p>
          <a:endParaRPr lang="sv-SE"/>
        </a:p>
      </dgm:t>
    </dgm:pt>
    <dgm:pt modelId="{602320AB-1DA4-4336-B2C9-58AEF2E3FAA1}" type="sibTrans" cxnId="{DEDE6756-8AD7-4AD9-A861-42454B70E328}">
      <dgm:prSet/>
      <dgm:spPr/>
      <dgm:t>
        <a:bodyPr/>
        <a:lstStyle/>
        <a:p>
          <a:endParaRPr lang="sv-SE"/>
        </a:p>
      </dgm:t>
    </dgm:pt>
    <dgm:pt modelId="{688865BB-68EC-40CD-A289-19B8A574F8F3}" type="pres">
      <dgm:prSet presAssocID="{E766B1CF-4B92-4850-BD0F-98B655E11270}" presName="Name0" presStyleCnt="0">
        <dgm:presLayoutVars>
          <dgm:dir/>
          <dgm:animLvl val="lvl"/>
          <dgm:resizeHandles val="exact"/>
        </dgm:presLayoutVars>
      </dgm:prSet>
      <dgm:spPr/>
    </dgm:pt>
    <dgm:pt modelId="{30C7DD3E-A7C1-48A4-94B0-3CD0B4CF3EE8}" type="pres">
      <dgm:prSet presAssocID="{966C70F1-4094-429C-9AD5-2BE7082D5A93}" presName="parTxOnly" presStyleLbl="node1" presStyleIdx="0" presStyleCnt="4" custLinFactNeighborX="-821" custLinFactNeighborY="-630">
        <dgm:presLayoutVars>
          <dgm:chMax val="0"/>
          <dgm:chPref val="0"/>
          <dgm:bulletEnabled val="1"/>
        </dgm:presLayoutVars>
      </dgm:prSet>
      <dgm:spPr/>
    </dgm:pt>
    <dgm:pt modelId="{392D73F8-0CA9-4C40-9638-A00F4AD027A9}" type="pres">
      <dgm:prSet presAssocID="{620D333E-6B9B-4030-B19E-2EEF78AF18B1}" presName="parTxOnlySpace" presStyleCnt="0"/>
      <dgm:spPr/>
    </dgm:pt>
    <dgm:pt modelId="{80584451-8EA1-4394-8C92-8F876D9586CD}" type="pres">
      <dgm:prSet presAssocID="{950AA4AC-9F54-4C4A-A338-40DF541F7F94}" presName="parTxOnly" presStyleLbl="node1" presStyleIdx="1" presStyleCnt="4">
        <dgm:presLayoutVars>
          <dgm:chMax val="0"/>
          <dgm:chPref val="0"/>
          <dgm:bulletEnabled val="1"/>
        </dgm:presLayoutVars>
      </dgm:prSet>
      <dgm:spPr/>
    </dgm:pt>
    <dgm:pt modelId="{99228F1D-6646-467B-B7B2-35C7F5BC69E6}" type="pres">
      <dgm:prSet presAssocID="{AAF52EA0-EE06-4FB8-8863-B1C2FD7101AF}" presName="parTxOnlySpace" presStyleCnt="0"/>
      <dgm:spPr/>
    </dgm:pt>
    <dgm:pt modelId="{91B7E243-2DDE-400D-8FB5-1C4BC134755E}" type="pres">
      <dgm:prSet presAssocID="{D15CF3FA-5318-4736-ABAE-A4B03A9597DF}" presName="parTxOnly" presStyleLbl="node1" presStyleIdx="2" presStyleCnt="4">
        <dgm:presLayoutVars>
          <dgm:chMax val="0"/>
          <dgm:chPref val="0"/>
          <dgm:bulletEnabled val="1"/>
        </dgm:presLayoutVars>
      </dgm:prSet>
      <dgm:spPr/>
    </dgm:pt>
    <dgm:pt modelId="{CF768823-2239-40EB-BC9F-950A686ABB59}" type="pres">
      <dgm:prSet presAssocID="{3DD1113A-AAEB-4BB9-8691-B191FA9E94C1}" presName="parTxOnlySpace" presStyleCnt="0"/>
      <dgm:spPr/>
    </dgm:pt>
    <dgm:pt modelId="{77321821-18B7-4C31-B477-150CDBC4A6CA}" type="pres">
      <dgm:prSet presAssocID="{1511D630-0A9C-4F15-A04E-2D69B55960A7}" presName="parTxOnly" presStyleLbl="node1" presStyleIdx="3" presStyleCnt="4">
        <dgm:presLayoutVars>
          <dgm:chMax val="0"/>
          <dgm:chPref val="0"/>
          <dgm:bulletEnabled val="1"/>
        </dgm:presLayoutVars>
      </dgm:prSet>
      <dgm:spPr/>
    </dgm:pt>
  </dgm:ptLst>
  <dgm:cxnLst>
    <dgm:cxn modelId="{D81EDF1C-02BB-438D-8B9D-F609124A6AF6}" type="presOf" srcId="{D15CF3FA-5318-4736-ABAE-A4B03A9597DF}" destId="{91B7E243-2DDE-400D-8FB5-1C4BC134755E}" srcOrd="0" destOrd="0" presId="urn:microsoft.com/office/officeart/2005/8/layout/chevron1"/>
    <dgm:cxn modelId="{DEDE6756-8AD7-4AD9-A861-42454B70E328}" srcId="{E766B1CF-4B92-4850-BD0F-98B655E11270}" destId="{1511D630-0A9C-4F15-A04E-2D69B55960A7}" srcOrd="3" destOrd="0" parTransId="{221687AB-D2F0-4D7A-BEAB-A1EAE5C70399}" sibTransId="{602320AB-1DA4-4336-B2C9-58AEF2E3FAA1}"/>
    <dgm:cxn modelId="{41A1B78F-8731-43F1-83E6-354DA0AB059B}" srcId="{E766B1CF-4B92-4850-BD0F-98B655E11270}" destId="{D15CF3FA-5318-4736-ABAE-A4B03A9597DF}" srcOrd="2" destOrd="0" parTransId="{ED8CD9C7-98C9-46CB-91DA-A6522BF5EA30}" sibTransId="{3DD1113A-AAEB-4BB9-8691-B191FA9E94C1}"/>
    <dgm:cxn modelId="{ADC02E9C-788E-4DFE-A12E-838BC65D569D}" type="presOf" srcId="{950AA4AC-9F54-4C4A-A338-40DF541F7F94}" destId="{80584451-8EA1-4394-8C92-8F876D9586CD}" srcOrd="0" destOrd="0" presId="urn:microsoft.com/office/officeart/2005/8/layout/chevron1"/>
    <dgm:cxn modelId="{464D9FAD-42E5-4A1C-9C65-55BF643A1333}" type="presOf" srcId="{1511D630-0A9C-4F15-A04E-2D69B55960A7}" destId="{77321821-18B7-4C31-B477-150CDBC4A6CA}" srcOrd="0" destOrd="0" presId="urn:microsoft.com/office/officeart/2005/8/layout/chevron1"/>
    <dgm:cxn modelId="{13FB12B0-8546-46CF-BDDC-D22C382CD077}" srcId="{E766B1CF-4B92-4850-BD0F-98B655E11270}" destId="{950AA4AC-9F54-4C4A-A338-40DF541F7F94}" srcOrd="1" destOrd="0" parTransId="{C4CA8E2D-E2BD-4BFE-ADD6-93C3828F0E64}" sibTransId="{AAF52EA0-EE06-4FB8-8863-B1C2FD7101AF}"/>
    <dgm:cxn modelId="{BE9075D5-C9B2-4E35-8F17-0002F2A0435C}" type="presOf" srcId="{E766B1CF-4B92-4850-BD0F-98B655E11270}" destId="{688865BB-68EC-40CD-A289-19B8A574F8F3}" srcOrd="0" destOrd="0" presId="urn:microsoft.com/office/officeart/2005/8/layout/chevron1"/>
    <dgm:cxn modelId="{2DB59EEE-A602-492B-9DA6-ACBE4105FCEE}" srcId="{E766B1CF-4B92-4850-BD0F-98B655E11270}" destId="{966C70F1-4094-429C-9AD5-2BE7082D5A93}" srcOrd="0" destOrd="0" parTransId="{3CE84A08-F5E1-4E05-95D2-24A0D424213F}" sibTransId="{620D333E-6B9B-4030-B19E-2EEF78AF18B1}"/>
    <dgm:cxn modelId="{BA912DF3-2D37-40F1-BD1F-0C00BA3C9A96}" type="presOf" srcId="{966C70F1-4094-429C-9AD5-2BE7082D5A93}" destId="{30C7DD3E-A7C1-48A4-94B0-3CD0B4CF3EE8}" srcOrd="0" destOrd="0" presId="urn:microsoft.com/office/officeart/2005/8/layout/chevron1"/>
    <dgm:cxn modelId="{AD002FAB-FB91-4B1C-8D08-E3AB0EAF0335}" type="presParOf" srcId="{688865BB-68EC-40CD-A289-19B8A574F8F3}" destId="{30C7DD3E-A7C1-48A4-94B0-3CD0B4CF3EE8}" srcOrd="0" destOrd="0" presId="urn:microsoft.com/office/officeart/2005/8/layout/chevron1"/>
    <dgm:cxn modelId="{58C98719-9F11-49E5-9F2D-BAE3337256C2}" type="presParOf" srcId="{688865BB-68EC-40CD-A289-19B8A574F8F3}" destId="{392D73F8-0CA9-4C40-9638-A00F4AD027A9}" srcOrd="1" destOrd="0" presId="urn:microsoft.com/office/officeart/2005/8/layout/chevron1"/>
    <dgm:cxn modelId="{8867C6D6-104B-4E3B-9E63-A67B1345064A}" type="presParOf" srcId="{688865BB-68EC-40CD-A289-19B8A574F8F3}" destId="{80584451-8EA1-4394-8C92-8F876D9586CD}" srcOrd="2" destOrd="0" presId="urn:microsoft.com/office/officeart/2005/8/layout/chevron1"/>
    <dgm:cxn modelId="{A964D0B4-A1CB-4CFA-90DF-41AA7CA2990F}" type="presParOf" srcId="{688865BB-68EC-40CD-A289-19B8A574F8F3}" destId="{99228F1D-6646-467B-B7B2-35C7F5BC69E6}" srcOrd="3" destOrd="0" presId="urn:microsoft.com/office/officeart/2005/8/layout/chevron1"/>
    <dgm:cxn modelId="{DDA84F93-1F94-49CC-841A-19CC702756B1}" type="presParOf" srcId="{688865BB-68EC-40CD-A289-19B8A574F8F3}" destId="{91B7E243-2DDE-400D-8FB5-1C4BC134755E}" srcOrd="4" destOrd="0" presId="urn:microsoft.com/office/officeart/2005/8/layout/chevron1"/>
    <dgm:cxn modelId="{3EFFE0D5-2D78-44AD-95AF-97B04D1BAB1F}" type="presParOf" srcId="{688865BB-68EC-40CD-A289-19B8A574F8F3}" destId="{CF768823-2239-40EB-BC9F-950A686ABB59}" srcOrd="5" destOrd="0" presId="urn:microsoft.com/office/officeart/2005/8/layout/chevron1"/>
    <dgm:cxn modelId="{B93E550D-106E-4DB5-BA58-59E2C08FC299}" type="presParOf" srcId="{688865BB-68EC-40CD-A289-19B8A574F8F3}" destId="{77321821-18B7-4C31-B477-150CDBC4A6CA}"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7DD3E-A7C1-48A4-94B0-3CD0B4CF3EE8}">
      <dsp:nvSpPr>
        <dsp:cNvPr id="0" name=""/>
        <dsp:cNvSpPr/>
      </dsp:nvSpPr>
      <dsp:spPr>
        <a:xfrm>
          <a:off x="2565" y="144694"/>
          <a:ext cx="2859992" cy="1143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endParaRPr lang="sv-SE" sz="1400" kern="1200" dirty="0"/>
        </a:p>
        <a:p>
          <a:pPr marL="0" lvl="0" indent="0" algn="ctr" defTabSz="622300">
            <a:lnSpc>
              <a:spcPct val="90000"/>
            </a:lnSpc>
            <a:spcBef>
              <a:spcPct val="0"/>
            </a:spcBef>
            <a:spcAft>
              <a:spcPct val="35000"/>
            </a:spcAft>
            <a:buNone/>
          </a:pPr>
          <a:r>
            <a:rPr lang="sv-SE" sz="1400" kern="1200" dirty="0"/>
            <a:t>Identifiera behov</a:t>
          </a:r>
        </a:p>
        <a:p>
          <a:pPr marL="0" lvl="0" indent="0" algn="ctr" defTabSz="622300">
            <a:lnSpc>
              <a:spcPct val="90000"/>
            </a:lnSpc>
            <a:spcBef>
              <a:spcPct val="0"/>
            </a:spcBef>
            <a:spcAft>
              <a:spcPct val="35000"/>
            </a:spcAft>
            <a:buNone/>
          </a:pPr>
          <a:r>
            <a:rPr lang="sv-SE" sz="1400" kern="1200" dirty="0"/>
            <a:t>Utveckla verktyg/checklistor</a:t>
          </a:r>
        </a:p>
        <a:p>
          <a:pPr marL="0" lvl="0" indent="0" algn="ctr" defTabSz="622300">
            <a:lnSpc>
              <a:spcPct val="90000"/>
            </a:lnSpc>
            <a:spcBef>
              <a:spcPct val="0"/>
            </a:spcBef>
            <a:spcAft>
              <a:spcPct val="35000"/>
            </a:spcAft>
            <a:buNone/>
          </a:pPr>
          <a:r>
            <a:rPr lang="sv-SE" sz="1400" kern="1200" dirty="0"/>
            <a:t>	</a:t>
          </a:r>
        </a:p>
      </dsp:txBody>
      <dsp:txXfrm>
        <a:off x="574564" y="144694"/>
        <a:ext cx="1715995" cy="1143997"/>
      </dsp:txXfrm>
    </dsp:sp>
    <dsp:sp modelId="{80584451-8EA1-4394-8C92-8F876D9586CD}">
      <dsp:nvSpPr>
        <dsp:cNvPr id="0" name=""/>
        <dsp:cNvSpPr/>
      </dsp:nvSpPr>
      <dsp:spPr>
        <a:xfrm>
          <a:off x="2578906" y="151901"/>
          <a:ext cx="2859992" cy="1143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Inventera</a:t>
          </a:r>
        </a:p>
        <a:p>
          <a:pPr marL="0" lvl="0" indent="0" algn="ctr" defTabSz="711200">
            <a:lnSpc>
              <a:spcPct val="90000"/>
            </a:lnSpc>
            <a:spcBef>
              <a:spcPct val="0"/>
            </a:spcBef>
            <a:spcAft>
              <a:spcPct val="35000"/>
            </a:spcAft>
            <a:buNone/>
          </a:pPr>
          <a:r>
            <a:rPr lang="sv-SE" sz="1600" kern="1200" dirty="0"/>
            <a:t>Dokumentation och data</a:t>
          </a:r>
        </a:p>
      </dsp:txBody>
      <dsp:txXfrm>
        <a:off x="3150905" y="151901"/>
        <a:ext cx="1715995" cy="1143997"/>
      </dsp:txXfrm>
    </dsp:sp>
    <dsp:sp modelId="{91B7E243-2DDE-400D-8FB5-1C4BC134755E}">
      <dsp:nvSpPr>
        <dsp:cNvPr id="0" name=""/>
        <dsp:cNvSpPr/>
      </dsp:nvSpPr>
      <dsp:spPr>
        <a:xfrm>
          <a:off x="5152900" y="151901"/>
          <a:ext cx="2859992" cy="1143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Utveckla </a:t>
          </a:r>
        </a:p>
        <a:p>
          <a:pPr marL="0" lvl="0" indent="0" algn="ctr" defTabSz="711200">
            <a:lnSpc>
              <a:spcPct val="90000"/>
            </a:lnSpc>
            <a:spcBef>
              <a:spcPct val="0"/>
            </a:spcBef>
            <a:spcAft>
              <a:spcPct val="35000"/>
            </a:spcAft>
            <a:buNone/>
          </a:pPr>
          <a:r>
            <a:rPr lang="sv-SE" sz="1600" kern="1200" dirty="0"/>
            <a:t>Dokumentation och data</a:t>
          </a:r>
        </a:p>
      </dsp:txBody>
      <dsp:txXfrm>
        <a:off x="5724899" y="151901"/>
        <a:ext cx="1715995" cy="1143997"/>
      </dsp:txXfrm>
    </dsp:sp>
    <dsp:sp modelId="{77321821-18B7-4C31-B477-150CDBC4A6CA}">
      <dsp:nvSpPr>
        <dsp:cNvPr id="0" name=""/>
        <dsp:cNvSpPr/>
      </dsp:nvSpPr>
      <dsp:spPr>
        <a:xfrm>
          <a:off x="7726893" y="151901"/>
          <a:ext cx="2859992" cy="1143997"/>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sv-SE" sz="1600" kern="1200" dirty="0"/>
            <a:t>Bättre förutsättningar</a:t>
          </a:r>
        </a:p>
        <a:p>
          <a:pPr marL="0" lvl="0" indent="0" algn="ctr" defTabSz="711200">
            <a:lnSpc>
              <a:spcPct val="90000"/>
            </a:lnSpc>
            <a:spcBef>
              <a:spcPct val="0"/>
            </a:spcBef>
            <a:spcAft>
              <a:spcPct val="35000"/>
            </a:spcAft>
            <a:buNone/>
          </a:pPr>
          <a:r>
            <a:rPr lang="sv-SE" sz="1600" kern="1200" dirty="0"/>
            <a:t>utvärderingar och analyser</a:t>
          </a:r>
        </a:p>
      </dsp:txBody>
      <dsp:txXfrm>
        <a:off x="8298892" y="151901"/>
        <a:ext cx="1715995" cy="11439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A5B9DCF-B7BF-4FCC-A35F-E9C2CCEA5C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latshållare för datum 2">
            <a:extLst>
              <a:ext uri="{FF2B5EF4-FFF2-40B4-BE49-F238E27FC236}">
                <a16:creationId xmlns:a16="http://schemas.microsoft.com/office/drawing/2014/main" id="{6A28A618-ED67-4B95-892F-6154CB12D1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5A0186-511B-434F-9B96-32B04E5F0601}" type="datetimeFigureOut">
              <a:rPr lang="en-US" smtClean="0"/>
              <a:t>12/4/2024</a:t>
            </a:fld>
            <a:endParaRPr lang="en-US"/>
          </a:p>
        </p:txBody>
      </p:sp>
      <p:sp>
        <p:nvSpPr>
          <p:cNvPr id="4" name="Platshållare för sidfot 3">
            <a:extLst>
              <a:ext uri="{FF2B5EF4-FFF2-40B4-BE49-F238E27FC236}">
                <a16:creationId xmlns:a16="http://schemas.microsoft.com/office/drawing/2014/main" id="{A7C6508C-250A-4AAA-936D-30479286A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Platshållare för bildnummer 4">
            <a:extLst>
              <a:ext uri="{FF2B5EF4-FFF2-40B4-BE49-F238E27FC236}">
                <a16:creationId xmlns:a16="http://schemas.microsoft.com/office/drawing/2014/main" id="{85543EBD-B697-40DE-A9D5-E0469A5FEC1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B0AFFA-D1BE-4DE8-BB45-DC2000F5C3E9}" type="slidenum">
              <a:rPr lang="en-US" smtClean="0"/>
              <a:t>‹#›</a:t>
            </a:fld>
            <a:endParaRPr lang="en-US"/>
          </a:p>
        </p:txBody>
      </p:sp>
    </p:spTree>
    <p:extLst>
      <p:ext uri="{BB962C8B-B14F-4D97-AF65-F5344CB8AC3E}">
        <p14:creationId xmlns:p14="http://schemas.microsoft.com/office/powerpoint/2010/main" val="6339516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685800" y="684984"/>
            <a:ext cx="2971800" cy="261257"/>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4732200" y="684984"/>
            <a:ext cx="1440000" cy="261257"/>
          </a:xfrm>
          <a:prstGeom prst="rect">
            <a:avLst/>
          </a:prstGeom>
        </p:spPr>
        <p:txBody>
          <a:bodyPr vert="horz" lIns="91440" tIns="45720" rIns="91440" bIns="45720" rtlCol="0"/>
          <a:lstStyle>
            <a:lvl1pPr algn="r">
              <a:defRPr sz="1200"/>
            </a:lvl1pPr>
          </a:lstStyle>
          <a:p>
            <a:fld id="{C7E53C26-B53E-4AB0-99BF-ED6E89EAE25E}" type="datetimeFigureOut">
              <a:rPr lang="en-US" smtClean="0"/>
              <a:t>12/4/2024</a:t>
            </a:fld>
            <a:endParaRPr lang="en-US"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Platshållare för anteckningar 4"/>
          <p:cNvSpPr>
            <a:spLocks noGrp="1"/>
          </p:cNvSpPr>
          <p:nvPr>
            <p:ph type="body" sz="quarter" idx="3"/>
          </p:nvPr>
        </p:nvSpPr>
        <p:spPr>
          <a:xfrm>
            <a:off x="685800" y="4622618"/>
            <a:ext cx="5486400" cy="3600450"/>
          </a:xfrm>
          <a:prstGeom prst="rect">
            <a:avLst/>
          </a:prstGeom>
        </p:spPr>
        <p:txBody>
          <a:bodyPr vert="horz" lIns="91440" tIns="45720" rIns="91440" bIns="45720" rtlCol="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sidfot 5"/>
          <p:cNvSpPr>
            <a:spLocks noGrp="1"/>
          </p:cNvSpPr>
          <p:nvPr>
            <p:ph type="ftr" sz="quarter" idx="4"/>
          </p:nvPr>
        </p:nvSpPr>
        <p:spPr>
          <a:xfrm>
            <a:off x="685800" y="8445953"/>
            <a:ext cx="3600000" cy="261257"/>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685800" y="8699863"/>
            <a:ext cx="1440000" cy="261257"/>
          </a:xfrm>
          <a:prstGeom prst="rect">
            <a:avLst/>
          </a:prstGeom>
        </p:spPr>
        <p:txBody>
          <a:bodyPr vert="horz" lIns="91440" tIns="45720" rIns="91440" bIns="45720" rtlCol="0" anchor="b"/>
          <a:lstStyle>
            <a:lvl1pPr algn="l">
              <a:defRPr sz="1200"/>
            </a:lvl1pPr>
          </a:lstStyle>
          <a:p>
            <a:fld id="{8379B04A-4BA6-4F22-89E8-BFB49B6CA6BA}" type="slidenum">
              <a:rPr lang="en-US" smtClean="0"/>
              <a:pPr/>
              <a:t>‹#›</a:t>
            </a:fld>
            <a:endParaRPr lang="en-US" dirty="0"/>
          </a:p>
        </p:txBody>
      </p:sp>
      <p:pic>
        <p:nvPicPr>
          <p:cNvPr id="8" name="Bildobjekt 7">
            <a:extLst>
              <a:ext uri="{FF2B5EF4-FFF2-40B4-BE49-F238E27FC236}">
                <a16:creationId xmlns:a16="http://schemas.microsoft.com/office/drawing/2014/main" id="{543D267B-1F18-45A1-9840-19A38D909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1065" y="8336169"/>
            <a:ext cx="732170" cy="371041"/>
          </a:xfrm>
          <a:prstGeom prst="rect">
            <a:avLst/>
          </a:prstGeom>
        </p:spPr>
      </p:pic>
    </p:spTree>
    <p:extLst>
      <p:ext uri="{BB962C8B-B14F-4D97-AF65-F5344CB8AC3E}">
        <p14:creationId xmlns:p14="http://schemas.microsoft.com/office/powerpoint/2010/main" val="201208503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tshållare för bildobjekt 1"/>
          <p:cNvSpPr>
            <a:spLocks noGrp="1" noRot="1" noChangeAspect="1"/>
          </p:cNvSpPr>
          <p:nvPr>
            <p:ph type="sldImg"/>
          </p:nvPr>
        </p:nvSpPr>
        <p:spPr bwMode="auto"/>
      </p:sp>
      <p:sp>
        <p:nvSpPr>
          <p:cNvPr id="5" name="Platshållare för anteckningar 2"/>
          <p:cNvSpPr>
            <a:spLocks noGrp="1"/>
          </p:cNvSpPr>
          <p:nvPr>
            <p:ph type="body" idx="1"/>
          </p:nvPr>
        </p:nvSpPr>
        <p:spPr bwMode="auto"/>
        <p:txBody>
          <a:bodyPr/>
          <a:lstStyle/>
          <a:p>
            <a:pPr>
              <a:defRPr/>
            </a:pPr>
            <a:r>
              <a:rPr lang="sv-SE"/>
              <a:t>Politikområdet näringslivsutveckling sorterar under utgiftsområde 24.</a:t>
            </a:r>
            <a:endParaRPr/>
          </a:p>
          <a:p>
            <a:pPr>
              <a:defRPr/>
            </a:pPr>
            <a:r>
              <a:rPr lang="sv-SE"/>
              <a:t>Politikområdet regional tillväxt sorterar under utgiftsområde 19.</a:t>
            </a:r>
            <a:endParaRPr/>
          </a:p>
          <a:p>
            <a:pPr>
              <a:defRPr/>
            </a:pPr>
            <a:r>
              <a:rPr lang="sv-SE"/>
              <a:t>Våra kunskapsunderlag kopplar även till flera andra politikområden inom hållbar tillväxt.</a:t>
            </a:r>
          </a:p>
        </p:txBody>
      </p:sp>
      <p:sp>
        <p:nvSpPr>
          <p:cNvPr id="6" name="Platshållare för bildnummer 3"/>
          <p:cNvSpPr>
            <a:spLocks noGrp="1"/>
          </p:cNvSpPr>
          <p:nvPr>
            <p:ph type="sldNum" sz="quarter" idx="10"/>
          </p:nvPr>
        </p:nvSpPr>
        <p:spPr bwMode="auto"/>
        <p:txBody>
          <a:bodyPr/>
          <a:lstStyle/>
          <a:p>
            <a:pPr>
              <a:defRPr/>
            </a:pPr>
            <a:fld id="{8379B04A-4BA6-4F22-89E8-BFB49B6CA6BA}" type="slidenum">
              <a:rPr lang="en-US"/>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 name="Platshållare för bildobjekt 1"/>
          <p:cNvSpPr>
            <a:spLocks noGrp="1" noRot="1" noChangeAspect="1"/>
          </p:cNvSpPr>
          <p:nvPr>
            <p:ph type="sldImg"/>
          </p:nvPr>
        </p:nvSpPr>
        <p:spPr bwMode="auto"/>
      </p:sp>
      <p:sp>
        <p:nvSpPr>
          <p:cNvPr id="5" name="Platshållare för anteckningar 2"/>
          <p:cNvSpPr>
            <a:spLocks noGrp="1"/>
          </p:cNvSpPr>
          <p:nvPr>
            <p:ph type="body" idx="1"/>
          </p:nvPr>
        </p:nvSpPr>
        <p:spPr bwMode="auto"/>
        <p:txBody>
          <a:bodyPr/>
          <a:lstStyle/>
          <a:p>
            <a:pPr>
              <a:defRPr/>
            </a:pPr>
            <a:r>
              <a:rPr lang="sv-SE" dirty="0"/>
              <a:t>Vi utvecklar metoder som kan användas för att effektivisera analyser och utvärderingar av statens insatser.</a:t>
            </a:r>
          </a:p>
          <a:p>
            <a:pPr>
              <a:defRPr/>
            </a:pPr>
            <a:r>
              <a:rPr lang="sv-SE" dirty="0"/>
              <a:t>Vi samlar in data från olika aktörer och utvecklar databaser som kan användas som underlag i dessa analyser och utvärderingar.</a:t>
            </a:r>
          </a:p>
        </p:txBody>
      </p:sp>
      <p:sp>
        <p:nvSpPr>
          <p:cNvPr id="6" name="Platshållare för bildnummer 3"/>
          <p:cNvSpPr>
            <a:spLocks noGrp="1"/>
          </p:cNvSpPr>
          <p:nvPr>
            <p:ph type="sldNum" sz="quarter" idx="10"/>
          </p:nvPr>
        </p:nvSpPr>
        <p:spPr bwMode="auto"/>
        <p:txBody>
          <a:bodyPr/>
          <a:lstStyle/>
          <a:p>
            <a:pPr>
              <a:defRPr/>
            </a:pPr>
            <a:fld id="{8379B04A-4BA6-4F22-89E8-BFB49B6CA6BA}" type="slidenum">
              <a:rPr lang="en-US"/>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Uppdrag att utvärdera effekterna av företagsstödjande insatser inom regionalfondsprogrammen programperioden 2014–2020</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Uppdrag att fortsatt ta emot personer med funktionsnedsättning som medför nedsatt arbetsförmåga för praktik 2021–2023</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Uppdrag att fortsatt ta emot nyanlända arbetssökande för praktik 2021–2023</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Uppföljning av stöd till näringslivet med anledning av den pågående pandemin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Uppdrag att ta fram underlag om näringslivets klimatomställning inför den kommande klimatpolitiska handlingsplanen</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v-SE" sz="1800" dirty="0">
                <a:effectLst/>
                <a:latin typeface="Arial" panose="020B0604020202020204" pitchFamily="34" charset="0"/>
                <a:ea typeface="Calibri" panose="020F0502020204030204" pitchFamily="34" charset="0"/>
                <a:cs typeface="Times New Roman" panose="02020603050405020304" pitchFamily="18" charset="0"/>
              </a:rPr>
              <a:t>Uppdrag om fördjupad kartläggning och analys av efterfrågan på cement i olika branscher, tillgången till kalksten, klinker och cement samt förutsättningarna för import.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8379B04A-4BA6-4F22-89E8-BFB49B6CA6BA}" type="slidenum">
              <a:rPr lang="en-US" smtClean="0"/>
              <a:t>4</a:t>
            </a:fld>
            <a:endParaRPr lang="en-US"/>
          </a:p>
        </p:txBody>
      </p:sp>
    </p:spTree>
    <p:extLst>
      <p:ext uri="{BB962C8B-B14F-4D97-AF65-F5344CB8AC3E}">
        <p14:creationId xmlns:p14="http://schemas.microsoft.com/office/powerpoint/2010/main" val="328433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379B04A-4BA6-4F22-89E8-BFB49B6CA6BA}" type="slidenum">
              <a:rPr lang="en-US" smtClean="0"/>
              <a:pPr/>
              <a:t>8</a:t>
            </a:fld>
            <a:endParaRPr lang="en-US" dirty="0"/>
          </a:p>
        </p:txBody>
      </p:sp>
    </p:spTree>
    <p:extLst>
      <p:ext uri="{BB962C8B-B14F-4D97-AF65-F5344CB8AC3E}">
        <p14:creationId xmlns:p14="http://schemas.microsoft.com/office/powerpoint/2010/main" val="286650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379B04A-4BA6-4F22-89E8-BFB49B6CA6BA}" type="slidenum">
              <a:rPr lang="en-US" smtClean="0"/>
              <a:pPr/>
              <a:t>13</a:t>
            </a:fld>
            <a:endParaRPr lang="en-US" dirty="0"/>
          </a:p>
        </p:txBody>
      </p:sp>
    </p:spTree>
    <p:extLst>
      <p:ext uri="{BB962C8B-B14F-4D97-AF65-F5344CB8AC3E}">
        <p14:creationId xmlns:p14="http://schemas.microsoft.com/office/powerpoint/2010/main" val="466212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info@tillvaxtanalys.se" TargetMode="External"/><Relationship Id="rId7" Type="http://schemas.openxmlformats.org/officeDocument/2006/relationships/image" Target="../media/image9.sv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hyperlink" Target="http://www.linkedin.com/company/tillvaxtanalys/" TargetMode="External"/><Relationship Id="rId10" Type="http://schemas.openxmlformats.org/officeDocument/2006/relationships/image" Target="../media/image12.png"/><Relationship Id="rId4" Type="http://schemas.openxmlformats.org/officeDocument/2006/relationships/hyperlink" Target="http://www.tillvaxtanalys.se/" TargetMode="External"/><Relationship Id="rId9"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778958"/>
            <a:ext cx="9144000" cy="2387600"/>
          </a:xfrm>
        </p:spPr>
        <p:txBody>
          <a:bodyPr anchor="b"/>
          <a:lstStyle>
            <a:lvl1pPr algn="l">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4258633"/>
            <a:ext cx="9144000" cy="826130"/>
          </a:xfrm>
        </p:spPr>
        <p:txBody>
          <a:bodyPr/>
          <a:lstStyle>
            <a:lvl1pPr marL="0" indent="0" algn="l">
              <a:buNone/>
              <a:defRPr sz="240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objekt 7">
            <a:extLst>
              <a:ext uri="{FF2B5EF4-FFF2-40B4-BE49-F238E27FC236}">
                <a16:creationId xmlns:a16="http://schemas.microsoft.com/office/drawing/2014/main" id="{16D5EA36-40E6-414D-AF17-FA5100EE5A8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17013" y="5593264"/>
            <a:ext cx="1532888" cy="778597"/>
          </a:xfrm>
          <a:prstGeom prst="rect">
            <a:avLst/>
          </a:prstGeom>
        </p:spPr>
      </p:pic>
      <p:sp>
        <p:nvSpPr>
          <p:cNvPr id="7" name="Platshållare för datum 6">
            <a:extLst>
              <a:ext uri="{FF2B5EF4-FFF2-40B4-BE49-F238E27FC236}">
                <a16:creationId xmlns:a16="http://schemas.microsoft.com/office/drawing/2014/main" id="{807B6BD5-8C94-4B6D-BFAF-79D532DD3BB1}"/>
              </a:ext>
            </a:extLst>
          </p:cNvPr>
          <p:cNvSpPr>
            <a:spLocks noGrp="1"/>
          </p:cNvSpPr>
          <p:nvPr>
            <p:ph type="dt" sz="half" idx="10"/>
          </p:nvPr>
        </p:nvSpPr>
        <p:spPr>
          <a:xfrm>
            <a:off x="630721" y="7553896"/>
            <a:ext cx="724211" cy="173686"/>
          </a:xfrm>
        </p:spPr>
        <p:txBody>
          <a:bodyPr/>
          <a:lstStyle/>
          <a:p>
            <a:fld id="{47A73C42-4B71-496A-8105-8FD560B485EA}" type="datetime1">
              <a:rPr lang="sv-SE" smtClean="0"/>
              <a:t>2024-12-04</a:t>
            </a:fld>
            <a:endParaRPr lang="sv-SE" dirty="0"/>
          </a:p>
        </p:txBody>
      </p:sp>
      <p:sp>
        <p:nvSpPr>
          <p:cNvPr id="9" name="Platshållare för sidfot 8">
            <a:extLst>
              <a:ext uri="{FF2B5EF4-FFF2-40B4-BE49-F238E27FC236}">
                <a16:creationId xmlns:a16="http://schemas.microsoft.com/office/drawing/2014/main" id="{23E2C87D-0E01-4AED-B208-C69EA0DBF5C0}"/>
              </a:ext>
            </a:extLst>
          </p:cNvPr>
          <p:cNvSpPr>
            <a:spLocks noGrp="1"/>
          </p:cNvSpPr>
          <p:nvPr>
            <p:ph type="ftr" sz="quarter" idx="11"/>
          </p:nvPr>
        </p:nvSpPr>
        <p:spPr>
          <a:xfrm>
            <a:off x="119063" y="7267473"/>
            <a:ext cx="4114800" cy="228600"/>
          </a:xfrm>
        </p:spPr>
        <p:txBody>
          <a:bodyPr/>
          <a:lstStyle/>
          <a:p>
            <a:endParaRPr lang="sv-SE" dirty="0"/>
          </a:p>
        </p:txBody>
      </p:sp>
      <p:sp>
        <p:nvSpPr>
          <p:cNvPr id="10" name="Platshållare för bildnummer 9">
            <a:extLst>
              <a:ext uri="{FF2B5EF4-FFF2-40B4-BE49-F238E27FC236}">
                <a16:creationId xmlns:a16="http://schemas.microsoft.com/office/drawing/2014/main" id="{69552A0D-12DA-4524-9D93-51166C787386}"/>
              </a:ext>
            </a:extLst>
          </p:cNvPr>
          <p:cNvSpPr>
            <a:spLocks noGrp="1"/>
          </p:cNvSpPr>
          <p:nvPr>
            <p:ph type="sldNum" sz="quarter" idx="12"/>
          </p:nvPr>
        </p:nvSpPr>
        <p:spPr>
          <a:xfrm>
            <a:off x="119063" y="75538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vå delar">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44E695F9-9AB1-4988-88D6-471098969A42}"/>
              </a:ext>
            </a:extLst>
          </p:cNvPr>
          <p:cNvSpPr/>
          <p:nvPr userDrawn="1"/>
        </p:nvSpPr>
        <p:spPr>
          <a:xfrm>
            <a:off x="6096000" y="-8038"/>
            <a:ext cx="6096000" cy="68740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803275" y="1852205"/>
            <a:ext cx="4536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851650" y="1844675"/>
            <a:ext cx="4537075" cy="39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Rubrik 8">
            <a:extLst>
              <a:ext uri="{FF2B5EF4-FFF2-40B4-BE49-F238E27FC236}">
                <a16:creationId xmlns:a16="http://schemas.microsoft.com/office/drawing/2014/main" id="{C6581B8B-340A-4B87-8626-09C2883CE225}"/>
              </a:ext>
            </a:extLst>
          </p:cNvPr>
          <p:cNvSpPr>
            <a:spLocks noGrp="1"/>
          </p:cNvSpPr>
          <p:nvPr>
            <p:ph type="title"/>
          </p:nvPr>
        </p:nvSpPr>
        <p:spPr>
          <a:xfrm>
            <a:off x="803275" y="323652"/>
            <a:ext cx="4536000" cy="1325563"/>
          </a:xfrm>
        </p:spPr>
        <p:txBody>
          <a:bodyPr/>
          <a:lstStyle/>
          <a:p>
            <a:r>
              <a:rPr lang="sv-SE"/>
              <a:t>Klicka här för att ändra mall för rubrikformat</a:t>
            </a:r>
            <a:endParaRPr lang="en-US"/>
          </a:p>
        </p:txBody>
      </p:sp>
      <p:sp>
        <p:nvSpPr>
          <p:cNvPr id="2" name="Platshållare för datum 1">
            <a:extLst>
              <a:ext uri="{FF2B5EF4-FFF2-40B4-BE49-F238E27FC236}">
                <a16:creationId xmlns:a16="http://schemas.microsoft.com/office/drawing/2014/main" id="{6AA90AD8-C59E-46B2-934B-300715703168}"/>
              </a:ext>
            </a:extLst>
          </p:cNvPr>
          <p:cNvSpPr>
            <a:spLocks noGrp="1"/>
          </p:cNvSpPr>
          <p:nvPr>
            <p:ph type="dt" sz="half" idx="10"/>
          </p:nvPr>
        </p:nvSpPr>
        <p:spPr/>
        <p:txBody>
          <a:bodyPr/>
          <a:lstStyle/>
          <a:p>
            <a:fld id="{47A73C42-4B71-496A-8105-8FD560B485EA}" type="datetime1">
              <a:rPr lang="sv-SE" smtClean="0"/>
              <a:t>2024-12-04</a:t>
            </a:fld>
            <a:endParaRPr lang="sv-SE" dirty="0"/>
          </a:p>
        </p:txBody>
      </p:sp>
      <p:sp>
        <p:nvSpPr>
          <p:cNvPr id="10" name="Platshållare för sidfot 9">
            <a:extLst>
              <a:ext uri="{FF2B5EF4-FFF2-40B4-BE49-F238E27FC236}">
                <a16:creationId xmlns:a16="http://schemas.microsoft.com/office/drawing/2014/main" id="{F5C8A680-6D56-4DE1-906F-2A043C10C7CA}"/>
              </a:ext>
            </a:extLst>
          </p:cNvPr>
          <p:cNvSpPr>
            <a:spLocks noGrp="1"/>
          </p:cNvSpPr>
          <p:nvPr>
            <p:ph type="ftr" sz="quarter" idx="11"/>
          </p:nvPr>
        </p:nvSpPr>
        <p:spPr/>
        <p:txBody>
          <a:bodyPr/>
          <a:lstStyle/>
          <a:p>
            <a:endParaRPr lang="sv-SE" dirty="0"/>
          </a:p>
        </p:txBody>
      </p:sp>
      <p:sp>
        <p:nvSpPr>
          <p:cNvPr id="11" name="Platshållare för bildnummer 10">
            <a:extLst>
              <a:ext uri="{FF2B5EF4-FFF2-40B4-BE49-F238E27FC236}">
                <a16:creationId xmlns:a16="http://schemas.microsoft.com/office/drawing/2014/main" id="{769333E5-DC9F-4B7F-8AB7-C70E5A933414}"/>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143030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ild till hög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A7B45DF-C35A-4559-8A08-8D04C026D81F}"/>
              </a:ext>
            </a:extLst>
          </p:cNvPr>
          <p:cNvSpPr>
            <a:spLocks noGrp="1"/>
          </p:cNvSpPr>
          <p:nvPr>
            <p:ph type="pic" sz="quarter" idx="13"/>
          </p:nvPr>
        </p:nvSpPr>
        <p:spPr>
          <a:xfrm>
            <a:off x="6096000" y="0"/>
            <a:ext cx="6228000" cy="6874076"/>
          </a:xfrm>
          <a:solidFill>
            <a:schemeClr val="bg1">
              <a:lumMod val="95000"/>
            </a:schemeClr>
          </a:solidFill>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lvl1pPr>
          </a:lstStyle>
          <a:p>
            <a:r>
              <a:rPr lang="sv-SE"/>
              <a:t>Klicka på ikonen för att lägga till en bild</a:t>
            </a:r>
            <a:endParaRPr lang="sv-SE" dirty="0"/>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803275" y="1852205"/>
            <a:ext cx="4536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ubrik 3">
            <a:extLst>
              <a:ext uri="{FF2B5EF4-FFF2-40B4-BE49-F238E27FC236}">
                <a16:creationId xmlns:a16="http://schemas.microsoft.com/office/drawing/2014/main" id="{D7BD2959-05E6-4CBD-AA5E-1F375AB1214E}"/>
              </a:ext>
            </a:extLst>
          </p:cNvPr>
          <p:cNvSpPr>
            <a:spLocks noGrp="1"/>
          </p:cNvSpPr>
          <p:nvPr>
            <p:ph type="title"/>
          </p:nvPr>
        </p:nvSpPr>
        <p:spPr>
          <a:xfrm>
            <a:off x="803275" y="323652"/>
            <a:ext cx="4536000" cy="1325563"/>
          </a:xfrm>
        </p:spPr>
        <p:txBody>
          <a:bodyPr/>
          <a:lstStyle/>
          <a:p>
            <a:r>
              <a:rPr lang="sv-SE"/>
              <a:t>Klicka här för att ändra mall för rubrikformat</a:t>
            </a:r>
            <a:endParaRPr lang="en-US" dirty="0"/>
          </a:p>
        </p:txBody>
      </p:sp>
      <p:sp>
        <p:nvSpPr>
          <p:cNvPr id="2" name="Platshållare för datum 1">
            <a:extLst>
              <a:ext uri="{FF2B5EF4-FFF2-40B4-BE49-F238E27FC236}">
                <a16:creationId xmlns:a16="http://schemas.microsoft.com/office/drawing/2014/main" id="{B899024A-6004-405F-948A-09E4D0532670}"/>
              </a:ext>
            </a:extLst>
          </p:cNvPr>
          <p:cNvSpPr>
            <a:spLocks noGrp="1"/>
          </p:cNvSpPr>
          <p:nvPr>
            <p:ph type="dt" sz="half" idx="14"/>
          </p:nvPr>
        </p:nvSpPr>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4F0B53A6-06CC-436A-9EB8-8EAA6169DB4F}"/>
              </a:ext>
            </a:extLst>
          </p:cNvPr>
          <p:cNvSpPr>
            <a:spLocks noGrp="1"/>
          </p:cNvSpPr>
          <p:nvPr>
            <p:ph type="ftr" sz="quarter" idx="15"/>
          </p:nvPr>
        </p:nvSpPr>
        <p:spPr/>
        <p:txBody>
          <a:bodyPr/>
          <a:lstStyle/>
          <a:p>
            <a:endParaRPr lang="sv-SE" dirty="0"/>
          </a:p>
        </p:txBody>
      </p:sp>
      <p:sp>
        <p:nvSpPr>
          <p:cNvPr id="9" name="Platshållare för bildnummer 8">
            <a:extLst>
              <a:ext uri="{FF2B5EF4-FFF2-40B4-BE49-F238E27FC236}">
                <a16:creationId xmlns:a16="http://schemas.microsoft.com/office/drawing/2014/main" id="{DDD3EC58-C262-4695-8261-F69E3500DD5C}"/>
              </a:ext>
            </a:extLst>
          </p:cNvPr>
          <p:cNvSpPr>
            <a:spLocks noGrp="1"/>
          </p:cNvSpPr>
          <p:nvPr>
            <p:ph type="sldNum" sz="quarter" idx="1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092062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ild till vänster">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A7B45DF-C35A-4559-8A08-8D04C026D81F}"/>
              </a:ext>
            </a:extLst>
          </p:cNvPr>
          <p:cNvSpPr>
            <a:spLocks noGrp="1"/>
          </p:cNvSpPr>
          <p:nvPr>
            <p:ph type="pic" sz="quarter" idx="13"/>
          </p:nvPr>
        </p:nvSpPr>
        <p:spPr>
          <a:xfrm>
            <a:off x="0" y="0"/>
            <a:ext cx="6228000" cy="6874076"/>
          </a:xfrm>
          <a:solidFill>
            <a:schemeClr val="bg1">
              <a:lumMod val="95000"/>
            </a:schemeClr>
          </a:solidFill>
        </p:spPr>
        <p:txBody>
          <a:bodyPr/>
          <a:lstStyle>
            <a:lvl1pPr marL="0" marR="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sz="1600"/>
            </a:lvl1pPr>
          </a:lstStyle>
          <a:p>
            <a:r>
              <a:rPr lang="sv-SE"/>
              <a:t>Klicka på ikonen för att lägga till en bild</a:t>
            </a:r>
            <a:endParaRPr lang="sv-SE" dirty="0"/>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6851648" y="2027117"/>
            <a:ext cx="4536000" cy="3960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Rubrik 3">
            <a:extLst>
              <a:ext uri="{FF2B5EF4-FFF2-40B4-BE49-F238E27FC236}">
                <a16:creationId xmlns:a16="http://schemas.microsoft.com/office/drawing/2014/main" id="{D7BD2959-05E6-4CBD-AA5E-1F375AB1214E}"/>
              </a:ext>
            </a:extLst>
          </p:cNvPr>
          <p:cNvSpPr>
            <a:spLocks noGrp="1"/>
          </p:cNvSpPr>
          <p:nvPr>
            <p:ph type="title"/>
          </p:nvPr>
        </p:nvSpPr>
        <p:spPr>
          <a:xfrm>
            <a:off x="6851648" y="323652"/>
            <a:ext cx="4536000" cy="1325563"/>
          </a:xfrm>
        </p:spPr>
        <p:txBody>
          <a:bodyPr/>
          <a:lstStyle/>
          <a:p>
            <a:r>
              <a:rPr lang="sv-SE"/>
              <a:t>Klicka här för att ändra mall för rubrikformat</a:t>
            </a:r>
            <a:endParaRPr lang="en-US" dirty="0"/>
          </a:p>
        </p:txBody>
      </p:sp>
      <p:sp>
        <p:nvSpPr>
          <p:cNvPr id="2" name="Platshållare för datum 1">
            <a:extLst>
              <a:ext uri="{FF2B5EF4-FFF2-40B4-BE49-F238E27FC236}">
                <a16:creationId xmlns:a16="http://schemas.microsoft.com/office/drawing/2014/main" id="{B899024A-6004-405F-948A-09E4D0532670}"/>
              </a:ext>
            </a:extLst>
          </p:cNvPr>
          <p:cNvSpPr>
            <a:spLocks noGrp="1"/>
          </p:cNvSpPr>
          <p:nvPr>
            <p:ph type="dt" sz="half" idx="14"/>
          </p:nvPr>
        </p:nvSpPr>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4F0B53A6-06CC-436A-9EB8-8EAA6169DB4F}"/>
              </a:ext>
            </a:extLst>
          </p:cNvPr>
          <p:cNvSpPr>
            <a:spLocks noGrp="1"/>
          </p:cNvSpPr>
          <p:nvPr>
            <p:ph type="ftr" sz="quarter" idx="15"/>
          </p:nvPr>
        </p:nvSpPr>
        <p:spPr/>
        <p:txBody>
          <a:bodyPr/>
          <a:lstStyle/>
          <a:p>
            <a:endParaRPr lang="sv-SE" dirty="0"/>
          </a:p>
        </p:txBody>
      </p:sp>
      <p:sp>
        <p:nvSpPr>
          <p:cNvPr id="9" name="Platshållare för bildnummer 8">
            <a:extLst>
              <a:ext uri="{FF2B5EF4-FFF2-40B4-BE49-F238E27FC236}">
                <a16:creationId xmlns:a16="http://schemas.microsoft.com/office/drawing/2014/main" id="{DDD3EC58-C262-4695-8261-F69E3500DD5C}"/>
              </a:ext>
            </a:extLst>
          </p:cNvPr>
          <p:cNvSpPr>
            <a:spLocks noGrp="1"/>
          </p:cNvSpPr>
          <p:nvPr>
            <p:ph type="sldNum" sz="quarter" idx="16"/>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5920641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2676758-DB6F-48D8-951C-8F4205231323}"/>
              </a:ext>
            </a:extLst>
          </p:cNvPr>
          <p:cNvSpPr>
            <a:spLocks noGrp="1"/>
          </p:cNvSpPr>
          <p:nvPr>
            <p:ph type="body" idx="1"/>
          </p:nvPr>
        </p:nvSpPr>
        <p:spPr>
          <a:xfrm>
            <a:off x="803276" y="2027117"/>
            <a:ext cx="4537074" cy="360000"/>
          </a:xfrm>
        </p:spPr>
        <p:txBody>
          <a:bodyPr anchor="t" anchorCtr="0"/>
          <a:lstStyle>
            <a:lvl1pPr marL="0" indent="0">
              <a:lnSpc>
                <a:spcPct val="90000"/>
              </a:lnSpc>
              <a:spcBef>
                <a:spcPts val="0"/>
              </a:spcBef>
              <a:buNone/>
              <a:defRPr sz="26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BB91D99-D2D3-4056-9A06-DB9129319516}"/>
              </a:ext>
            </a:extLst>
          </p:cNvPr>
          <p:cNvSpPr>
            <a:spLocks noGrp="1"/>
          </p:cNvSpPr>
          <p:nvPr>
            <p:ph sz="half" idx="2"/>
          </p:nvPr>
        </p:nvSpPr>
        <p:spPr>
          <a:xfrm>
            <a:off x="803276" y="2526341"/>
            <a:ext cx="4536000" cy="327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64B5B5E2-4390-48D4-A214-EFF599B5C620}"/>
              </a:ext>
            </a:extLst>
          </p:cNvPr>
          <p:cNvSpPr>
            <a:spLocks noGrp="1"/>
          </p:cNvSpPr>
          <p:nvPr>
            <p:ph type="body" sz="quarter" idx="3"/>
          </p:nvPr>
        </p:nvSpPr>
        <p:spPr>
          <a:xfrm>
            <a:off x="6851649" y="2027117"/>
            <a:ext cx="4542349" cy="360000"/>
          </a:xfrm>
        </p:spPr>
        <p:txBody>
          <a:bodyPr anchor="t" anchorCtr="0"/>
          <a:lstStyle>
            <a:lvl1pPr marL="0" indent="0">
              <a:lnSpc>
                <a:spcPct val="90000"/>
              </a:lnSpc>
              <a:spcBef>
                <a:spcPts val="0"/>
              </a:spcBef>
              <a:buNone/>
              <a:defRPr sz="2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4E0839F-DA86-4E14-BFC3-BD0F948A2A61}"/>
              </a:ext>
            </a:extLst>
          </p:cNvPr>
          <p:cNvSpPr>
            <a:spLocks noGrp="1"/>
          </p:cNvSpPr>
          <p:nvPr>
            <p:ph sz="quarter" idx="4"/>
          </p:nvPr>
        </p:nvSpPr>
        <p:spPr>
          <a:xfrm>
            <a:off x="6857999" y="2526341"/>
            <a:ext cx="4536000" cy="3276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Rubrik 9">
            <a:extLst>
              <a:ext uri="{FF2B5EF4-FFF2-40B4-BE49-F238E27FC236}">
                <a16:creationId xmlns:a16="http://schemas.microsoft.com/office/drawing/2014/main" id="{D5CFD4C5-B3D3-4B7F-97FB-FC1CA965145C}"/>
              </a:ext>
            </a:extLst>
          </p:cNvPr>
          <p:cNvSpPr>
            <a:spLocks noGrp="1"/>
          </p:cNvSpPr>
          <p:nvPr>
            <p:ph type="title"/>
          </p:nvPr>
        </p:nvSpPr>
        <p:spPr/>
        <p:txBody>
          <a:bodyPr/>
          <a:lstStyle/>
          <a:p>
            <a:r>
              <a:rPr lang="sv-SE"/>
              <a:t>Klicka här för att ändra mall för rubrikformat</a:t>
            </a:r>
            <a:endParaRPr lang="en-US" dirty="0"/>
          </a:p>
        </p:txBody>
      </p:sp>
      <p:sp>
        <p:nvSpPr>
          <p:cNvPr id="2" name="Platshållare för datum 1">
            <a:extLst>
              <a:ext uri="{FF2B5EF4-FFF2-40B4-BE49-F238E27FC236}">
                <a16:creationId xmlns:a16="http://schemas.microsoft.com/office/drawing/2014/main" id="{27A03A6A-C8C5-4181-8729-82FFC6EA6DDB}"/>
              </a:ext>
            </a:extLst>
          </p:cNvPr>
          <p:cNvSpPr>
            <a:spLocks noGrp="1"/>
          </p:cNvSpPr>
          <p:nvPr>
            <p:ph type="dt" sz="half" idx="10"/>
          </p:nvPr>
        </p:nvSpPr>
        <p:spPr/>
        <p:txBody>
          <a:bodyPr/>
          <a:lstStyle/>
          <a:p>
            <a:fld id="{47A73C42-4B71-496A-8105-8FD560B485EA}" type="datetime1">
              <a:rPr lang="sv-SE" smtClean="0"/>
              <a:t>2024-12-04</a:t>
            </a:fld>
            <a:endParaRPr lang="sv-SE" dirty="0"/>
          </a:p>
        </p:txBody>
      </p:sp>
      <p:sp>
        <p:nvSpPr>
          <p:cNvPr id="11" name="Platshållare för sidfot 10">
            <a:extLst>
              <a:ext uri="{FF2B5EF4-FFF2-40B4-BE49-F238E27FC236}">
                <a16:creationId xmlns:a16="http://schemas.microsoft.com/office/drawing/2014/main" id="{7A1B4565-A7F7-4CFF-A6F9-D32F5B5DF67E}"/>
              </a:ext>
            </a:extLst>
          </p:cNvPr>
          <p:cNvSpPr>
            <a:spLocks noGrp="1"/>
          </p:cNvSpPr>
          <p:nvPr>
            <p:ph type="ftr" sz="quarter" idx="11"/>
          </p:nvPr>
        </p:nvSpPr>
        <p:spPr/>
        <p:txBody>
          <a:bodyPr/>
          <a:lstStyle/>
          <a:p>
            <a:endParaRPr lang="sv-SE" dirty="0"/>
          </a:p>
        </p:txBody>
      </p:sp>
      <p:sp>
        <p:nvSpPr>
          <p:cNvPr id="12" name="Platshållare för bildnummer 11">
            <a:extLst>
              <a:ext uri="{FF2B5EF4-FFF2-40B4-BE49-F238E27FC236}">
                <a16:creationId xmlns:a16="http://schemas.microsoft.com/office/drawing/2014/main" id="{EEBBBBEA-567E-42A1-A942-76D1CC9C0D92}"/>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131848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itat">
    <p:bg>
      <p:bgPr>
        <a:solidFill>
          <a:schemeClr val="accent1"/>
        </a:solidFill>
        <a:effectLst/>
      </p:bgPr>
    </p:bg>
    <p:spTree>
      <p:nvGrpSpPr>
        <p:cNvPr id="1" name=""/>
        <p:cNvGrpSpPr/>
        <p:nvPr/>
      </p:nvGrpSpPr>
      <p:grpSpPr>
        <a:xfrm>
          <a:off x="0" y="0"/>
          <a:ext cx="0" cy="0"/>
          <a:chOff x="0" y="0"/>
          <a:chExt cx="0" cy="0"/>
        </a:xfrm>
      </p:grpSpPr>
      <p:grpSp>
        <p:nvGrpSpPr>
          <p:cNvPr id="10" name="Grupp 9">
            <a:extLst>
              <a:ext uri="{FF2B5EF4-FFF2-40B4-BE49-F238E27FC236}">
                <a16:creationId xmlns:a16="http://schemas.microsoft.com/office/drawing/2014/main" id="{C0EE81A4-3DCE-4524-B069-AB272A62BCBF}"/>
              </a:ext>
            </a:extLst>
          </p:cNvPr>
          <p:cNvGrpSpPr/>
          <p:nvPr userDrawn="1"/>
        </p:nvGrpSpPr>
        <p:grpSpPr>
          <a:xfrm rot="10332932">
            <a:off x="1857384" y="882423"/>
            <a:ext cx="1762684" cy="1593174"/>
            <a:chOff x="4953100" y="2395537"/>
            <a:chExt cx="2289213" cy="2069069"/>
          </a:xfrm>
          <a:solidFill>
            <a:schemeClr val="bg1"/>
          </a:solidFill>
        </p:grpSpPr>
        <p:sp>
          <p:nvSpPr>
            <p:cNvPr id="8" name="Frihandsfigur: Form 7">
              <a:extLst>
                <a:ext uri="{FF2B5EF4-FFF2-40B4-BE49-F238E27FC236}">
                  <a16:creationId xmlns:a16="http://schemas.microsoft.com/office/drawing/2014/main" id="{7E44E63F-441E-4A04-9842-3F8CDFEA9FB0}"/>
                </a:ext>
              </a:extLst>
            </p:cNvPr>
            <p:cNvSpPr/>
            <p:nvPr/>
          </p:nvSpPr>
          <p:spPr>
            <a:xfrm>
              <a:off x="6035039" y="2582227"/>
              <a:ext cx="1207274" cy="1882379"/>
            </a:xfrm>
            <a:custGeom>
              <a:avLst/>
              <a:gdLst>
                <a:gd name="connsiteX0" fmla="*/ 842010 w 1207274"/>
                <a:gd name="connsiteY0" fmla="*/ 641985 h 1882379"/>
                <a:gd name="connsiteX1" fmla="*/ 739140 w 1207274"/>
                <a:gd name="connsiteY1" fmla="*/ 405765 h 1882379"/>
                <a:gd name="connsiteX2" fmla="*/ 1143953 w 1207274"/>
                <a:gd name="connsiteY2" fmla="*/ 115253 h 1882379"/>
                <a:gd name="connsiteX3" fmla="*/ 1102043 w 1207274"/>
                <a:gd name="connsiteY3" fmla="*/ 0 h 1882379"/>
                <a:gd name="connsiteX4" fmla="*/ 160973 w 1207274"/>
                <a:gd name="connsiteY4" fmla="*/ 587693 h 1882379"/>
                <a:gd name="connsiteX5" fmla="*/ 291465 w 1207274"/>
                <a:gd name="connsiteY5" fmla="*/ 1022033 h 1882379"/>
                <a:gd name="connsiteX6" fmla="*/ 0 w 1207274"/>
                <a:gd name="connsiteY6" fmla="*/ 1609725 h 1882379"/>
                <a:gd name="connsiteX7" fmla="*/ 654368 w 1207274"/>
                <a:gd name="connsiteY7" fmla="*/ 1862138 h 1882379"/>
                <a:gd name="connsiteX8" fmla="*/ 1204913 w 1207274"/>
                <a:gd name="connsiteY8" fmla="*/ 1203008 h 1882379"/>
                <a:gd name="connsiteX9" fmla="*/ 842010 w 1207274"/>
                <a:gd name="connsiteY9" fmla="*/ 641985 h 18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7274" h="1882379">
                  <a:moveTo>
                    <a:pt x="842010" y="641985"/>
                  </a:moveTo>
                  <a:cubicBezTo>
                    <a:pt x="721043" y="581977"/>
                    <a:pt x="684848" y="551498"/>
                    <a:pt x="739140" y="405765"/>
                  </a:cubicBezTo>
                  <a:cubicBezTo>
                    <a:pt x="793432" y="260985"/>
                    <a:pt x="1143953" y="115253"/>
                    <a:pt x="1143953" y="115253"/>
                  </a:cubicBezTo>
                  <a:lnTo>
                    <a:pt x="1102043" y="0"/>
                  </a:lnTo>
                  <a:cubicBezTo>
                    <a:pt x="696278" y="79057"/>
                    <a:pt x="370523" y="315278"/>
                    <a:pt x="160973" y="587693"/>
                  </a:cubicBezTo>
                  <a:cubicBezTo>
                    <a:pt x="244793" y="685800"/>
                    <a:pt x="307657" y="824865"/>
                    <a:pt x="291465" y="1022033"/>
                  </a:cubicBezTo>
                  <a:cubicBezTo>
                    <a:pt x="268605" y="1295400"/>
                    <a:pt x="176213" y="1485900"/>
                    <a:pt x="0" y="1609725"/>
                  </a:cubicBezTo>
                  <a:cubicBezTo>
                    <a:pt x="134302" y="1834515"/>
                    <a:pt x="391478" y="1926908"/>
                    <a:pt x="654368" y="1862138"/>
                  </a:cubicBezTo>
                  <a:cubicBezTo>
                    <a:pt x="1022985" y="1771650"/>
                    <a:pt x="1174433" y="1565910"/>
                    <a:pt x="1204913" y="1203008"/>
                  </a:cubicBezTo>
                  <a:cubicBezTo>
                    <a:pt x="1235393" y="840105"/>
                    <a:pt x="962978" y="701993"/>
                    <a:pt x="842010" y="641985"/>
                  </a:cubicBezTo>
                  <a:close/>
                </a:path>
              </a:pathLst>
            </a:custGeom>
            <a:grpFill/>
            <a:ln w="9525" cap="flat">
              <a:noFill/>
              <a:prstDash val="solid"/>
              <a:miter/>
            </a:ln>
          </p:spPr>
          <p:txBody>
            <a:bodyPr rtlCol="0" anchor="ctr"/>
            <a:lstStyle/>
            <a:p>
              <a:endParaRPr lang="sv-SE">
                <a:solidFill>
                  <a:schemeClr val="accent1"/>
                </a:solidFill>
              </a:endParaRPr>
            </a:p>
          </p:txBody>
        </p:sp>
        <p:sp>
          <p:nvSpPr>
            <p:cNvPr id="9" name="Frihandsfigur: Form 8">
              <a:extLst>
                <a:ext uri="{FF2B5EF4-FFF2-40B4-BE49-F238E27FC236}">
                  <a16:creationId xmlns:a16="http://schemas.microsoft.com/office/drawing/2014/main" id="{6F4AD89D-2007-4810-9119-6248235215FF}"/>
                </a:ext>
              </a:extLst>
            </p:cNvPr>
            <p:cNvSpPr/>
            <p:nvPr/>
          </p:nvSpPr>
          <p:spPr>
            <a:xfrm>
              <a:off x="4953100" y="2395537"/>
              <a:ext cx="1303376" cy="1882308"/>
            </a:xfrm>
            <a:custGeom>
              <a:avLst/>
              <a:gdLst>
                <a:gd name="connsiteX0" fmla="*/ 1198145 w 1303376"/>
                <a:gd name="connsiteY0" fmla="*/ 0 h 1882308"/>
                <a:gd name="connsiteX1" fmla="*/ 1240055 w 1303376"/>
                <a:gd name="connsiteY1" fmla="*/ 115253 h 1882308"/>
                <a:gd name="connsiteX2" fmla="*/ 835242 w 1303376"/>
                <a:gd name="connsiteY2" fmla="*/ 405765 h 1882308"/>
                <a:gd name="connsiteX3" fmla="*/ 938112 w 1303376"/>
                <a:gd name="connsiteY3" fmla="*/ 641033 h 1882308"/>
                <a:gd name="connsiteX4" fmla="*/ 1301015 w 1303376"/>
                <a:gd name="connsiteY4" fmla="*/ 1203008 h 1882308"/>
                <a:gd name="connsiteX5" fmla="*/ 750470 w 1303376"/>
                <a:gd name="connsiteY5" fmla="*/ 1862138 h 1882308"/>
                <a:gd name="connsiteX6" fmla="*/ 852 w 1303376"/>
                <a:gd name="connsiteY6" fmla="*/ 1275398 h 1882308"/>
                <a:gd name="connsiteX7" fmla="*/ 1198145 w 1303376"/>
                <a:gd name="connsiteY7" fmla="*/ 0 h 188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376" h="1882308">
                  <a:moveTo>
                    <a:pt x="1198145" y="0"/>
                  </a:moveTo>
                  <a:lnTo>
                    <a:pt x="1240055" y="115253"/>
                  </a:lnTo>
                  <a:cubicBezTo>
                    <a:pt x="1240055" y="115253"/>
                    <a:pt x="889535" y="260033"/>
                    <a:pt x="835242" y="405765"/>
                  </a:cubicBezTo>
                  <a:cubicBezTo>
                    <a:pt x="780950" y="550545"/>
                    <a:pt x="817145" y="580073"/>
                    <a:pt x="938112" y="641033"/>
                  </a:cubicBezTo>
                  <a:cubicBezTo>
                    <a:pt x="1059080" y="701993"/>
                    <a:pt x="1331495" y="840105"/>
                    <a:pt x="1301015" y="1203008"/>
                  </a:cubicBezTo>
                  <a:cubicBezTo>
                    <a:pt x="1270535" y="1565910"/>
                    <a:pt x="1120040" y="1771650"/>
                    <a:pt x="750470" y="1862138"/>
                  </a:cubicBezTo>
                  <a:cubicBezTo>
                    <a:pt x="381852" y="1952625"/>
                    <a:pt x="24665" y="1735455"/>
                    <a:pt x="852" y="1275398"/>
                  </a:cubicBezTo>
                  <a:cubicBezTo>
                    <a:pt x="-22961" y="816293"/>
                    <a:pt x="454242" y="144780"/>
                    <a:pt x="1198145" y="0"/>
                  </a:cubicBezTo>
                  <a:close/>
                </a:path>
              </a:pathLst>
            </a:custGeom>
            <a:grpFill/>
            <a:ln w="9525" cap="flat">
              <a:noFill/>
              <a:prstDash val="solid"/>
              <a:miter/>
            </a:ln>
          </p:spPr>
          <p:txBody>
            <a:bodyPr rtlCol="0" anchor="ctr"/>
            <a:lstStyle/>
            <a:p>
              <a:endParaRPr lang="sv-SE">
                <a:solidFill>
                  <a:schemeClr val="accent1"/>
                </a:solidFill>
              </a:endParaRPr>
            </a:p>
          </p:txBody>
        </p:sp>
      </p:grpSp>
      <p:sp>
        <p:nvSpPr>
          <p:cNvPr id="11" name="Rubrik 1">
            <a:extLst>
              <a:ext uri="{FF2B5EF4-FFF2-40B4-BE49-F238E27FC236}">
                <a16:creationId xmlns:a16="http://schemas.microsoft.com/office/drawing/2014/main" id="{F22963AD-E2E8-45A0-82F7-89B5C45C339F}"/>
              </a:ext>
            </a:extLst>
          </p:cNvPr>
          <p:cNvSpPr>
            <a:spLocks noGrp="1"/>
          </p:cNvSpPr>
          <p:nvPr>
            <p:ph type="ctrTitle" hasCustomPrompt="1"/>
          </p:nvPr>
        </p:nvSpPr>
        <p:spPr>
          <a:xfrm>
            <a:off x="1574650" y="2600325"/>
            <a:ext cx="9529378" cy="2484438"/>
          </a:xfrm>
        </p:spPr>
        <p:txBody>
          <a:bodyPr anchor="ctr" anchorCtr="0">
            <a:normAutofit/>
          </a:bodyPr>
          <a:lstStyle>
            <a:lvl1pPr algn="l">
              <a:defRPr sz="4000">
                <a:solidFill>
                  <a:schemeClr val="bg1"/>
                </a:solidFill>
              </a:defRPr>
            </a:lvl1pPr>
          </a:lstStyle>
          <a:p>
            <a:r>
              <a:rPr lang="sv-SE" dirty="0"/>
              <a:t>Klicka här för att ange text</a:t>
            </a:r>
          </a:p>
        </p:txBody>
      </p:sp>
      <p:sp>
        <p:nvSpPr>
          <p:cNvPr id="5" name="Platshållare för datum 4">
            <a:extLst>
              <a:ext uri="{FF2B5EF4-FFF2-40B4-BE49-F238E27FC236}">
                <a16:creationId xmlns:a16="http://schemas.microsoft.com/office/drawing/2014/main" id="{50C781CD-6B70-4A91-9BEB-23173C20D400}"/>
              </a:ext>
            </a:extLst>
          </p:cNvPr>
          <p:cNvSpPr>
            <a:spLocks noGrp="1"/>
          </p:cNvSpPr>
          <p:nvPr>
            <p:ph type="dt" sz="half" idx="10"/>
          </p:nvPr>
        </p:nvSpPr>
        <p:spPr>
          <a:xfrm>
            <a:off x="630721" y="7452296"/>
            <a:ext cx="724211" cy="173686"/>
          </a:xfrm>
        </p:spPr>
        <p:txBody>
          <a:bodyPr/>
          <a:lstStyle/>
          <a:p>
            <a:fld id="{47A73C42-4B71-496A-8105-8FD560B485EA}" type="datetime1">
              <a:rPr lang="sv-SE" smtClean="0"/>
              <a:t>2024-12-04</a:t>
            </a:fld>
            <a:endParaRPr lang="sv-SE" dirty="0"/>
          </a:p>
        </p:txBody>
      </p:sp>
      <p:sp>
        <p:nvSpPr>
          <p:cNvPr id="6" name="Platshållare för sidfot 5">
            <a:extLst>
              <a:ext uri="{FF2B5EF4-FFF2-40B4-BE49-F238E27FC236}">
                <a16:creationId xmlns:a16="http://schemas.microsoft.com/office/drawing/2014/main" id="{C20F0334-1EB2-4EE0-86DC-BDD859E1E70C}"/>
              </a:ext>
            </a:extLst>
          </p:cNvPr>
          <p:cNvSpPr>
            <a:spLocks noGrp="1"/>
          </p:cNvSpPr>
          <p:nvPr>
            <p:ph type="ftr" sz="quarter" idx="11"/>
          </p:nvPr>
        </p:nvSpPr>
        <p:spPr>
          <a:xfrm>
            <a:off x="119063" y="7165873"/>
            <a:ext cx="4114800" cy="228600"/>
          </a:xfrm>
        </p:spPr>
        <p:txBody>
          <a:bodyPr/>
          <a:lstStyle/>
          <a:p>
            <a:endParaRPr lang="sv-SE" dirty="0"/>
          </a:p>
        </p:txBody>
      </p:sp>
      <p:sp>
        <p:nvSpPr>
          <p:cNvPr id="7" name="Platshållare för bildnummer 6">
            <a:extLst>
              <a:ext uri="{FF2B5EF4-FFF2-40B4-BE49-F238E27FC236}">
                <a16:creationId xmlns:a16="http://schemas.microsoft.com/office/drawing/2014/main" id="{D8279013-F176-4141-8C51-5FD2B276AD6B}"/>
              </a:ext>
            </a:extLst>
          </p:cNvPr>
          <p:cNvSpPr>
            <a:spLocks noGrp="1"/>
          </p:cNvSpPr>
          <p:nvPr>
            <p:ph type="sldNum" sz="quarter" idx="12"/>
          </p:nvPr>
        </p:nvSpPr>
        <p:spPr>
          <a:xfrm>
            <a:off x="119063" y="74522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datum 5">
            <a:extLst>
              <a:ext uri="{FF2B5EF4-FFF2-40B4-BE49-F238E27FC236}">
                <a16:creationId xmlns:a16="http://schemas.microsoft.com/office/drawing/2014/main" id="{930F3EB1-AED8-4AA4-B211-2A9C5B80F766}"/>
              </a:ext>
            </a:extLst>
          </p:cNvPr>
          <p:cNvSpPr>
            <a:spLocks noGrp="1"/>
          </p:cNvSpPr>
          <p:nvPr>
            <p:ph type="dt" sz="half" idx="10"/>
          </p:nvPr>
        </p:nvSpPr>
        <p:spPr/>
        <p:txBody>
          <a:bodyPr/>
          <a:lstStyle/>
          <a:p>
            <a:fld id="{47A73C42-4B71-496A-8105-8FD560B485EA}" type="datetime1">
              <a:rPr lang="sv-SE" smtClean="0"/>
              <a:t>2024-12-04</a:t>
            </a:fld>
            <a:endParaRPr lang="sv-SE" dirty="0"/>
          </a:p>
        </p:txBody>
      </p:sp>
      <p:sp>
        <p:nvSpPr>
          <p:cNvPr id="7" name="Platshållare för sidfot 6">
            <a:extLst>
              <a:ext uri="{FF2B5EF4-FFF2-40B4-BE49-F238E27FC236}">
                <a16:creationId xmlns:a16="http://schemas.microsoft.com/office/drawing/2014/main" id="{8D0AD43D-36F2-4D32-8CB5-1659CEBF1DDB}"/>
              </a:ext>
            </a:extLst>
          </p:cNvPr>
          <p:cNvSpPr>
            <a:spLocks noGrp="1"/>
          </p:cNvSpPr>
          <p:nvPr>
            <p:ph type="ftr" sz="quarter" idx="11"/>
          </p:nvPr>
        </p:nvSpPr>
        <p:spPr/>
        <p:txBody>
          <a:bodyPr/>
          <a:lstStyle/>
          <a:p>
            <a:endParaRPr lang="sv-SE" dirty="0"/>
          </a:p>
        </p:txBody>
      </p:sp>
      <p:sp>
        <p:nvSpPr>
          <p:cNvPr id="8" name="Platshållare för bildnummer 7">
            <a:extLst>
              <a:ext uri="{FF2B5EF4-FFF2-40B4-BE49-F238E27FC236}">
                <a16:creationId xmlns:a16="http://schemas.microsoft.com/office/drawing/2014/main" id="{E2173EC8-D8D2-47F4-8DA8-509B00D8BBFF}"/>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74343DE-07F2-4797-9238-6A6C69EA114D}"/>
              </a:ext>
            </a:extLst>
          </p:cNvPr>
          <p:cNvSpPr>
            <a:spLocks noGrp="1"/>
          </p:cNvSpPr>
          <p:nvPr>
            <p:ph type="dt" sz="half" idx="10"/>
          </p:nvPr>
        </p:nvSpPr>
        <p:spPr/>
        <p:txBody>
          <a:bodyPr/>
          <a:lstStyle/>
          <a:p>
            <a:fld id="{47A73C42-4B71-496A-8105-8FD560B485EA}" type="datetime1">
              <a:rPr lang="sv-SE" smtClean="0"/>
              <a:t>2024-12-04</a:t>
            </a:fld>
            <a:endParaRPr lang="sv-SE" dirty="0"/>
          </a:p>
        </p:txBody>
      </p:sp>
      <p:sp>
        <p:nvSpPr>
          <p:cNvPr id="6" name="Platshållare för sidfot 5">
            <a:extLst>
              <a:ext uri="{FF2B5EF4-FFF2-40B4-BE49-F238E27FC236}">
                <a16:creationId xmlns:a16="http://schemas.microsoft.com/office/drawing/2014/main" id="{D9D97BBE-69CF-41C6-B4B4-62B31CBE227C}"/>
              </a:ext>
            </a:extLst>
          </p:cNvPr>
          <p:cNvSpPr>
            <a:spLocks noGrp="1"/>
          </p:cNvSpPr>
          <p:nvPr>
            <p:ph type="ftr" sz="quarter" idx="11"/>
          </p:nvPr>
        </p:nvSpPr>
        <p:spPr/>
        <p:txBody>
          <a:bodyPr/>
          <a:lstStyle/>
          <a:p>
            <a:endParaRPr lang="sv-SE" dirty="0"/>
          </a:p>
        </p:txBody>
      </p:sp>
      <p:sp>
        <p:nvSpPr>
          <p:cNvPr id="7" name="Platshållare för bildnummer 6">
            <a:extLst>
              <a:ext uri="{FF2B5EF4-FFF2-40B4-BE49-F238E27FC236}">
                <a16:creationId xmlns:a16="http://schemas.microsoft.com/office/drawing/2014/main" id="{37D8C8F9-5E24-4A26-A9F7-ECFCB01D6546}"/>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623120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vslutning">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9BDD57-5CB1-4D2E-8E9A-4635241D06F3}"/>
              </a:ext>
            </a:extLst>
          </p:cNvPr>
          <p:cNvSpPr>
            <a:spLocks noGrp="1"/>
          </p:cNvSpPr>
          <p:nvPr>
            <p:ph type="title"/>
          </p:nvPr>
        </p:nvSpPr>
        <p:spPr>
          <a:xfrm>
            <a:off x="1524000" y="908050"/>
            <a:ext cx="9144000" cy="1861156"/>
          </a:xfrm>
        </p:spPr>
        <p:txBody>
          <a:bodyPr/>
          <a:lstStyle>
            <a:lvl1pPr>
              <a:defRPr sz="6000"/>
            </a:lvl1pPr>
          </a:lstStyle>
          <a:p>
            <a:r>
              <a:rPr lang="sv-SE"/>
              <a:t>Klicka här för att ändra mall för rubrikformat</a:t>
            </a:r>
            <a:endParaRPr lang="sv-SE" dirty="0"/>
          </a:p>
        </p:txBody>
      </p:sp>
      <p:sp>
        <p:nvSpPr>
          <p:cNvPr id="6" name="textruta 5">
            <a:extLst>
              <a:ext uri="{FF2B5EF4-FFF2-40B4-BE49-F238E27FC236}">
                <a16:creationId xmlns:a16="http://schemas.microsoft.com/office/drawing/2014/main" id="{8325FAB6-B2F4-4387-997B-59298C809A9D}"/>
              </a:ext>
            </a:extLst>
          </p:cNvPr>
          <p:cNvSpPr txBox="1"/>
          <p:nvPr userDrawn="1"/>
        </p:nvSpPr>
        <p:spPr>
          <a:xfrm>
            <a:off x="2061730" y="3439526"/>
            <a:ext cx="9840999" cy="1200329"/>
          </a:xfrm>
          <a:prstGeom prst="rect">
            <a:avLst/>
          </a:prstGeom>
          <a:noFill/>
        </p:spPr>
        <p:txBody>
          <a:bodyPr wrap="square" lIns="0" tIns="0" rIns="0" bIns="0" rtlCol="0">
            <a:spAutoFit/>
          </a:bodyPr>
          <a:lstStyle/>
          <a:p>
            <a:pPr>
              <a:spcAft>
                <a:spcPts val="0"/>
              </a:spcAft>
            </a:pPr>
            <a:r>
              <a:rPr lang="sv-SE" sz="2600" dirty="0"/>
              <a:t>info@tillvaxtanalys.se</a:t>
            </a:r>
          </a:p>
          <a:p>
            <a:pPr>
              <a:spcAft>
                <a:spcPts val="0"/>
              </a:spcAft>
            </a:pPr>
            <a:r>
              <a:rPr lang="sv-SE" sz="2600" dirty="0"/>
              <a:t>www.tillvaxtanalys.se</a:t>
            </a:r>
          </a:p>
          <a:p>
            <a:pPr>
              <a:spcAft>
                <a:spcPts val="0"/>
              </a:spcAft>
            </a:pPr>
            <a:r>
              <a:rPr lang="sv-SE" sz="2600" dirty="0"/>
              <a:t>www.linkedin.com/company/tillvaxtanalys/</a:t>
            </a:r>
          </a:p>
        </p:txBody>
      </p:sp>
      <p:pic>
        <p:nvPicPr>
          <p:cNvPr id="7" name="Bildobjekt 6">
            <a:extLst>
              <a:ext uri="{FF2B5EF4-FFF2-40B4-BE49-F238E27FC236}">
                <a16:creationId xmlns:a16="http://schemas.microsoft.com/office/drawing/2014/main" id="{E86040A3-5037-4C0F-9205-4B96E90B20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15264" y="5594102"/>
            <a:ext cx="1536385" cy="778597"/>
          </a:xfrm>
          <a:prstGeom prst="rect">
            <a:avLst/>
          </a:prstGeom>
        </p:spPr>
      </p:pic>
      <p:sp>
        <p:nvSpPr>
          <p:cNvPr id="8" name="Rektangel 7">
            <a:hlinkClick r:id="rId3"/>
            <a:extLst>
              <a:ext uri="{FF2B5EF4-FFF2-40B4-BE49-F238E27FC236}">
                <a16:creationId xmlns:a16="http://schemas.microsoft.com/office/drawing/2014/main" id="{9AB79428-DFBF-4610-96FF-A0719ABF0153}"/>
              </a:ext>
            </a:extLst>
          </p:cNvPr>
          <p:cNvSpPr/>
          <p:nvPr userDrawn="1"/>
        </p:nvSpPr>
        <p:spPr>
          <a:xfrm>
            <a:off x="1558925" y="3448291"/>
            <a:ext cx="9144000" cy="3870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ektangel 8">
            <a:hlinkClick r:id="rId4"/>
            <a:extLst>
              <a:ext uri="{FF2B5EF4-FFF2-40B4-BE49-F238E27FC236}">
                <a16:creationId xmlns:a16="http://schemas.microsoft.com/office/drawing/2014/main" id="{16415DFB-26A4-4B85-868F-FF1B9E05DF2A}"/>
              </a:ext>
            </a:extLst>
          </p:cNvPr>
          <p:cNvSpPr/>
          <p:nvPr userDrawn="1"/>
        </p:nvSpPr>
        <p:spPr>
          <a:xfrm>
            <a:off x="1558925" y="3876261"/>
            <a:ext cx="9144000" cy="308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Rektangel 9">
            <a:hlinkClick r:id="rId5"/>
            <a:extLst>
              <a:ext uri="{FF2B5EF4-FFF2-40B4-BE49-F238E27FC236}">
                <a16:creationId xmlns:a16="http://schemas.microsoft.com/office/drawing/2014/main" id="{B701D80D-4CFB-4564-ACE4-0F08CFFBBEAC}"/>
              </a:ext>
            </a:extLst>
          </p:cNvPr>
          <p:cNvSpPr/>
          <p:nvPr userDrawn="1"/>
        </p:nvSpPr>
        <p:spPr>
          <a:xfrm>
            <a:off x="1558925" y="4314426"/>
            <a:ext cx="9144000" cy="370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1" name="Bildobjekt 10">
            <a:extLst>
              <a:ext uri="{FF2B5EF4-FFF2-40B4-BE49-F238E27FC236}">
                <a16:creationId xmlns:a16="http://schemas.microsoft.com/office/drawing/2014/main" id="{9D0A04E4-061F-4394-B45B-B22E9B1C635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568864" y="4298256"/>
            <a:ext cx="288000" cy="288000"/>
          </a:xfrm>
          <a:prstGeom prst="rect">
            <a:avLst/>
          </a:prstGeom>
        </p:spPr>
      </p:pic>
      <p:pic>
        <p:nvPicPr>
          <p:cNvPr id="12" name="Bildobjekt 11">
            <a:extLst>
              <a:ext uri="{FF2B5EF4-FFF2-40B4-BE49-F238E27FC236}">
                <a16:creationId xmlns:a16="http://schemas.microsoft.com/office/drawing/2014/main" id="{3C2C6107-EF3B-4EF9-A076-4213ADE2263A}"/>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568896" y="3452854"/>
            <a:ext cx="287936" cy="327608"/>
          </a:xfrm>
          <a:prstGeom prst="rect">
            <a:avLst/>
          </a:prstGeom>
        </p:spPr>
      </p:pic>
      <p:pic>
        <p:nvPicPr>
          <p:cNvPr id="13" name="Bildobjekt 12">
            <a:extLst>
              <a:ext uri="{FF2B5EF4-FFF2-40B4-BE49-F238E27FC236}">
                <a16:creationId xmlns:a16="http://schemas.microsoft.com/office/drawing/2014/main" id="{3FA8A33A-528C-4ADF-8D31-8A67A5B4B027}"/>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568864" y="3902944"/>
            <a:ext cx="288000" cy="288000"/>
          </a:xfrm>
          <a:prstGeom prst="rect">
            <a:avLst/>
          </a:prstGeom>
        </p:spPr>
      </p:pic>
      <p:sp>
        <p:nvSpPr>
          <p:cNvPr id="14" name="Platshållare för datum 13">
            <a:extLst>
              <a:ext uri="{FF2B5EF4-FFF2-40B4-BE49-F238E27FC236}">
                <a16:creationId xmlns:a16="http://schemas.microsoft.com/office/drawing/2014/main" id="{C1AE8446-015E-4BA8-A8D2-79F578C19C72}"/>
              </a:ext>
            </a:extLst>
          </p:cNvPr>
          <p:cNvSpPr>
            <a:spLocks noGrp="1"/>
          </p:cNvSpPr>
          <p:nvPr>
            <p:ph type="dt" sz="half" idx="10"/>
          </p:nvPr>
        </p:nvSpPr>
        <p:spPr>
          <a:xfrm>
            <a:off x="630721" y="7452296"/>
            <a:ext cx="724211" cy="173686"/>
          </a:xfrm>
        </p:spPr>
        <p:txBody>
          <a:bodyPr/>
          <a:lstStyle>
            <a:lvl1pPr>
              <a:defRPr>
                <a:solidFill>
                  <a:schemeClr val="bg1"/>
                </a:solidFill>
              </a:defRPr>
            </a:lvl1pPr>
          </a:lstStyle>
          <a:p>
            <a:fld id="{47A73C42-4B71-496A-8105-8FD560B485EA}" type="datetime1">
              <a:rPr lang="sv-SE" smtClean="0"/>
              <a:pPr/>
              <a:t>2024-12-04</a:t>
            </a:fld>
            <a:endParaRPr lang="sv-SE" dirty="0"/>
          </a:p>
        </p:txBody>
      </p:sp>
      <p:sp>
        <p:nvSpPr>
          <p:cNvPr id="15" name="Platshållare för sidfot 14">
            <a:extLst>
              <a:ext uri="{FF2B5EF4-FFF2-40B4-BE49-F238E27FC236}">
                <a16:creationId xmlns:a16="http://schemas.microsoft.com/office/drawing/2014/main" id="{028D1821-887D-4BA8-9461-53C84F110A94}"/>
              </a:ext>
            </a:extLst>
          </p:cNvPr>
          <p:cNvSpPr>
            <a:spLocks noGrp="1"/>
          </p:cNvSpPr>
          <p:nvPr>
            <p:ph type="ftr" sz="quarter" idx="11"/>
          </p:nvPr>
        </p:nvSpPr>
        <p:spPr>
          <a:xfrm>
            <a:off x="119063" y="7165873"/>
            <a:ext cx="4114800" cy="228600"/>
          </a:xfrm>
        </p:spPr>
        <p:txBody>
          <a:bodyPr/>
          <a:lstStyle>
            <a:lvl1pPr>
              <a:defRPr>
                <a:solidFill>
                  <a:schemeClr val="bg1"/>
                </a:solidFill>
              </a:defRPr>
            </a:lvl1pPr>
          </a:lstStyle>
          <a:p>
            <a:endParaRPr lang="sv-SE" dirty="0"/>
          </a:p>
        </p:txBody>
      </p:sp>
      <p:sp>
        <p:nvSpPr>
          <p:cNvPr id="16" name="Platshållare för bildnummer 15">
            <a:extLst>
              <a:ext uri="{FF2B5EF4-FFF2-40B4-BE49-F238E27FC236}">
                <a16:creationId xmlns:a16="http://schemas.microsoft.com/office/drawing/2014/main" id="{A3D6681A-F90D-4E65-8A46-320F6EF59233}"/>
              </a:ext>
            </a:extLst>
          </p:cNvPr>
          <p:cNvSpPr>
            <a:spLocks noGrp="1"/>
          </p:cNvSpPr>
          <p:nvPr>
            <p:ph type="sldNum" sz="quarter" idx="12"/>
          </p:nvPr>
        </p:nvSpPr>
        <p:spPr>
          <a:xfrm>
            <a:off x="119063" y="7452296"/>
            <a:ext cx="468000" cy="173686"/>
          </a:xfrm>
        </p:spPr>
        <p:txBody>
          <a:bodyPr/>
          <a:lstStyle>
            <a:lvl1pPr>
              <a:defRPr>
                <a:solidFill>
                  <a:schemeClr val="bg1"/>
                </a:solidFill>
              </a:defRPr>
            </a:lvl1p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61846255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Rubrikbild ljus logo">
    <p:bg bwMode="ltGray">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778958"/>
            <a:ext cx="9144000" cy="2387600"/>
          </a:xfrm>
        </p:spPr>
        <p:txBody>
          <a:bodyPr anchor="b"/>
          <a:lstStyle>
            <a:lvl1pPr algn="l">
              <a:defRPr sz="6000">
                <a:solidFill>
                  <a:schemeClr val="accent3"/>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4258633"/>
            <a:ext cx="9144000" cy="836127"/>
          </a:xfrm>
        </p:spPr>
        <p:txBody>
          <a:bodyPr/>
          <a:lstStyle>
            <a:lvl1pPr marL="0" indent="0" algn="l">
              <a:buNone/>
              <a:defRPr sz="240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8" name="Bildobjekt 7">
            <a:extLst>
              <a:ext uri="{FF2B5EF4-FFF2-40B4-BE49-F238E27FC236}">
                <a16:creationId xmlns:a16="http://schemas.microsoft.com/office/drawing/2014/main" id="{9D6F56FD-C919-4BF3-BE10-8DE9CC1611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315264" y="5594102"/>
            <a:ext cx="1536385" cy="778597"/>
          </a:xfrm>
          <a:prstGeom prst="rect">
            <a:avLst/>
          </a:prstGeom>
        </p:spPr>
      </p:pic>
      <p:sp>
        <p:nvSpPr>
          <p:cNvPr id="7" name="Platshållare för datum 6">
            <a:extLst>
              <a:ext uri="{FF2B5EF4-FFF2-40B4-BE49-F238E27FC236}">
                <a16:creationId xmlns:a16="http://schemas.microsoft.com/office/drawing/2014/main" id="{F4C533DF-4860-47B6-807A-D0A401020BCC}"/>
              </a:ext>
            </a:extLst>
          </p:cNvPr>
          <p:cNvSpPr>
            <a:spLocks noGrp="1"/>
          </p:cNvSpPr>
          <p:nvPr>
            <p:ph type="dt" sz="half" idx="10"/>
          </p:nvPr>
        </p:nvSpPr>
        <p:spPr>
          <a:xfrm>
            <a:off x="630721" y="7591996"/>
            <a:ext cx="724211" cy="173686"/>
          </a:xfrm>
        </p:spPr>
        <p:txBody>
          <a:bodyPr/>
          <a:lstStyle/>
          <a:p>
            <a:fld id="{47A73C42-4B71-496A-8105-8FD560B485EA}" type="datetime1">
              <a:rPr lang="sv-SE" smtClean="0"/>
              <a:t>2024-12-04</a:t>
            </a:fld>
            <a:endParaRPr lang="sv-SE" dirty="0"/>
          </a:p>
        </p:txBody>
      </p:sp>
      <p:sp>
        <p:nvSpPr>
          <p:cNvPr id="9" name="Platshållare för sidfot 8">
            <a:extLst>
              <a:ext uri="{FF2B5EF4-FFF2-40B4-BE49-F238E27FC236}">
                <a16:creationId xmlns:a16="http://schemas.microsoft.com/office/drawing/2014/main" id="{0BF1BAC9-F546-4A77-B056-A02C796B3399}"/>
              </a:ext>
            </a:extLst>
          </p:cNvPr>
          <p:cNvSpPr>
            <a:spLocks noGrp="1"/>
          </p:cNvSpPr>
          <p:nvPr>
            <p:ph type="ftr" sz="quarter" idx="11"/>
          </p:nvPr>
        </p:nvSpPr>
        <p:spPr>
          <a:xfrm>
            <a:off x="119063" y="7305573"/>
            <a:ext cx="4114800" cy="228600"/>
          </a:xfrm>
        </p:spPr>
        <p:txBody>
          <a:bodyPr/>
          <a:lstStyle/>
          <a:p>
            <a:endParaRPr lang="sv-SE" dirty="0"/>
          </a:p>
        </p:txBody>
      </p:sp>
      <p:sp>
        <p:nvSpPr>
          <p:cNvPr id="10" name="Platshållare för bildnummer 9">
            <a:extLst>
              <a:ext uri="{FF2B5EF4-FFF2-40B4-BE49-F238E27FC236}">
                <a16:creationId xmlns:a16="http://schemas.microsoft.com/office/drawing/2014/main" id="{1B9BDA9D-9F09-4B12-992B-6BD6F51F2D6F}"/>
              </a:ext>
            </a:extLst>
          </p:cNvPr>
          <p:cNvSpPr>
            <a:spLocks noGrp="1"/>
          </p:cNvSpPr>
          <p:nvPr>
            <p:ph type="sldNum" sz="quarter" idx="12"/>
          </p:nvPr>
        </p:nvSpPr>
        <p:spPr>
          <a:xfrm>
            <a:off x="119063" y="75919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879415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svart text, ljus bild">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4CF7BF-C65D-4667-8F77-D5A8FEF402F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lgn="ctr">
              <a:spcBef>
                <a:spcPts val="0"/>
              </a:spcBef>
              <a:buNone/>
              <a:defRPr sz="1600"/>
            </a:lvl1pPr>
          </a:lstStyle>
          <a:p>
            <a:r>
              <a:rPr lang="sv-SE" dirty="0"/>
              <a:t> </a:t>
            </a:r>
          </a:p>
          <a:p>
            <a:r>
              <a:rPr lang="sv-SE" dirty="0"/>
              <a:t>Infoga egen bakgrundsbild från bildbanken </a:t>
            </a:r>
            <a:br>
              <a:rPr lang="sv-SE" dirty="0"/>
            </a:br>
            <a:r>
              <a:rPr lang="sv-SE" dirty="0"/>
              <a:t>genom att klicka på bildbanksknappen i menyn</a:t>
            </a:r>
            <a:endParaRPr lang="en-GB"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778958"/>
            <a:ext cx="9144000" cy="2387600"/>
          </a:xfrm>
        </p:spPr>
        <p:txBody>
          <a:bodyPr anchor="b"/>
          <a:lstStyle>
            <a:lvl1pPr algn="l">
              <a:defRPr sz="6000">
                <a:solidFill>
                  <a:schemeClr val="tx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4258633"/>
            <a:ext cx="9144000" cy="828000"/>
          </a:xfrm>
        </p:spPr>
        <p:txBody>
          <a:bodyPr/>
          <a:lstStyle>
            <a:lvl1pPr marL="0" indent="0" algn="l">
              <a:buNone/>
              <a:defRPr sz="24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0" name="Platshållare för text 9">
            <a:extLst>
              <a:ext uri="{FF2B5EF4-FFF2-40B4-BE49-F238E27FC236}">
                <a16:creationId xmlns:a16="http://schemas.microsoft.com/office/drawing/2014/main" id="{D6705D9E-C97D-4B09-8BA4-EBD9EAE34C60}"/>
              </a:ext>
            </a:extLst>
          </p:cNvPr>
          <p:cNvSpPr>
            <a:spLocks noGrp="1"/>
          </p:cNvSpPr>
          <p:nvPr>
            <p:ph type="body" sz="quarter" idx="14" hasCustomPrompt="1"/>
          </p:nvPr>
        </p:nvSpPr>
        <p:spPr>
          <a:xfrm>
            <a:off x="5315265" y="5593263"/>
            <a:ext cx="1536385" cy="780274"/>
          </a:xfrm>
          <a:blipFill>
            <a:blip r:embed="rId2"/>
            <a:stretch>
              <a:fillRect/>
            </a:stretch>
          </a:blipFill>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 </a:t>
            </a:r>
          </a:p>
        </p:txBody>
      </p:sp>
      <p:sp>
        <p:nvSpPr>
          <p:cNvPr id="7" name="Platshållare för datum 6">
            <a:extLst>
              <a:ext uri="{FF2B5EF4-FFF2-40B4-BE49-F238E27FC236}">
                <a16:creationId xmlns:a16="http://schemas.microsoft.com/office/drawing/2014/main" id="{64BCDE92-8A67-4782-8358-93A6D3D91D28}"/>
              </a:ext>
            </a:extLst>
          </p:cNvPr>
          <p:cNvSpPr>
            <a:spLocks noGrp="1"/>
          </p:cNvSpPr>
          <p:nvPr>
            <p:ph type="dt" sz="half" idx="15"/>
          </p:nvPr>
        </p:nvSpPr>
        <p:spPr>
          <a:xfrm>
            <a:off x="630721" y="7604696"/>
            <a:ext cx="724211" cy="173686"/>
          </a:xfrm>
        </p:spPr>
        <p:txBody>
          <a:bodyPr/>
          <a:lstStyle/>
          <a:p>
            <a:fld id="{47A73C42-4B71-496A-8105-8FD560B485EA}" type="datetime1">
              <a:rPr lang="sv-SE" smtClean="0"/>
              <a:t>2024-12-04</a:t>
            </a:fld>
            <a:endParaRPr lang="sv-SE" dirty="0"/>
          </a:p>
        </p:txBody>
      </p:sp>
      <p:sp>
        <p:nvSpPr>
          <p:cNvPr id="9" name="Platshållare för sidfot 8">
            <a:extLst>
              <a:ext uri="{FF2B5EF4-FFF2-40B4-BE49-F238E27FC236}">
                <a16:creationId xmlns:a16="http://schemas.microsoft.com/office/drawing/2014/main" id="{38C269FB-F8D4-4031-8394-B27CD1FD6651}"/>
              </a:ext>
            </a:extLst>
          </p:cNvPr>
          <p:cNvSpPr>
            <a:spLocks noGrp="1"/>
          </p:cNvSpPr>
          <p:nvPr>
            <p:ph type="ftr" sz="quarter" idx="16"/>
          </p:nvPr>
        </p:nvSpPr>
        <p:spPr>
          <a:xfrm>
            <a:off x="119063" y="7318273"/>
            <a:ext cx="4114800" cy="228600"/>
          </a:xfrm>
        </p:spPr>
        <p:txBody>
          <a:bodyPr/>
          <a:lstStyle/>
          <a:p>
            <a:endParaRPr lang="sv-SE" dirty="0"/>
          </a:p>
        </p:txBody>
      </p:sp>
      <p:sp>
        <p:nvSpPr>
          <p:cNvPr id="11" name="Platshållare för bildnummer 10">
            <a:extLst>
              <a:ext uri="{FF2B5EF4-FFF2-40B4-BE49-F238E27FC236}">
                <a16:creationId xmlns:a16="http://schemas.microsoft.com/office/drawing/2014/main" id="{539429F1-C420-4D1D-8BA9-4C39275EE491}"/>
              </a:ext>
            </a:extLst>
          </p:cNvPr>
          <p:cNvSpPr>
            <a:spLocks noGrp="1"/>
          </p:cNvSpPr>
          <p:nvPr>
            <p:ph type="sldNum" sz="quarter" idx="17"/>
          </p:nvPr>
        </p:nvSpPr>
        <p:spPr>
          <a:xfrm>
            <a:off x="119063" y="76046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378069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bild, vit text, mörk bild">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E4CF7BF-C65D-4667-8F77-D5A8FEF402F6}"/>
              </a:ext>
            </a:extLst>
          </p:cNvPr>
          <p:cNvSpPr>
            <a:spLocks noGrp="1"/>
          </p:cNvSpPr>
          <p:nvPr>
            <p:ph type="pic" sz="quarter" idx="13" hasCustomPrompt="1"/>
          </p:nvPr>
        </p:nvSpPr>
        <p:spPr>
          <a:xfrm>
            <a:off x="0" y="0"/>
            <a:ext cx="12192000" cy="6858000"/>
          </a:xfrm>
          <a:solidFill>
            <a:schemeClr val="bg1">
              <a:lumMod val="95000"/>
            </a:schemeClr>
          </a:solidFill>
        </p:spPr>
        <p:txBody>
          <a:bodyPr/>
          <a:lstStyle>
            <a:lvl1pPr marL="0" indent="0" algn="ctr">
              <a:spcBef>
                <a:spcPts val="0"/>
              </a:spcBef>
              <a:buNone/>
              <a:defRPr sz="1600"/>
            </a:lvl1pPr>
          </a:lstStyle>
          <a:p>
            <a:r>
              <a:rPr lang="sv-SE" dirty="0"/>
              <a:t> </a:t>
            </a:r>
          </a:p>
          <a:p>
            <a:r>
              <a:rPr lang="sv-SE" dirty="0"/>
              <a:t>Infoga egen bakgrundsbild från bildbanken </a:t>
            </a:r>
            <a:br>
              <a:rPr lang="sv-SE" dirty="0"/>
            </a:br>
            <a:r>
              <a:rPr lang="sv-SE" dirty="0"/>
              <a:t>genom att klicka på bildbanksknappen i menyn</a:t>
            </a:r>
            <a:endParaRPr lang="en-GB" dirty="0"/>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524000" y="1778958"/>
            <a:ext cx="9144000" cy="2387600"/>
          </a:xfrm>
        </p:spPr>
        <p:txBody>
          <a:bodyPr anchor="b"/>
          <a:lstStyle>
            <a:lvl1pPr algn="l">
              <a:defRPr sz="600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524000" y="4258633"/>
            <a:ext cx="9144000" cy="828000"/>
          </a:xfrm>
        </p:spPr>
        <p:txBody>
          <a:bodyPr/>
          <a:lstStyle>
            <a:lvl1pPr marL="0" indent="0" algn="l">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10" name="Platshållare för text 9">
            <a:extLst>
              <a:ext uri="{FF2B5EF4-FFF2-40B4-BE49-F238E27FC236}">
                <a16:creationId xmlns:a16="http://schemas.microsoft.com/office/drawing/2014/main" id="{9E01A4E3-ABE1-40FF-B7BD-86F5927453A7}"/>
              </a:ext>
            </a:extLst>
          </p:cNvPr>
          <p:cNvSpPr>
            <a:spLocks noGrp="1"/>
          </p:cNvSpPr>
          <p:nvPr>
            <p:ph type="body" sz="quarter" idx="14" hasCustomPrompt="1"/>
          </p:nvPr>
        </p:nvSpPr>
        <p:spPr>
          <a:xfrm>
            <a:off x="5315264" y="5593263"/>
            <a:ext cx="1536385" cy="780274"/>
          </a:xfrm>
          <a:blipFill>
            <a:blip r:embed="rId2"/>
            <a:stretch>
              <a:fillRect/>
            </a:stretch>
          </a:blipFill>
        </p:spPr>
        <p:txBody>
          <a:bodyPr/>
          <a:lstStyle>
            <a:lvl1pPr marL="0" indent="0">
              <a:buNone/>
              <a:defRPr/>
            </a:lvl1pPr>
          </a:lstStyle>
          <a:p>
            <a:pPr lvl="0"/>
            <a:r>
              <a:rPr lang="sv-SE" dirty="0"/>
              <a:t> </a:t>
            </a:r>
          </a:p>
        </p:txBody>
      </p:sp>
      <p:sp>
        <p:nvSpPr>
          <p:cNvPr id="7" name="Platshållare för datum 6">
            <a:extLst>
              <a:ext uri="{FF2B5EF4-FFF2-40B4-BE49-F238E27FC236}">
                <a16:creationId xmlns:a16="http://schemas.microsoft.com/office/drawing/2014/main" id="{B6AA8C91-3F85-49B0-80FA-3E6D31780801}"/>
              </a:ext>
            </a:extLst>
          </p:cNvPr>
          <p:cNvSpPr>
            <a:spLocks noGrp="1"/>
          </p:cNvSpPr>
          <p:nvPr>
            <p:ph type="dt" sz="half" idx="15"/>
          </p:nvPr>
        </p:nvSpPr>
        <p:spPr>
          <a:xfrm>
            <a:off x="630721" y="7553896"/>
            <a:ext cx="724211" cy="173686"/>
          </a:xfrm>
        </p:spPr>
        <p:txBody>
          <a:bodyPr/>
          <a:lstStyle/>
          <a:p>
            <a:fld id="{47A73C42-4B71-496A-8105-8FD560B485EA}" type="datetime1">
              <a:rPr lang="sv-SE" smtClean="0"/>
              <a:t>2024-12-04</a:t>
            </a:fld>
            <a:endParaRPr lang="sv-SE" dirty="0"/>
          </a:p>
        </p:txBody>
      </p:sp>
      <p:sp>
        <p:nvSpPr>
          <p:cNvPr id="9" name="Platshållare för sidfot 8">
            <a:extLst>
              <a:ext uri="{FF2B5EF4-FFF2-40B4-BE49-F238E27FC236}">
                <a16:creationId xmlns:a16="http://schemas.microsoft.com/office/drawing/2014/main" id="{B4DC3930-070C-46EC-B8F5-D29E586D11CA}"/>
              </a:ext>
            </a:extLst>
          </p:cNvPr>
          <p:cNvSpPr>
            <a:spLocks noGrp="1"/>
          </p:cNvSpPr>
          <p:nvPr>
            <p:ph type="ftr" sz="quarter" idx="16"/>
          </p:nvPr>
        </p:nvSpPr>
        <p:spPr>
          <a:xfrm>
            <a:off x="119063" y="7267473"/>
            <a:ext cx="4114800" cy="228600"/>
          </a:xfrm>
        </p:spPr>
        <p:txBody>
          <a:bodyPr/>
          <a:lstStyle/>
          <a:p>
            <a:endParaRPr lang="sv-SE" dirty="0"/>
          </a:p>
        </p:txBody>
      </p:sp>
      <p:sp>
        <p:nvSpPr>
          <p:cNvPr id="11" name="Platshållare för bildnummer 10">
            <a:extLst>
              <a:ext uri="{FF2B5EF4-FFF2-40B4-BE49-F238E27FC236}">
                <a16:creationId xmlns:a16="http://schemas.microsoft.com/office/drawing/2014/main" id="{B2757BB0-E4A2-430D-9051-D1E0B8A176E0}"/>
              </a:ext>
            </a:extLst>
          </p:cNvPr>
          <p:cNvSpPr>
            <a:spLocks noGrp="1"/>
          </p:cNvSpPr>
          <p:nvPr>
            <p:ph type="sldNum" sz="quarter" idx="17"/>
          </p:nvPr>
        </p:nvSpPr>
        <p:spPr>
          <a:xfrm>
            <a:off x="119063" y="75538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97842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C51C0145-C3AA-4A93-A0D5-F42758F3AC94}" type="datetime1">
              <a:rPr lang="sv-SE" smtClean="0"/>
              <a:t>2024-12-04</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endParaRPr lang="sv-SE" dirty="0"/>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54511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grö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03275" y="403536"/>
            <a:ext cx="10587038" cy="2852737"/>
          </a:xfrm>
        </p:spPr>
        <p:txBody>
          <a:bodyPr anchor="b"/>
          <a:lstStyle>
            <a:lvl1pPr>
              <a:defRPr sz="600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03275" y="3774454"/>
            <a:ext cx="10587038" cy="1310309"/>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C988424E-075A-4F3B-AA9E-E30DA11A0B69}"/>
              </a:ext>
            </a:extLst>
          </p:cNvPr>
          <p:cNvSpPr>
            <a:spLocks noGrp="1"/>
          </p:cNvSpPr>
          <p:nvPr>
            <p:ph type="dt" sz="half" idx="10"/>
          </p:nvPr>
        </p:nvSpPr>
        <p:spPr>
          <a:xfrm>
            <a:off x="630721" y="7642796"/>
            <a:ext cx="724211" cy="173686"/>
          </a:xfrm>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FA46DBE0-DD44-4FED-A229-C99218B1DC3B}"/>
              </a:ext>
            </a:extLst>
          </p:cNvPr>
          <p:cNvSpPr>
            <a:spLocks noGrp="1"/>
          </p:cNvSpPr>
          <p:nvPr>
            <p:ph type="ftr" sz="quarter" idx="11"/>
          </p:nvPr>
        </p:nvSpPr>
        <p:spPr>
          <a:xfrm>
            <a:off x="119063" y="7356373"/>
            <a:ext cx="4114800" cy="228600"/>
          </a:xfrm>
        </p:spPr>
        <p:txBody>
          <a:bodyPr/>
          <a:lstStyle/>
          <a:p>
            <a:endParaRPr lang="sv-SE" dirty="0"/>
          </a:p>
        </p:txBody>
      </p:sp>
      <p:sp>
        <p:nvSpPr>
          <p:cNvPr id="9" name="Platshållare för bildnummer 8">
            <a:extLst>
              <a:ext uri="{FF2B5EF4-FFF2-40B4-BE49-F238E27FC236}">
                <a16:creationId xmlns:a16="http://schemas.microsoft.com/office/drawing/2014/main" id="{A278F5B2-F5B7-4DCD-A1C0-0950D8EF2C51}"/>
              </a:ext>
            </a:extLst>
          </p:cNvPr>
          <p:cNvSpPr>
            <a:spLocks noGrp="1"/>
          </p:cNvSpPr>
          <p:nvPr>
            <p:ph type="sldNum" sz="quarter" idx="12"/>
          </p:nvPr>
        </p:nvSpPr>
        <p:spPr>
          <a:xfrm>
            <a:off x="119063" y="76427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601858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Avsnittsrubrik lila">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03275" y="403536"/>
            <a:ext cx="10587038" cy="2852737"/>
          </a:xfrm>
        </p:spPr>
        <p:txBody>
          <a:bodyPr anchor="b"/>
          <a:lstStyle>
            <a:lvl1pPr>
              <a:defRPr sz="600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03275" y="3774454"/>
            <a:ext cx="10587038" cy="1310309"/>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85A11471-7F4A-4514-85D2-E466A40B712B}"/>
              </a:ext>
            </a:extLst>
          </p:cNvPr>
          <p:cNvSpPr>
            <a:spLocks noGrp="1"/>
          </p:cNvSpPr>
          <p:nvPr>
            <p:ph type="dt" sz="half" idx="10"/>
          </p:nvPr>
        </p:nvSpPr>
        <p:spPr>
          <a:xfrm>
            <a:off x="630721" y="7591996"/>
            <a:ext cx="724211" cy="173686"/>
          </a:xfrm>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E864EDDB-8C6A-4E8A-A8DD-D4DACCDD8AC6}"/>
              </a:ext>
            </a:extLst>
          </p:cNvPr>
          <p:cNvSpPr>
            <a:spLocks noGrp="1"/>
          </p:cNvSpPr>
          <p:nvPr>
            <p:ph type="ftr" sz="quarter" idx="11"/>
          </p:nvPr>
        </p:nvSpPr>
        <p:spPr>
          <a:xfrm>
            <a:off x="119063" y="7305573"/>
            <a:ext cx="4114800" cy="228600"/>
          </a:xfrm>
        </p:spPr>
        <p:txBody>
          <a:bodyPr/>
          <a:lstStyle/>
          <a:p>
            <a:endParaRPr lang="sv-SE" dirty="0"/>
          </a:p>
        </p:txBody>
      </p:sp>
      <p:sp>
        <p:nvSpPr>
          <p:cNvPr id="9" name="Platshållare för bildnummer 8">
            <a:extLst>
              <a:ext uri="{FF2B5EF4-FFF2-40B4-BE49-F238E27FC236}">
                <a16:creationId xmlns:a16="http://schemas.microsoft.com/office/drawing/2014/main" id="{DDB456FA-40F7-44E7-9128-FDC39FAE2755}"/>
              </a:ext>
            </a:extLst>
          </p:cNvPr>
          <p:cNvSpPr>
            <a:spLocks noGrp="1"/>
          </p:cNvSpPr>
          <p:nvPr>
            <p:ph type="sldNum" sz="quarter" idx="12"/>
          </p:nvPr>
        </p:nvSpPr>
        <p:spPr>
          <a:xfrm>
            <a:off x="119063" y="75919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443896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nittsrubrik blå">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03275" y="403536"/>
            <a:ext cx="10587038" cy="2852737"/>
          </a:xfrm>
        </p:spPr>
        <p:txBody>
          <a:bodyPr anchor="b"/>
          <a:lstStyle>
            <a:lvl1pPr>
              <a:defRPr sz="600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03275" y="3774454"/>
            <a:ext cx="10587038" cy="1310309"/>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83C5D063-D56B-457B-8046-BA066472BEC3}"/>
              </a:ext>
            </a:extLst>
          </p:cNvPr>
          <p:cNvSpPr>
            <a:spLocks noGrp="1"/>
          </p:cNvSpPr>
          <p:nvPr>
            <p:ph type="dt" sz="half" idx="10"/>
          </p:nvPr>
        </p:nvSpPr>
        <p:spPr>
          <a:xfrm>
            <a:off x="630721" y="7566596"/>
            <a:ext cx="724211" cy="173686"/>
          </a:xfrm>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014C2162-0DFD-4211-B553-EFC19FB458D8}"/>
              </a:ext>
            </a:extLst>
          </p:cNvPr>
          <p:cNvSpPr>
            <a:spLocks noGrp="1"/>
          </p:cNvSpPr>
          <p:nvPr>
            <p:ph type="ftr" sz="quarter" idx="11"/>
          </p:nvPr>
        </p:nvSpPr>
        <p:spPr>
          <a:xfrm>
            <a:off x="119063" y="7280173"/>
            <a:ext cx="4114800" cy="228600"/>
          </a:xfrm>
        </p:spPr>
        <p:txBody>
          <a:bodyPr/>
          <a:lstStyle/>
          <a:p>
            <a:endParaRPr lang="sv-SE" dirty="0"/>
          </a:p>
        </p:txBody>
      </p:sp>
      <p:sp>
        <p:nvSpPr>
          <p:cNvPr id="9" name="Platshållare för bildnummer 8">
            <a:extLst>
              <a:ext uri="{FF2B5EF4-FFF2-40B4-BE49-F238E27FC236}">
                <a16:creationId xmlns:a16="http://schemas.microsoft.com/office/drawing/2014/main" id="{8F5B9783-C141-4FF1-92F8-4AC6FFC05CFB}"/>
              </a:ext>
            </a:extLst>
          </p:cNvPr>
          <p:cNvSpPr>
            <a:spLocks noGrp="1"/>
          </p:cNvSpPr>
          <p:nvPr>
            <p:ph type="sldNum" sz="quarter" idx="12"/>
          </p:nvPr>
        </p:nvSpPr>
        <p:spPr>
          <a:xfrm>
            <a:off x="119063" y="75665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059987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grön med blå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03275" y="403536"/>
            <a:ext cx="10587038" cy="2852737"/>
          </a:xfrm>
        </p:spPr>
        <p:txBody>
          <a:bodyPr anchor="b"/>
          <a:lstStyle>
            <a:lvl1pPr>
              <a:defRPr sz="6000">
                <a:solidFill>
                  <a:schemeClr val="accent3"/>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03275" y="3774454"/>
            <a:ext cx="10587038" cy="1310309"/>
          </a:xfrm>
        </p:spPr>
        <p:txBody>
          <a:bodyPr/>
          <a:lstStyle>
            <a:lvl1pPr marL="0" indent="0">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7" name="Platshållare för datum 6">
            <a:extLst>
              <a:ext uri="{FF2B5EF4-FFF2-40B4-BE49-F238E27FC236}">
                <a16:creationId xmlns:a16="http://schemas.microsoft.com/office/drawing/2014/main" id="{F40BE40C-F104-4D5E-9420-1A18CBB6739C}"/>
              </a:ext>
            </a:extLst>
          </p:cNvPr>
          <p:cNvSpPr>
            <a:spLocks noGrp="1"/>
          </p:cNvSpPr>
          <p:nvPr>
            <p:ph type="dt" sz="half" idx="10"/>
          </p:nvPr>
        </p:nvSpPr>
        <p:spPr>
          <a:xfrm>
            <a:off x="630721" y="7731696"/>
            <a:ext cx="724211" cy="173686"/>
          </a:xfrm>
        </p:spPr>
        <p:txBody>
          <a:bodyPr/>
          <a:lstStyle/>
          <a:p>
            <a:fld id="{47A73C42-4B71-496A-8105-8FD560B485EA}" type="datetime1">
              <a:rPr lang="sv-SE" smtClean="0"/>
              <a:t>2024-12-04</a:t>
            </a:fld>
            <a:endParaRPr lang="sv-SE" dirty="0"/>
          </a:p>
        </p:txBody>
      </p:sp>
      <p:sp>
        <p:nvSpPr>
          <p:cNvPr id="8" name="Platshållare för sidfot 7">
            <a:extLst>
              <a:ext uri="{FF2B5EF4-FFF2-40B4-BE49-F238E27FC236}">
                <a16:creationId xmlns:a16="http://schemas.microsoft.com/office/drawing/2014/main" id="{7FE76E2F-B4A7-48F7-B414-05DE7D6DB5E6}"/>
              </a:ext>
            </a:extLst>
          </p:cNvPr>
          <p:cNvSpPr>
            <a:spLocks noGrp="1"/>
          </p:cNvSpPr>
          <p:nvPr>
            <p:ph type="ftr" sz="quarter" idx="11"/>
          </p:nvPr>
        </p:nvSpPr>
        <p:spPr>
          <a:xfrm>
            <a:off x="119063" y="7445273"/>
            <a:ext cx="4114800" cy="228600"/>
          </a:xfrm>
        </p:spPr>
        <p:txBody>
          <a:bodyPr/>
          <a:lstStyle/>
          <a:p>
            <a:endParaRPr lang="sv-SE" dirty="0"/>
          </a:p>
        </p:txBody>
      </p:sp>
      <p:sp>
        <p:nvSpPr>
          <p:cNvPr id="9" name="Platshållare för bildnummer 8">
            <a:extLst>
              <a:ext uri="{FF2B5EF4-FFF2-40B4-BE49-F238E27FC236}">
                <a16:creationId xmlns:a16="http://schemas.microsoft.com/office/drawing/2014/main" id="{F7759A55-6584-4CAE-ABA3-9AAF6602B3B3}"/>
              </a:ext>
            </a:extLst>
          </p:cNvPr>
          <p:cNvSpPr>
            <a:spLocks noGrp="1"/>
          </p:cNvSpPr>
          <p:nvPr>
            <p:ph type="sldNum" sz="quarter" idx="12"/>
          </p:nvPr>
        </p:nvSpPr>
        <p:spPr>
          <a:xfrm>
            <a:off x="119063" y="7731696"/>
            <a:ext cx="468000" cy="173686"/>
          </a:xfrm>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268779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03275" y="323652"/>
            <a:ext cx="10591344" cy="1325563"/>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03275" y="1852204"/>
            <a:ext cx="10591345" cy="396000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630721" y="6563296"/>
            <a:ext cx="724211" cy="173686"/>
          </a:xfrm>
          <a:prstGeom prst="rect">
            <a:avLst/>
          </a:prstGeom>
        </p:spPr>
        <p:txBody>
          <a:bodyPr vert="horz" lIns="0" tIns="0" rIns="0" bIns="0" rtlCol="0" anchor="b">
            <a:noAutofit/>
          </a:bodyPr>
          <a:lstStyle>
            <a:lvl1pPr>
              <a:defRPr lang="sv-SE" sz="700" b="1" smtClean="0">
                <a:solidFill>
                  <a:schemeClr val="tx1"/>
                </a:solidFill>
                <a:latin typeface="Segoe UI" panose="020B0502040204020203" pitchFamily="34" charset="0"/>
                <a:cs typeface="Segoe UI" panose="020B0502040204020203" pitchFamily="34" charset="0"/>
              </a:defRPr>
            </a:lvl1pPr>
          </a:lstStyle>
          <a:p>
            <a:fld id="{47A73C42-4B71-496A-8105-8FD560B485EA}" type="datetime1">
              <a:rPr lang="sv-SE" smtClean="0"/>
              <a:t>2024-12-04</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19063" y="6276873"/>
            <a:ext cx="4114800" cy="228600"/>
          </a:xfrm>
          <a:prstGeom prst="rect">
            <a:avLst/>
          </a:prstGeom>
        </p:spPr>
        <p:txBody>
          <a:bodyPr vert="horz" lIns="0" tIns="0" rIns="0" bIns="0" rtlCol="0" anchor="b">
            <a:noAutofit/>
          </a:bodyPr>
          <a:lstStyle>
            <a:lvl1pPr algn="l">
              <a:defRPr sz="700" b="1">
                <a:solidFill>
                  <a:schemeClr val="tx1"/>
                </a:solidFill>
                <a:latin typeface="Segoe UI" panose="020B0502040204020203" pitchFamily="34" charset="0"/>
                <a:cs typeface="Segoe UI" panose="020B0502040204020203" pitchFamily="34" charset="0"/>
              </a:defRPr>
            </a:lvl1pPr>
          </a:lstStyle>
          <a:p>
            <a:endParaRPr lang="sv-SE" dirty="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9063" y="6563296"/>
            <a:ext cx="468000" cy="173686"/>
          </a:xfrm>
          <a:prstGeom prst="rect">
            <a:avLst/>
          </a:prstGeom>
        </p:spPr>
        <p:txBody>
          <a:bodyPr vert="horz" lIns="0" tIns="0" rIns="0" bIns="0" rtlCol="0" anchor="b">
            <a:noAutofit/>
          </a:bodyPr>
          <a:lstStyle>
            <a:lvl1pPr algn="l">
              <a:defRPr lang="sv-SE" sz="700" b="1" kern="1200" smtClean="0">
                <a:solidFill>
                  <a:schemeClr val="tx1"/>
                </a:solidFill>
                <a:latin typeface="Segoe UI" panose="020B0502040204020203" pitchFamily="34" charset="0"/>
                <a:ea typeface="+mn-ea"/>
                <a:cs typeface="Segoe UI" panose="020B0502040204020203" pitchFamily="34" charset="0"/>
              </a:defRPr>
            </a:lvl1pPr>
          </a:lstStyle>
          <a:p>
            <a:fld id="{AE086683-F536-42AB-ABBC-F4803DFE8DBC}" type="slidenum">
              <a:rPr lang="sv-SE" smtClean="0"/>
              <a:pPr/>
              <a:t>‹#›</a:t>
            </a:fld>
            <a:endParaRPr lang="sv-SE" dirty="0"/>
          </a:p>
        </p:txBody>
      </p:sp>
      <p:pic>
        <p:nvPicPr>
          <p:cNvPr id="7" name="Bildobjekt 6">
            <a:extLst>
              <a:ext uri="{FF2B5EF4-FFF2-40B4-BE49-F238E27FC236}">
                <a16:creationId xmlns:a16="http://schemas.microsoft.com/office/drawing/2014/main" id="{1DFC149B-7572-406C-9B6B-829EA8BE3624}"/>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10639371" y="6016007"/>
            <a:ext cx="1149371" cy="583798"/>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3" r:id="rId4"/>
    <p:sldLayoutId id="2147483650" r:id="rId5"/>
    <p:sldLayoutId id="2147483651" r:id="rId6"/>
    <p:sldLayoutId id="2147483660" r:id="rId7"/>
    <p:sldLayoutId id="2147483661" r:id="rId8"/>
    <p:sldLayoutId id="2147483662" r:id="rId9"/>
    <p:sldLayoutId id="2147483652" r:id="rId10"/>
    <p:sldLayoutId id="2147483664" r:id="rId11"/>
    <p:sldLayoutId id="2147483667" r:id="rId12"/>
    <p:sldLayoutId id="2147483653" r:id="rId13"/>
    <p:sldLayoutId id="2147483655" r:id="rId14"/>
    <p:sldLayoutId id="2147483654" r:id="rId15"/>
    <p:sldLayoutId id="2147483665" r:id="rId16"/>
    <p:sldLayoutId id="2147483666" r:id="rId1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5000"/>
        </a:lnSpc>
        <a:spcBef>
          <a:spcPts val="1000"/>
        </a:spcBef>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 userDrawn="1">
          <p15:clr>
            <a:srgbClr val="F26B43"/>
          </p15:clr>
        </p15:guide>
        <p15:guide id="2" pos="3840" userDrawn="1">
          <p15:clr>
            <a:srgbClr val="F26B43"/>
          </p15:clr>
        </p15:guide>
        <p15:guide id="3" pos="75" userDrawn="1">
          <p15:clr>
            <a:srgbClr val="F26B43"/>
          </p15:clr>
        </p15:guide>
        <p15:guide id="4" pos="7605" userDrawn="1">
          <p15:clr>
            <a:srgbClr val="F26B43"/>
          </p15:clr>
        </p15:guide>
        <p15:guide id="5" orient="horz" pos="2160" userDrawn="1">
          <p15:clr>
            <a:srgbClr val="F26B43"/>
          </p15:clr>
        </p15:guide>
        <p15:guide id="6" orient="horz" pos="4247" userDrawn="1">
          <p15:clr>
            <a:srgbClr val="F26B43"/>
          </p15:clr>
        </p15:guide>
        <p15:guide id="7" pos="982" userDrawn="1">
          <p15:clr>
            <a:srgbClr val="F26B43"/>
          </p15:clr>
        </p15:guide>
        <p15:guide id="8" pos="1935" userDrawn="1">
          <p15:clr>
            <a:srgbClr val="F26B43"/>
          </p15:clr>
        </p15:guide>
        <p15:guide id="9" pos="2887" userDrawn="1">
          <p15:clr>
            <a:srgbClr val="F26B43"/>
          </p15:clr>
        </p15:guide>
        <p15:guide id="10" pos="4793" userDrawn="1">
          <p15:clr>
            <a:srgbClr val="F26B43"/>
          </p15:clr>
        </p15:guide>
        <p15:guide id="11" pos="5745" userDrawn="1">
          <p15:clr>
            <a:srgbClr val="F26B43"/>
          </p15:clr>
        </p15:guide>
        <p15:guide id="12" pos="6698" userDrawn="1">
          <p15:clr>
            <a:srgbClr val="F26B43"/>
          </p15:clr>
        </p15:guide>
        <p15:guide id="13" orient="horz" pos="1162" userDrawn="1">
          <p15:clr>
            <a:srgbClr val="F26B43"/>
          </p15:clr>
        </p15:guide>
        <p15:guide id="14" orient="horz" pos="3748" userDrawn="1">
          <p15:clr>
            <a:srgbClr val="F26B43"/>
          </p15:clr>
        </p15:guide>
        <p15:guide id="15" orient="horz" pos="3203" userDrawn="1">
          <p15:clr>
            <a:srgbClr val="F26B43"/>
          </p15:clr>
        </p15:guide>
        <p15:guide id="16" pos="506" userDrawn="1">
          <p15:clr>
            <a:srgbClr val="F26B43"/>
          </p15:clr>
        </p15:guide>
        <p15:guide id="17" pos="1459" userDrawn="1">
          <p15:clr>
            <a:srgbClr val="F26B43"/>
          </p15:clr>
        </p15:guide>
        <p15:guide id="18" pos="2411" userDrawn="1">
          <p15:clr>
            <a:srgbClr val="F26B43"/>
          </p15:clr>
        </p15:guide>
        <p15:guide id="19" pos="3364" userDrawn="1">
          <p15:clr>
            <a:srgbClr val="F26B43"/>
          </p15:clr>
        </p15:guide>
        <p15:guide id="20" pos="4316" userDrawn="1">
          <p15:clr>
            <a:srgbClr val="F26B43"/>
          </p15:clr>
        </p15:guide>
        <p15:guide id="21" pos="5269" userDrawn="1">
          <p15:clr>
            <a:srgbClr val="F26B43"/>
          </p15:clr>
        </p15:guide>
        <p15:guide id="22" pos="6221" userDrawn="1">
          <p15:clr>
            <a:srgbClr val="F26B43"/>
          </p15:clr>
        </p15:guide>
        <p15:guide id="23" pos="7174" userDrawn="1">
          <p15:clr>
            <a:srgbClr val="F26B43"/>
          </p15:clr>
        </p15:guide>
        <p15:guide id="24" orient="horz" pos="2682" userDrawn="1">
          <p15:clr>
            <a:srgbClr val="F26B43"/>
          </p15:clr>
        </p15:guide>
        <p15:guide id="25" orient="horz" pos="1638" userDrawn="1">
          <p15:clr>
            <a:srgbClr val="F26B43"/>
          </p15:clr>
        </p15:guide>
        <p15:guide id="26"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68249C-D056-49FA-BA8A-4EB7E804271E}"/>
              </a:ext>
            </a:extLst>
          </p:cNvPr>
          <p:cNvSpPr>
            <a:spLocks noGrp="1"/>
          </p:cNvSpPr>
          <p:nvPr>
            <p:ph type="title"/>
          </p:nvPr>
        </p:nvSpPr>
        <p:spPr/>
        <p:txBody>
          <a:bodyPr/>
          <a:lstStyle/>
          <a:p>
            <a:pPr algn="ctr"/>
            <a:r>
              <a:rPr lang="sv-SE" dirty="0"/>
              <a:t>Datadelning och företagsfrämjande</a:t>
            </a:r>
            <a:br>
              <a:rPr lang="sv-SE" dirty="0"/>
            </a:br>
            <a:r>
              <a:rPr lang="sv-SE" sz="2000" dirty="0"/>
              <a:t>4 december 2024</a:t>
            </a:r>
            <a:br>
              <a:rPr lang="sv-SE" dirty="0"/>
            </a:br>
            <a:r>
              <a:rPr lang="sv-SE" dirty="0"/>
              <a:t> </a:t>
            </a:r>
          </a:p>
        </p:txBody>
      </p:sp>
      <p:sp>
        <p:nvSpPr>
          <p:cNvPr id="3" name="Platshållare för text 2">
            <a:extLst>
              <a:ext uri="{FF2B5EF4-FFF2-40B4-BE49-F238E27FC236}">
                <a16:creationId xmlns:a16="http://schemas.microsoft.com/office/drawing/2014/main" id="{4AE193F6-5026-4303-B239-5355C1F89538}"/>
              </a:ext>
            </a:extLst>
          </p:cNvPr>
          <p:cNvSpPr>
            <a:spLocks noGrp="1"/>
          </p:cNvSpPr>
          <p:nvPr>
            <p:ph type="body" idx="1"/>
          </p:nvPr>
        </p:nvSpPr>
        <p:spPr>
          <a:xfrm>
            <a:off x="803275" y="3781425"/>
            <a:ext cx="10587038" cy="1303338"/>
          </a:xfrm>
        </p:spPr>
        <p:txBody>
          <a:bodyPr/>
          <a:lstStyle/>
          <a:p>
            <a:r>
              <a:rPr lang="sv-SE" dirty="0">
                <a:cs typeface="Times New Roman" panose="02020603050405020304" pitchFamily="18" charset="0"/>
              </a:rPr>
              <a:t>Konferens om regiondatabasen, Clarion Östersund</a:t>
            </a:r>
          </a:p>
          <a:p>
            <a:r>
              <a:rPr lang="sv-SE" dirty="0">
                <a:cs typeface="Times New Roman" panose="02020603050405020304" pitchFamily="18" charset="0"/>
              </a:rPr>
              <a:t>Håkan Gadd, avdelningschef, Tillväxtanalys</a:t>
            </a:r>
            <a:endParaRPr lang="sv-SE" dirty="0"/>
          </a:p>
        </p:txBody>
      </p:sp>
    </p:spTree>
    <p:extLst>
      <p:ext uri="{BB962C8B-B14F-4D97-AF65-F5344CB8AC3E}">
        <p14:creationId xmlns:p14="http://schemas.microsoft.com/office/powerpoint/2010/main" val="3476606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91A7F4B-2482-4098-90C0-F17C70556B53}"/>
              </a:ext>
            </a:extLst>
          </p:cNvPr>
          <p:cNvSpPr>
            <a:spLocks noGrp="1"/>
          </p:cNvSpPr>
          <p:nvPr>
            <p:ph sz="half" idx="2"/>
          </p:nvPr>
        </p:nvSpPr>
        <p:spPr>
          <a:xfrm>
            <a:off x="6851650" y="314325"/>
            <a:ext cx="4559299" cy="5490349"/>
          </a:xfrm>
        </p:spPr>
        <p:txBody>
          <a:bodyPr/>
          <a:lstStyle/>
          <a:p>
            <a:r>
              <a:rPr lang="sv-SE" sz="1800" dirty="0"/>
              <a:t>DD effekt</a:t>
            </a:r>
          </a:p>
          <a:p>
            <a:pPr lvl="1"/>
            <a:r>
              <a:rPr lang="sv-SE" sz="1400" dirty="0"/>
              <a:t>Nya data för effektutvärdering</a:t>
            </a:r>
          </a:p>
          <a:p>
            <a:pPr lvl="1"/>
            <a:r>
              <a:rPr lang="sv-SE" sz="1400" dirty="0"/>
              <a:t>Programteori</a:t>
            </a:r>
          </a:p>
          <a:p>
            <a:pPr lvl="1"/>
            <a:r>
              <a:rPr lang="sv-SE" sz="1400" dirty="0"/>
              <a:t>Stödtilldelningsprocesser och dokumentation</a:t>
            </a:r>
          </a:p>
          <a:p>
            <a:pPr lvl="1"/>
            <a:r>
              <a:rPr lang="sv-SE" sz="1400" dirty="0"/>
              <a:t>TA, TVV, Vinnova, tillkommande GM</a:t>
            </a:r>
          </a:p>
          <a:p>
            <a:r>
              <a:rPr lang="sv-SE" sz="1800" dirty="0"/>
              <a:t>DD datamodell</a:t>
            </a:r>
          </a:p>
          <a:p>
            <a:pPr lvl="1"/>
            <a:r>
              <a:rPr lang="sv-SE" sz="1400" dirty="0"/>
              <a:t>Uppföljning/analys</a:t>
            </a:r>
          </a:p>
          <a:p>
            <a:pPr lvl="1"/>
            <a:r>
              <a:rPr lang="sv-SE" sz="1400" dirty="0" err="1"/>
              <a:t>Digg</a:t>
            </a:r>
            <a:r>
              <a:rPr lang="sv-SE" sz="1400" dirty="0"/>
              <a:t>, SCB, TA, TVV, Vinnova, tillkommande GM</a:t>
            </a:r>
          </a:p>
          <a:p>
            <a:r>
              <a:rPr lang="sv-SE" sz="1800" dirty="0"/>
              <a:t>Operativ styrgrupp</a:t>
            </a:r>
          </a:p>
          <a:p>
            <a:pPr lvl="1"/>
            <a:r>
              <a:rPr lang="sv-SE" sz="1400" dirty="0"/>
              <a:t>Drift DD effekt, DD datamodell</a:t>
            </a:r>
          </a:p>
          <a:p>
            <a:pPr lvl="1"/>
            <a:r>
              <a:rPr lang="sv-SE" sz="1400" dirty="0" err="1"/>
              <a:t>Digg</a:t>
            </a:r>
            <a:r>
              <a:rPr lang="sv-SE" sz="1400" dirty="0"/>
              <a:t>, SCB, TA, TVV, Vinnova</a:t>
            </a:r>
          </a:p>
          <a:p>
            <a:pPr lvl="1"/>
            <a:r>
              <a:rPr lang="sv-SE" sz="1400" dirty="0"/>
              <a:t>Gemensamma prioriteringar</a:t>
            </a:r>
          </a:p>
          <a:p>
            <a:r>
              <a:rPr lang="sv-SE" sz="1800" dirty="0"/>
              <a:t>Gemensam juridisk resurs</a:t>
            </a:r>
          </a:p>
          <a:p>
            <a:r>
              <a:rPr lang="sv-SE" sz="1800" dirty="0"/>
              <a:t>Styrgrupp (SG)</a:t>
            </a:r>
          </a:p>
          <a:p>
            <a:pPr lvl="1"/>
            <a:r>
              <a:rPr lang="sv-SE" sz="1400" dirty="0"/>
              <a:t>Övergripande styrning</a:t>
            </a:r>
          </a:p>
          <a:p>
            <a:pPr lvl="1"/>
            <a:r>
              <a:rPr lang="sv-SE" sz="1400" dirty="0"/>
              <a:t>Beslut resurser</a:t>
            </a:r>
          </a:p>
          <a:p>
            <a:pPr lvl="1"/>
            <a:r>
              <a:rPr lang="sv-SE" sz="1400" dirty="0"/>
              <a:t>GD-möten</a:t>
            </a:r>
          </a:p>
          <a:p>
            <a:pPr lvl="1"/>
            <a:r>
              <a:rPr lang="sv-SE" sz="1400" dirty="0"/>
              <a:t>Återrapportering</a:t>
            </a:r>
          </a:p>
          <a:p>
            <a:pPr lvl="1"/>
            <a:r>
              <a:rPr lang="sv-SE" sz="1400" dirty="0"/>
              <a:t>TA</a:t>
            </a:r>
          </a:p>
        </p:txBody>
      </p:sp>
      <p:sp>
        <p:nvSpPr>
          <p:cNvPr id="4" name="Rubrik 3">
            <a:extLst>
              <a:ext uri="{FF2B5EF4-FFF2-40B4-BE49-F238E27FC236}">
                <a16:creationId xmlns:a16="http://schemas.microsoft.com/office/drawing/2014/main" id="{9145C408-57FA-48F0-A935-553EA6EA2DAF}"/>
              </a:ext>
            </a:extLst>
          </p:cNvPr>
          <p:cNvSpPr>
            <a:spLocks noGrp="1"/>
          </p:cNvSpPr>
          <p:nvPr>
            <p:ph type="title"/>
          </p:nvPr>
        </p:nvSpPr>
        <p:spPr>
          <a:xfrm>
            <a:off x="781050" y="124663"/>
            <a:ext cx="4558225" cy="458056"/>
          </a:xfrm>
        </p:spPr>
        <p:txBody>
          <a:bodyPr/>
          <a:lstStyle/>
          <a:p>
            <a:endParaRPr lang="sv-SE" sz="2800" dirty="0"/>
          </a:p>
        </p:txBody>
      </p:sp>
      <p:sp>
        <p:nvSpPr>
          <p:cNvPr id="6" name="Ellips 5">
            <a:extLst>
              <a:ext uri="{FF2B5EF4-FFF2-40B4-BE49-F238E27FC236}">
                <a16:creationId xmlns:a16="http://schemas.microsoft.com/office/drawing/2014/main" id="{C42C8601-439E-49BA-9D86-F132B0F43B2C}"/>
              </a:ext>
            </a:extLst>
          </p:cNvPr>
          <p:cNvSpPr/>
          <p:nvPr/>
        </p:nvSpPr>
        <p:spPr>
          <a:xfrm>
            <a:off x="338674" y="2295877"/>
            <a:ext cx="1953650" cy="2036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DD effekt</a:t>
            </a:r>
          </a:p>
        </p:txBody>
      </p:sp>
      <p:sp>
        <p:nvSpPr>
          <p:cNvPr id="7" name="Ellips 6">
            <a:extLst>
              <a:ext uri="{FF2B5EF4-FFF2-40B4-BE49-F238E27FC236}">
                <a16:creationId xmlns:a16="http://schemas.microsoft.com/office/drawing/2014/main" id="{3055E347-E291-4002-AC9E-10DEAD6BB361}"/>
              </a:ext>
            </a:extLst>
          </p:cNvPr>
          <p:cNvSpPr/>
          <p:nvPr/>
        </p:nvSpPr>
        <p:spPr>
          <a:xfrm>
            <a:off x="2235712" y="1838647"/>
            <a:ext cx="1438275" cy="113399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DD juridik</a:t>
            </a:r>
          </a:p>
        </p:txBody>
      </p:sp>
      <p:sp>
        <p:nvSpPr>
          <p:cNvPr id="8" name="Ellips 7">
            <a:extLst>
              <a:ext uri="{FF2B5EF4-FFF2-40B4-BE49-F238E27FC236}">
                <a16:creationId xmlns:a16="http://schemas.microsoft.com/office/drawing/2014/main" id="{801EF5C8-3B6D-4786-8C97-6A2A8D0BAA98}"/>
              </a:ext>
            </a:extLst>
          </p:cNvPr>
          <p:cNvSpPr/>
          <p:nvPr/>
        </p:nvSpPr>
        <p:spPr>
          <a:xfrm>
            <a:off x="3617374" y="2418129"/>
            <a:ext cx="1909226" cy="19145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DD</a:t>
            </a:r>
          </a:p>
          <a:p>
            <a:pPr algn="ctr"/>
            <a:r>
              <a:rPr lang="sv-SE" dirty="0"/>
              <a:t>datamodell</a:t>
            </a:r>
          </a:p>
        </p:txBody>
      </p:sp>
      <p:sp>
        <p:nvSpPr>
          <p:cNvPr id="9" name="Rektangel 8">
            <a:extLst>
              <a:ext uri="{FF2B5EF4-FFF2-40B4-BE49-F238E27FC236}">
                <a16:creationId xmlns:a16="http://schemas.microsoft.com/office/drawing/2014/main" id="{27130268-4198-4D5E-A88A-2E76A1F138C7}"/>
              </a:ext>
            </a:extLst>
          </p:cNvPr>
          <p:cNvSpPr/>
          <p:nvPr/>
        </p:nvSpPr>
        <p:spPr>
          <a:xfrm>
            <a:off x="1176337" y="5467350"/>
            <a:ext cx="45719"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Rektangel: rundade hörn 10">
            <a:extLst>
              <a:ext uri="{FF2B5EF4-FFF2-40B4-BE49-F238E27FC236}">
                <a16:creationId xmlns:a16="http://schemas.microsoft.com/office/drawing/2014/main" id="{B93D1089-5F68-4CB1-A808-B8A461ECC572}"/>
              </a:ext>
            </a:extLst>
          </p:cNvPr>
          <p:cNvSpPr/>
          <p:nvPr/>
        </p:nvSpPr>
        <p:spPr>
          <a:xfrm>
            <a:off x="2195512" y="724509"/>
            <a:ext cx="1552575" cy="7143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Operativ styrgrupp</a:t>
            </a:r>
          </a:p>
        </p:txBody>
      </p:sp>
      <p:sp>
        <p:nvSpPr>
          <p:cNvPr id="12" name="Rektangel: rundade hörn 11">
            <a:extLst>
              <a:ext uri="{FF2B5EF4-FFF2-40B4-BE49-F238E27FC236}">
                <a16:creationId xmlns:a16="http://schemas.microsoft.com/office/drawing/2014/main" id="{B3D954A5-B6BD-4208-8688-5A7D9DEBD5CA}"/>
              </a:ext>
            </a:extLst>
          </p:cNvPr>
          <p:cNvSpPr/>
          <p:nvPr/>
        </p:nvSpPr>
        <p:spPr>
          <a:xfrm>
            <a:off x="7067550" y="1990725"/>
            <a:ext cx="45719" cy="4571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ubrik 3">
            <a:extLst>
              <a:ext uri="{FF2B5EF4-FFF2-40B4-BE49-F238E27FC236}">
                <a16:creationId xmlns:a16="http://schemas.microsoft.com/office/drawing/2014/main" id="{78FCAB0C-E13C-422B-AFF6-F6797F5098AA}"/>
              </a:ext>
            </a:extLst>
          </p:cNvPr>
          <p:cNvSpPr txBox="1">
            <a:spLocks/>
          </p:cNvSpPr>
          <p:nvPr/>
        </p:nvSpPr>
        <p:spPr>
          <a:xfrm>
            <a:off x="6851650" y="247452"/>
            <a:ext cx="4536000" cy="1325563"/>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dirty="0"/>
          </a:p>
        </p:txBody>
      </p:sp>
      <p:sp>
        <p:nvSpPr>
          <p:cNvPr id="16" name="Rektangel 15">
            <a:extLst>
              <a:ext uri="{FF2B5EF4-FFF2-40B4-BE49-F238E27FC236}">
                <a16:creationId xmlns:a16="http://schemas.microsoft.com/office/drawing/2014/main" id="{D086509E-2AD5-4066-B6F0-A42E18EEF83B}"/>
              </a:ext>
            </a:extLst>
          </p:cNvPr>
          <p:cNvSpPr/>
          <p:nvPr/>
        </p:nvSpPr>
        <p:spPr>
          <a:xfrm>
            <a:off x="442165" y="4510442"/>
            <a:ext cx="1559782"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Programlogik</a:t>
            </a:r>
          </a:p>
        </p:txBody>
      </p:sp>
      <p:sp>
        <p:nvSpPr>
          <p:cNvPr id="18" name="Rektangel 17">
            <a:extLst>
              <a:ext uri="{FF2B5EF4-FFF2-40B4-BE49-F238E27FC236}">
                <a16:creationId xmlns:a16="http://schemas.microsoft.com/office/drawing/2014/main" id="{6A72B235-4D14-44FC-A137-2659B6B09690}"/>
              </a:ext>
            </a:extLst>
          </p:cNvPr>
          <p:cNvSpPr/>
          <p:nvPr/>
        </p:nvSpPr>
        <p:spPr>
          <a:xfrm>
            <a:off x="419305" y="5316011"/>
            <a:ext cx="1559782"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Stödtilldelnings-</a:t>
            </a:r>
          </a:p>
          <a:p>
            <a:pPr algn="ctr"/>
            <a:r>
              <a:rPr lang="sv-SE" sz="1400" dirty="0"/>
              <a:t>processer</a:t>
            </a:r>
          </a:p>
        </p:txBody>
      </p:sp>
      <p:sp>
        <p:nvSpPr>
          <p:cNvPr id="22" name="Rektangel 21">
            <a:extLst>
              <a:ext uri="{FF2B5EF4-FFF2-40B4-BE49-F238E27FC236}">
                <a16:creationId xmlns:a16="http://schemas.microsoft.com/office/drawing/2014/main" id="{CCCC6099-279A-489C-94D8-3167538D6DC2}"/>
              </a:ext>
            </a:extLst>
          </p:cNvPr>
          <p:cNvSpPr/>
          <p:nvPr/>
        </p:nvSpPr>
        <p:spPr>
          <a:xfrm>
            <a:off x="419303" y="6121580"/>
            <a:ext cx="1559784"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Inventering och utveckling</a:t>
            </a:r>
          </a:p>
        </p:txBody>
      </p:sp>
      <p:sp>
        <p:nvSpPr>
          <p:cNvPr id="23" name="Rektangel 22">
            <a:extLst>
              <a:ext uri="{FF2B5EF4-FFF2-40B4-BE49-F238E27FC236}">
                <a16:creationId xmlns:a16="http://schemas.microsoft.com/office/drawing/2014/main" id="{39007DA5-75F8-4A3E-986B-34FBD626BDD1}"/>
              </a:ext>
            </a:extLst>
          </p:cNvPr>
          <p:cNvSpPr/>
          <p:nvPr/>
        </p:nvSpPr>
        <p:spPr>
          <a:xfrm>
            <a:off x="3771386" y="4512016"/>
            <a:ext cx="1583946"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Definitioner</a:t>
            </a:r>
          </a:p>
        </p:txBody>
      </p:sp>
      <p:sp>
        <p:nvSpPr>
          <p:cNvPr id="24" name="Rektangel 23">
            <a:extLst>
              <a:ext uri="{FF2B5EF4-FFF2-40B4-BE49-F238E27FC236}">
                <a16:creationId xmlns:a16="http://schemas.microsoft.com/office/drawing/2014/main" id="{62421D27-E63B-468C-9F6A-BC278C51C001}"/>
              </a:ext>
            </a:extLst>
          </p:cNvPr>
          <p:cNvSpPr/>
          <p:nvPr/>
        </p:nvSpPr>
        <p:spPr>
          <a:xfrm>
            <a:off x="3748087" y="5316011"/>
            <a:ext cx="1583946"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API-standard</a:t>
            </a:r>
          </a:p>
        </p:txBody>
      </p:sp>
      <p:sp>
        <p:nvSpPr>
          <p:cNvPr id="25" name="Rektangel 24">
            <a:extLst>
              <a:ext uri="{FF2B5EF4-FFF2-40B4-BE49-F238E27FC236}">
                <a16:creationId xmlns:a16="http://schemas.microsoft.com/office/drawing/2014/main" id="{760697A6-4164-4B71-8903-5D13BE0F79CB}"/>
              </a:ext>
            </a:extLst>
          </p:cNvPr>
          <p:cNvSpPr/>
          <p:nvPr/>
        </p:nvSpPr>
        <p:spPr>
          <a:xfrm>
            <a:off x="3726570" y="6105555"/>
            <a:ext cx="1605463" cy="6277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a:t>Portal</a:t>
            </a:r>
          </a:p>
        </p:txBody>
      </p:sp>
      <p:sp>
        <p:nvSpPr>
          <p:cNvPr id="27" name="Pil: böjd 26">
            <a:extLst>
              <a:ext uri="{FF2B5EF4-FFF2-40B4-BE49-F238E27FC236}">
                <a16:creationId xmlns:a16="http://schemas.microsoft.com/office/drawing/2014/main" id="{160C1CC2-4484-42A3-87EF-725F3B2EB196}"/>
              </a:ext>
            </a:extLst>
          </p:cNvPr>
          <p:cNvSpPr/>
          <p:nvPr/>
        </p:nvSpPr>
        <p:spPr>
          <a:xfrm>
            <a:off x="1213106" y="1117068"/>
            <a:ext cx="720162" cy="969571"/>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28" name="Pil: böjd 27">
            <a:extLst>
              <a:ext uri="{FF2B5EF4-FFF2-40B4-BE49-F238E27FC236}">
                <a16:creationId xmlns:a16="http://schemas.microsoft.com/office/drawing/2014/main" id="{2CC9E307-F1FF-4A04-8250-EFB28CDFE196}"/>
              </a:ext>
            </a:extLst>
          </p:cNvPr>
          <p:cNvSpPr/>
          <p:nvPr/>
        </p:nvSpPr>
        <p:spPr>
          <a:xfrm flipH="1">
            <a:off x="3997887" y="1076922"/>
            <a:ext cx="720162" cy="1009717"/>
          </a:xfrm>
          <a:prstGeom prst="bentArrow">
            <a:avLst>
              <a:gd name="adj1" fmla="val 25000"/>
              <a:gd name="adj2" fmla="val 28307"/>
              <a:gd name="adj3" fmla="val 25000"/>
              <a:gd name="adj4" fmla="val 437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tx1"/>
              </a:solidFill>
            </a:endParaRPr>
          </a:p>
        </p:txBody>
      </p:sp>
      <p:sp>
        <p:nvSpPr>
          <p:cNvPr id="35" name="Pil: vänster-höger 34">
            <a:extLst>
              <a:ext uri="{FF2B5EF4-FFF2-40B4-BE49-F238E27FC236}">
                <a16:creationId xmlns:a16="http://schemas.microsoft.com/office/drawing/2014/main" id="{6D8C6908-A3C3-46CB-AEAA-C7F0340DD325}"/>
              </a:ext>
            </a:extLst>
          </p:cNvPr>
          <p:cNvSpPr/>
          <p:nvPr/>
        </p:nvSpPr>
        <p:spPr>
          <a:xfrm>
            <a:off x="2483361" y="3172906"/>
            <a:ext cx="942975" cy="398989"/>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6" name="Ellips 35">
            <a:extLst>
              <a:ext uri="{FF2B5EF4-FFF2-40B4-BE49-F238E27FC236}">
                <a16:creationId xmlns:a16="http://schemas.microsoft.com/office/drawing/2014/main" id="{C44ABDFD-6302-4FCE-9159-CC2E2DE38306}"/>
              </a:ext>
            </a:extLst>
          </p:cNvPr>
          <p:cNvSpPr/>
          <p:nvPr/>
        </p:nvSpPr>
        <p:spPr>
          <a:xfrm>
            <a:off x="2602962" y="191572"/>
            <a:ext cx="914400" cy="3326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SG</a:t>
            </a:r>
          </a:p>
        </p:txBody>
      </p:sp>
    </p:spTree>
    <p:extLst>
      <p:ext uri="{BB962C8B-B14F-4D97-AF65-F5344CB8AC3E}">
        <p14:creationId xmlns:p14="http://schemas.microsoft.com/office/powerpoint/2010/main" val="275098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F8C660-48C7-4600-A97C-C6BFFAED8F48}"/>
              </a:ext>
            </a:extLst>
          </p:cNvPr>
          <p:cNvSpPr>
            <a:spLocks noGrp="1"/>
          </p:cNvSpPr>
          <p:nvPr>
            <p:ph type="title"/>
          </p:nvPr>
        </p:nvSpPr>
        <p:spPr/>
        <p:txBody>
          <a:bodyPr/>
          <a:lstStyle/>
          <a:p>
            <a:r>
              <a:rPr lang="sv-SE" dirty="0"/>
              <a:t>Syfte med deluppdraget</a:t>
            </a:r>
          </a:p>
        </p:txBody>
      </p:sp>
      <p:sp>
        <p:nvSpPr>
          <p:cNvPr id="3" name="Platshållare för innehåll 2">
            <a:extLst>
              <a:ext uri="{FF2B5EF4-FFF2-40B4-BE49-F238E27FC236}">
                <a16:creationId xmlns:a16="http://schemas.microsoft.com/office/drawing/2014/main" id="{544FFDFA-B40E-49C8-A29A-7D20A1784092}"/>
              </a:ext>
            </a:extLst>
          </p:cNvPr>
          <p:cNvSpPr>
            <a:spLocks noGrp="1"/>
          </p:cNvSpPr>
          <p:nvPr>
            <p:ph idx="1"/>
          </p:nvPr>
        </p:nvSpPr>
        <p:spPr>
          <a:xfrm>
            <a:off x="803275" y="1852203"/>
            <a:ext cx="10591345" cy="4260497"/>
          </a:xfrm>
        </p:spPr>
        <p:txBody>
          <a:bodyPr/>
          <a:lstStyle/>
          <a:p>
            <a:r>
              <a:rPr lang="sv-SE" dirty="0"/>
              <a:t>Utveckla och införa en metod för delning av data, dvs hur data ska delas för att få överblick över det företagsfrämjande systemet och granska dess effekter.</a:t>
            </a:r>
          </a:p>
          <a:p>
            <a:r>
              <a:rPr lang="sv-SE" dirty="0"/>
              <a:t>Delprojektets mål</a:t>
            </a:r>
          </a:p>
          <a:p>
            <a:pPr lvl="1"/>
            <a:r>
              <a:rPr lang="sv-SE" dirty="0"/>
              <a:t>En säker, behovsdriven datamodell, testad, utvecklats för implementering av andra myndigheter </a:t>
            </a:r>
          </a:p>
          <a:p>
            <a:pPr lvl="1"/>
            <a:r>
              <a:rPr lang="sv-SE" dirty="0"/>
              <a:t>Förslag om om framtida förvaltning av datamodellen</a:t>
            </a:r>
          </a:p>
          <a:p>
            <a:pPr lvl="1"/>
            <a:r>
              <a:rPr lang="sv-SE" dirty="0"/>
              <a:t>Klargjort de juridiska förutsättningarna för datadelning och vid behov föreslagit författningsändringar</a:t>
            </a:r>
          </a:p>
          <a:p>
            <a:endParaRPr lang="sv-SE" dirty="0"/>
          </a:p>
        </p:txBody>
      </p:sp>
    </p:spTree>
    <p:extLst>
      <p:ext uri="{BB962C8B-B14F-4D97-AF65-F5344CB8AC3E}">
        <p14:creationId xmlns:p14="http://schemas.microsoft.com/office/powerpoint/2010/main" val="413282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A2260F-4532-4286-A423-BB7AC80BFD02}"/>
              </a:ext>
            </a:extLst>
          </p:cNvPr>
          <p:cNvSpPr>
            <a:spLocks noGrp="1"/>
          </p:cNvSpPr>
          <p:nvPr>
            <p:ph type="title"/>
          </p:nvPr>
        </p:nvSpPr>
        <p:spPr>
          <a:xfrm>
            <a:off x="701458" y="323653"/>
            <a:ext cx="10693161" cy="722144"/>
          </a:xfrm>
        </p:spPr>
        <p:txBody>
          <a:bodyPr/>
          <a:lstStyle/>
          <a:p>
            <a:r>
              <a:rPr lang="sv-SE" dirty="0"/>
              <a:t>Datamodell</a:t>
            </a:r>
          </a:p>
        </p:txBody>
      </p:sp>
      <p:sp>
        <p:nvSpPr>
          <p:cNvPr id="3" name="Platshållare för innehåll 2">
            <a:extLst>
              <a:ext uri="{FF2B5EF4-FFF2-40B4-BE49-F238E27FC236}">
                <a16:creationId xmlns:a16="http://schemas.microsoft.com/office/drawing/2014/main" id="{39CAF8DE-9DA4-4FDA-BA44-247F22E1BBB5}"/>
              </a:ext>
            </a:extLst>
          </p:cNvPr>
          <p:cNvSpPr>
            <a:spLocks noGrp="1"/>
          </p:cNvSpPr>
          <p:nvPr>
            <p:ph idx="1"/>
          </p:nvPr>
        </p:nvSpPr>
        <p:spPr>
          <a:xfrm>
            <a:off x="803275" y="1045797"/>
            <a:ext cx="10591345" cy="4766407"/>
          </a:xfrm>
        </p:spPr>
        <p:txBody>
          <a:bodyPr/>
          <a:lstStyle/>
          <a:p>
            <a:r>
              <a:rPr lang="sv-SE" dirty="0"/>
              <a:t>Datamodellen bygger på behov av data för utvärderingar och analyser och på troliga framtida databehov. Olika typer av kvantitativa data och olika typer av kvalitativa data.</a:t>
            </a:r>
          </a:p>
          <a:p>
            <a:r>
              <a:rPr lang="sv-SE" dirty="0"/>
              <a:t>Viktiga förutsättningar finns i de arbeten som gjorts inom GDP och KLL.</a:t>
            </a:r>
          </a:p>
          <a:p>
            <a:r>
              <a:rPr lang="sv-SE" dirty="0"/>
              <a:t>Hänsyn behöver tas till EU:s statsstödsregler</a:t>
            </a:r>
          </a:p>
          <a:p>
            <a:r>
              <a:rPr lang="sv-SE" dirty="0"/>
              <a:t>Det svåra – att skapa interoperabla data genom standardisering, gemensam definiering och gemensam teknik för datadelning.</a:t>
            </a:r>
          </a:p>
          <a:p>
            <a:endParaRPr lang="sv-SE" dirty="0"/>
          </a:p>
          <a:p>
            <a:endParaRPr lang="sv-SE" dirty="0"/>
          </a:p>
          <a:p>
            <a:endParaRPr lang="sv-SE" dirty="0"/>
          </a:p>
        </p:txBody>
      </p:sp>
    </p:spTree>
    <p:extLst>
      <p:ext uri="{BB962C8B-B14F-4D97-AF65-F5344CB8AC3E}">
        <p14:creationId xmlns:p14="http://schemas.microsoft.com/office/powerpoint/2010/main" val="29082580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tshållare för innehåll 3">
            <a:extLst>
              <a:ext uri="{FF2B5EF4-FFF2-40B4-BE49-F238E27FC236}">
                <a16:creationId xmlns:a16="http://schemas.microsoft.com/office/drawing/2014/main" id="{3A0B9EA7-2E34-4EA8-9020-304A7EA4BFFA}"/>
              </a:ext>
            </a:extLst>
          </p:cNvPr>
          <p:cNvGraphicFramePr>
            <a:graphicFrameLocks noGrp="1"/>
          </p:cNvGraphicFramePr>
          <p:nvPr>
            <p:ph idx="1"/>
            <p:extLst>
              <p:ext uri="{D42A27DB-BD31-4B8C-83A1-F6EECF244321}">
                <p14:modId xmlns:p14="http://schemas.microsoft.com/office/powerpoint/2010/main" val="3619299620"/>
              </p:ext>
            </p:extLst>
          </p:nvPr>
        </p:nvGraphicFramePr>
        <p:xfrm>
          <a:off x="693420" y="1935955"/>
          <a:ext cx="10591800" cy="1447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 6">
            <a:extLst>
              <a:ext uri="{FF2B5EF4-FFF2-40B4-BE49-F238E27FC236}">
                <a16:creationId xmlns:a16="http://schemas.microsoft.com/office/drawing/2014/main" id="{E1273942-5818-49CB-8487-750286D08B20}"/>
              </a:ext>
            </a:extLst>
          </p:cNvPr>
          <p:cNvGrpSpPr/>
          <p:nvPr/>
        </p:nvGrpSpPr>
        <p:grpSpPr>
          <a:xfrm>
            <a:off x="708025" y="4568428"/>
            <a:ext cx="10591800" cy="1473994"/>
            <a:chOff x="0" y="0"/>
            <a:chExt cx="3780569" cy="1473994"/>
          </a:xfrm>
        </p:grpSpPr>
        <p:sp>
          <p:nvSpPr>
            <p:cNvPr id="8" name="Pil: sparr 7">
              <a:extLst>
                <a:ext uri="{FF2B5EF4-FFF2-40B4-BE49-F238E27FC236}">
                  <a16:creationId xmlns:a16="http://schemas.microsoft.com/office/drawing/2014/main" id="{F9243EDE-EB1F-424D-A2EC-B93F50CF4156}"/>
                </a:ext>
              </a:extLst>
            </p:cNvPr>
            <p:cNvSpPr/>
            <p:nvPr/>
          </p:nvSpPr>
          <p:spPr>
            <a:xfrm>
              <a:off x="0" y="0"/>
              <a:ext cx="3780569" cy="1473994"/>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9" name="Pil: sparr 4">
              <a:extLst>
                <a:ext uri="{FF2B5EF4-FFF2-40B4-BE49-F238E27FC236}">
                  <a16:creationId xmlns:a16="http://schemas.microsoft.com/office/drawing/2014/main" id="{1F62E8B8-6B63-4FCB-AE01-ABFC0B157A57}"/>
                </a:ext>
              </a:extLst>
            </p:cNvPr>
            <p:cNvSpPr txBox="1"/>
            <p:nvPr/>
          </p:nvSpPr>
          <p:spPr>
            <a:xfrm>
              <a:off x="736997" y="0"/>
              <a:ext cx="2306575" cy="1473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sv-SE" sz="1800" kern="1200" dirty="0"/>
                <a:t>Datamodell	</a:t>
              </a:r>
            </a:p>
          </p:txBody>
        </p:sp>
      </p:grpSp>
      <p:sp>
        <p:nvSpPr>
          <p:cNvPr id="10" name="Pil: upp-ned 9">
            <a:extLst>
              <a:ext uri="{FF2B5EF4-FFF2-40B4-BE49-F238E27FC236}">
                <a16:creationId xmlns:a16="http://schemas.microsoft.com/office/drawing/2014/main" id="{4C0EDBDE-223F-4723-9DCF-A6F06901E966}"/>
              </a:ext>
            </a:extLst>
          </p:cNvPr>
          <p:cNvSpPr/>
          <p:nvPr/>
        </p:nvSpPr>
        <p:spPr>
          <a:xfrm>
            <a:off x="5600701" y="3632592"/>
            <a:ext cx="398144" cy="71437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il: upp-ned 10">
            <a:extLst>
              <a:ext uri="{FF2B5EF4-FFF2-40B4-BE49-F238E27FC236}">
                <a16:creationId xmlns:a16="http://schemas.microsoft.com/office/drawing/2014/main" id="{0334D704-DF5F-4D66-B589-D66FF4064CCC}"/>
              </a:ext>
            </a:extLst>
          </p:cNvPr>
          <p:cNvSpPr/>
          <p:nvPr/>
        </p:nvSpPr>
        <p:spPr>
          <a:xfrm>
            <a:off x="8264427" y="3642116"/>
            <a:ext cx="398144" cy="714375"/>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il: upp-ned 11">
            <a:extLst>
              <a:ext uri="{FF2B5EF4-FFF2-40B4-BE49-F238E27FC236}">
                <a16:creationId xmlns:a16="http://schemas.microsoft.com/office/drawing/2014/main" id="{246136F2-8C90-456D-91E5-B9C811382526}"/>
              </a:ext>
            </a:extLst>
          </p:cNvPr>
          <p:cNvSpPr/>
          <p:nvPr/>
        </p:nvSpPr>
        <p:spPr>
          <a:xfrm>
            <a:off x="2907130" y="3623667"/>
            <a:ext cx="398144" cy="70485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ubrik 13">
            <a:extLst>
              <a:ext uri="{FF2B5EF4-FFF2-40B4-BE49-F238E27FC236}">
                <a16:creationId xmlns:a16="http://schemas.microsoft.com/office/drawing/2014/main" id="{F006D689-358F-433C-B589-A4831D4387DC}"/>
              </a:ext>
            </a:extLst>
          </p:cNvPr>
          <p:cNvSpPr>
            <a:spLocks noGrp="1"/>
          </p:cNvSpPr>
          <p:nvPr>
            <p:ph type="title"/>
          </p:nvPr>
        </p:nvSpPr>
        <p:spPr>
          <a:xfrm>
            <a:off x="803275" y="323653"/>
            <a:ext cx="10591344" cy="968178"/>
          </a:xfrm>
        </p:spPr>
        <p:txBody>
          <a:bodyPr/>
          <a:lstStyle/>
          <a:p>
            <a:r>
              <a:rPr lang="sv-SE" dirty="0"/>
              <a:t>Uppdraget år 2025-2026/2027</a:t>
            </a:r>
          </a:p>
        </p:txBody>
      </p:sp>
    </p:spTree>
    <p:extLst>
      <p:ext uri="{BB962C8B-B14F-4D97-AF65-F5344CB8AC3E}">
        <p14:creationId xmlns:p14="http://schemas.microsoft.com/office/powerpoint/2010/main" val="179013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C6F1A6-4F7A-48D7-8FA6-1FE0B930ADBA}"/>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79412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latshållare för bild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5258" r="15258"/>
          <a:stretch/>
        </p:blipFill>
        <p:spPr bwMode="auto">
          <a:xfrm>
            <a:off x="5964000" y="0"/>
            <a:ext cx="6228000" cy="6874076"/>
          </a:xfrm>
          <a:prstGeom prst="rect">
            <a:avLst/>
          </a:prstGeom>
        </p:spPr>
      </p:pic>
      <p:sp>
        <p:nvSpPr>
          <p:cNvPr id="5" name="Platshållare för innehåll 2"/>
          <p:cNvSpPr>
            <a:spLocks noGrp="1"/>
          </p:cNvSpPr>
          <p:nvPr>
            <p:ph sz="half" idx="1"/>
          </p:nvPr>
        </p:nvSpPr>
        <p:spPr bwMode="auto"/>
        <p:txBody>
          <a:bodyPr/>
          <a:lstStyle/>
          <a:p>
            <a:pPr>
              <a:defRPr/>
            </a:pPr>
            <a:r>
              <a:rPr lang="sv-SE" dirty="0"/>
              <a:t>Bistå med kunskapsbaserade beslutsunderlag som kan användas för att utveckla, ompröva och effektivisera statens insatser för hållbar nationell och regional tillväxt och näringslivsutveckling</a:t>
            </a:r>
          </a:p>
          <a:p>
            <a:pPr>
              <a:defRPr/>
            </a:pPr>
            <a:r>
              <a:rPr lang="sv-SE" dirty="0"/>
              <a:t>Analyser och utvärderingar</a:t>
            </a:r>
          </a:p>
          <a:p>
            <a:pPr marL="0" indent="0">
              <a:buNone/>
              <a:defRPr/>
            </a:pPr>
            <a:endParaRPr lang="sv-SE" dirty="0"/>
          </a:p>
        </p:txBody>
      </p:sp>
      <p:sp>
        <p:nvSpPr>
          <p:cNvPr id="6" name="Rubrik 1"/>
          <p:cNvSpPr>
            <a:spLocks noGrp="1"/>
          </p:cNvSpPr>
          <p:nvPr>
            <p:ph type="title"/>
          </p:nvPr>
        </p:nvSpPr>
        <p:spPr bwMode="auto"/>
        <p:txBody>
          <a:bodyPr/>
          <a:lstStyle/>
          <a:p>
            <a:pPr>
              <a:defRPr/>
            </a:pPr>
            <a:r>
              <a:rPr lang="sv-SE" dirty="0"/>
              <a:t>Vårt uppdrag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Platshållare för innehåll 2"/>
          <p:cNvSpPr>
            <a:spLocks noGrp="1"/>
          </p:cNvSpPr>
          <p:nvPr>
            <p:ph sz="half" idx="1"/>
          </p:nvPr>
        </p:nvSpPr>
        <p:spPr bwMode="auto">
          <a:xfrm>
            <a:off x="803275" y="1852205"/>
            <a:ext cx="4536000" cy="4363400"/>
          </a:xfrm>
        </p:spPr>
        <p:txBody>
          <a:bodyPr/>
          <a:lstStyle/>
          <a:p>
            <a:pPr>
              <a:defRPr/>
            </a:pPr>
            <a:r>
              <a:rPr lang="sv-SE" sz="2200" dirty="0"/>
              <a:t>Utvecklar analys- och utvärderingsmetoder </a:t>
            </a:r>
            <a:endParaRPr dirty="0"/>
          </a:p>
          <a:p>
            <a:pPr>
              <a:defRPr/>
            </a:pPr>
            <a:r>
              <a:rPr lang="sv-SE" sz="2200" dirty="0"/>
              <a:t>Ansvarar för den officiella statistiken för konkurser, nystartade företag och utländska företag </a:t>
            </a:r>
          </a:p>
          <a:p>
            <a:pPr>
              <a:defRPr/>
            </a:pPr>
            <a:r>
              <a:rPr lang="sv-SE" sz="2200" dirty="0"/>
              <a:t>Förfogar över mikrodatabas över individer och företag samt statsstöd</a:t>
            </a:r>
            <a:endParaRPr dirty="0"/>
          </a:p>
          <a:p>
            <a:pPr>
              <a:defRPr/>
            </a:pPr>
            <a:r>
              <a:rPr lang="sv-SE" sz="2200" dirty="0"/>
              <a:t>Tillgängliggör statistik för riskkapital</a:t>
            </a:r>
          </a:p>
        </p:txBody>
      </p:sp>
      <p:sp>
        <p:nvSpPr>
          <p:cNvPr id="6" name="Rubrik 1"/>
          <p:cNvSpPr>
            <a:spLocks noGrp="1"/>
          </p:cNvSpPr>
          <p:nvPr>
            <p:ph type="title"/>
          </p:nvPr>
        </p:nvSpPr>
        <p:spPr bwMode="auto"/>
        <p:txBody>
          <a:bodyPr/>
          <a:lstStyle/>
          <a:p>
            <a:pPr>
              <a:defRPr/>
            </a:pPr>
            <a:r>
              <a:rPr lang="sv-SE"/>
              <a:t>Metoder och statistik</a:t>
            </a:r>
          </a:p>
        </p:txBody>
      </p:sp>
      <p:pic>
        <p:nvPicPr>
          <p:cNvPr id="8" name="Platshållare för bild 7" descr="En bild som visar text, bord, konferensrum, skrivbord&#10;&#10;Automatiskt genererad beskrivning">
            <a:extLst>
              <a:ext uri="{FF2B5EF4-FFF2-40B4-BE49-F238E27FC236}">
                <a16:creationId xmlns:a16="http://schemas.microsoft.com/office/drawing/2014/main" id="{359EB62D-C486-4FC1-BEA6-833F5C79EE5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2538" r="22538"/>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D0E2D5-D57B-452F-8F46-08BD9E54C9DE}"/>
              </a:ext>
            </a:extLst>
          </p:cNvPr>
          <p:cNvSpPr>
            <a:spLocks noGrp="1"/>
          </p:cNvSpPr>
          <p:nvPr>
            <p:ph type="title"/>
          </p:nvPr>
        </p:nvSpPr>
        <p:spPr>
          <a:xfrm>
            <a:off x="803275" y="323652"/>
            <a:ext cx="10591344" cy="866321"/>
          </a:xfrm>
        </p:spPr>
        <p:txBody>
          <a:bodyPr/>
          <a:lstStyle/>
          <a:p>
            <a:r>
              <a:rPr lang="sv-SE" dirty="0"/>
              <a:t>Exempel på pågående och avslutade projekt</a:t>
            </a:r>
          </a:p>
        </p:txBody>
      </p:sp>
      <p:sp>
        <p:nvSpPr>
          <p:cNvPr id="3" name="Platshållare för innehåll 2">
            <a:extLst>
              <a:ext uri="{FF2B5EF4-FFF2-40B4-BE49-F238E27FC236}">
                <a16:creationId xmlns:a16="http://schemas.microsoft.com/office/drawing/2014/main" id="{2A029A91-48EE-46C9-BFC9-C95DCFAA40EA}"/>
              </a:ext>
            </a:extLst>
          </p:cNvPr>
          <p:cNvSpPr>
            <a:spLocks noGrp="1"/>
          </p:cNvSpPr>
          <p:nvPr>
            <p:ph idx="1"/>
          </p:nvPr>
        </p:nvSpPr>
        <p:spPr>
          <a:xfrm>
            <a:off x="803275" y="1290181"/>
            <a:ext cx="10591345" cy="5014366"/>
          </a:xfrm>
        </p:spPr>
        <p:txBody>
          <a:bodyPr/>
          <a:lstStyle/>
          <a:p>
            <a:r>
              <a:rPr lang="sv-SE" sz="2000" dirty="0"/>
              <a:t>Utvärdera effekterna av ERUF-programmen 2014-2020</a:t>
            </a:r>
          </a:p>
          <a:p>
            <a:r>
              <a:rPr lang="sv-SE" sz="2000" dirty="0"/>
              <a:t>Ekonomiska effekter av elintensiv industri</a:t>
            </a:r>
          </a:p>
          <a:p>
            <a:r>
              <a:rPr lang="sv-SE" sz="2000" dirty="0"/>
              <a:t>Arbetets framtida geografi</a:t>
            </a:r>
          </a:p>
          <a:p>
            <a:r>
              <a:rPr lang="sv-SE" sz="2000" dirty="0"/>
              <a:t>Vindkraft och prövningsprocesser</a:t>
            </a:r>
          </a:p>
          <a:p>
            <a:r>
              <a:rPr lang="sv-SE" sz="2000" dirty="0"/>
              <a:t>Vad kan staten göra för att underlätta för regioners omställningsförmåga?</a:t>
            </a:r>
          </a:p>
          <a:p>
            <a:r>
              <a:rPr lang="sv-SE" sz="2000" dirty="0"/>
              <a:t>Effektutvärdering av expertskatten och två regionala stöd</a:t>
            </a:r>
          </a:p>
          <a:p>
            <a:r>
              <a:rPr lang="sv-SE" sz="2000" dirty="0"/>
              <a:t>Har sänkning av aktiekapitalkravet i privata aktiebolag påverkat företagsstrukturen?</a:t>
            </a:r>
          </a:p>
          <a:p>
            <a:r>
              <a:rPr lang="sv-SE" sz="2000" dirty="0"/>
              <a:t>Effektutvärdering av transportbidraget, regionalt investeringsstöd</a:t>
            </a:r>
          </a:p>
          <a:p>
            <a:r>
              <a:rPr lang="sv-SE" sz="2000" dirty="0"/>
              <a:t>Agglomerationsekonomier och regionala spridningseffekter – vad är statens roll?</a:t>
            </a:r>
          </a:p>
          <a:p>
            <a:r>
              <a:rPr lang="sv-SE" sz="2000" dirty="0" err="1"/>
              <a:t>Nyindustrialiseringen</a:t>
            </a:r>
            <a:r>
              <a:rPr lang="sv-SE" sz="2000" dirty="0"/>
              <a:t> i norr, kapitalförsörjning, arbetskraftsrörlighet, lokalt näringslivsarbete</a:t>
            </a:r>
          </a:p>
        </p:txBody>
      </p:sp>
    </p:spTree>
    <p:extLst>
      <p:ext uri="{BB962C8B-B14F-4D97-AF65-F5344CB8AC3E}">
        <p14:creationId xmlns:p14="http://schemas.microsoft.com/office/powerpoint/2010/main" val="3375932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D217B5-AA6A-43B3-99A1-8CABB9D48B1F}"/>
              </a:ext>
            </a:extLst>
          </p:cNvPr>
          <p:cNvSpPr>
            <a:spLocks noGrp="1"/>
          </p:cNvSpPr>
          <p:nvPr>
            <p:ph type="title"/>
          </p:nvPr>
        </p:nvSpPr>
        <p:spPr/>
        <p:txBody>
          <a:bodyPr/>
          <a:lstStyle/>
          <a:p>
            <a:pPr algn="ctr"/>
            <a:r>
              <a:rPr lang="sv-SE" sz="4800" dirty="0"/>
              <a:t>2 nya regeringsuppdrag till Tillväxtanalys</a:t>
            </a:r>
          </a:p>
        </p:txBody>
      </p:sp>
      <p:sp>
        <p:nvSpPr>
          <p:cNvPr id="3" name="Platshållare för innehåll 2">
            <a:extLst>
              <a:ext uri="{FF2B5EF4-FFF2-40B4-BE49-F238E27FC236}">
                <a16:creationId xmlns:a16="http://schemas.microsoft.com/office/drawing/2014/main" id="{F9C2E87D-0CB4-4B7F-B539-57278A2B5874}"/>
              </a:ext>
            </a:extLst>
          </p:cNvPr>
          <p:cNvSpPr>
            <a:spLocks noGrp="1"/>
          </p:cNvSpPr>
          <p:nvPr>
            <p:ph idx="1"/>
          </p:nvPr>
        </p:nvSpPr>
        <p:spPr/>
        <p:txBody>
          <a:bodyPr/>
          <a:lstStyle/>
          <a:p>
            <a:r>
              <a:rPr lang="sv-SE" dirty="0"/>
              <a:t>Uppdrag att se över hur det statligt finansierade </a:t>
            </a:r>
            <a:r>
              <a:rPr lang="sv-SE" dirty="0" err="1"/>
              <a:t>företagsfrämjandet</a:t>
            </a:r>
            <a:r>
              <a:rPr lang="sv-SE" dirty="0"/>
              <a:t> kan bli så effektivt och ändamålsenligt som möjligt (13/6 2024)</a:t>
            </a:r>
          </a:p>
          <a:p>
            <a:r>
              <a:rPr lang="sv-SE" dirty="0"/>
              <a:t>Uppdrag om gemensam datainsamling och datadelning av statlig finansiering till företag och företagsfrämjande aktörer (12/9 2024)</a:t>
            </a:r>
          </a:p>
          <a:p>
            <a:r>
              <a:rPr lang="sv-SE" dirty="0"/>
              <a:t>6 mkr för 2024-2025 för uppdrag 1</a:t>
            </a:r>
          </a:p>
          <a:p>
            <a:r>
              <a:rPr lang="sv-SE" dirty="0"/>
              <a:t>16 mkr för 2024-2026 för uppdrag 2</a:t>
            </a:r>
          </a:p>
        </p:txBody>
      </p:sp>
    </p:spTree>
    <p:extLst>
      <p:ext uri="{BB962C8B-B14F-4D97-AF65-F5344CB8AC3E}">
        <p14:creationId xmlns:p14="http://schemas.microsoft.com/office/powerpoint/2010/main" val="841643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51A81-4341-49D7-8919-6FA389455F53}"/>
              </a:ext>
            </a:extLst>
          </p:cNvPr>
          <p:cNvSpPr>
            <a:spLocks noGrp="1"/>
          </p:cNvSpPr>
          <p:nvPr>
            <p:ph type="title"/>
          </p:nvPr>
        </p:nvSpPr>
        <p:spPr/>
        <p:txBody>
          <a:bodyPr/>
          <a:lstStyle/>
          <a:p>
            <a:r>
              <a:rPr lang="sv-SE" sz="3600" dirty="0"/>
              <a:t>Uppdrag att se över hur det statligt finansierade </a:t>
            </a:r>
            <a:r>
              <a:rPr lang="sv-SE" sz="3600" dirty="0" err="1"/>
              <a:t>företagsfrämjandet</a:t>
            </a:r>
            <a:r>
              <a:rPr lang="sv-SE" sz="3600" dirty="0"/>
              <a:t> kan bli så effektivt och ändamålsenligt som möjligt</a:t>
            </a:r>
          </a:p>
        </p:txBody>
      </p:sp>
      <p:sp>
        <p:nvSpPr>
          <p:cNvPr id="3" name="Platshållare för innehåll 2">
            <a:extLst>
              <a:ext uri="{FF2B5EF4-FFF2-40B4-BE49-F238E27FC236}">
                <a16:creationId xmlns:a16="http://schemas.microsoft.com/office/drawing/2014/main" id="{0BF7BEBA-76B3-4B82-AC79-47CDC721360A}"/>
              </a:ext>
            </a:extLst>
          </p:cNvPr>
          <p:cNvSpPr>
            <a:spLocks noGrp="1"/>
          </p:cNvSpPr>
          <p:nvPr>
            <p:ph idx="1"/>
          </p:nvPr>
        </p:nvSpPr>
        <p:spPr>
          <a:xfrm>
            <a:off x="803275" y="2047874"/>
            <a:ext cx="10591345" cy="3764329"/>
          </a:xfrm>
        </p:spPr>
        <p:txBody>
          <a:bodyPr/>
          <a:lstStyle/>
          <a:p>
            <a:pPr marL="0" indent="0">
              <a:buNone/>
            </a:pPr>
            <a:r>
              <a:rPr lang="sv-SE" dirty="0"/>
              <a:t>1. Översikt av hur det statliga företagsfrämjandet är organiserat:</a:t>
            </a:r>
          </a:p>
          <a:p>
            <a:pPr>
              <a:buFont typeface="Wingdings" panose="05000000000000000000" pitchFamily="2" charset="2"/>
              <a:buChar char="ü"/>
            </a:pPr>
            <a:r>
              <a:rPr lang="sv-SE" dirty="0"/>
              <a:t>Hur många stöd och bidrag</a:t>
            </a:r>
          </a:p>
          <a:p>
            <a:pPr>
              <a:buFont typeface="Wingdings" panose="05000000000000000000" pitchFamily="2" charset="2"/>
              <a:buChar char="ü"/>
            </a:pPr>
            <a:r>
              <a:rPr lang="sv-SE" dirty="0"/>
              <a:t>Vilka aktörer som lämnar dessa</a:t>
            </a:r>
          </a:p>
          <a:p>
            <a:pPr>
              <a:buFont typeface="Wingdings" panose="05000000000000000000" pitchFamily="2" charset="2"/>
              <a:buChar char="ü"/>
            </a:pPr>
            <a:r>
              <a:rPr lang="sv-SE" dirty="0"/>
              <a:t>Vilka kategorier det finns</a:t>
            </a:r>
          </a:p>
          <a:p>
            <a:pPr marL="0" indent="0">
              <a:buNone/>
            </a:pPr>
            <a:r>
              <a:rPr lang="sv-SE" dirty="0"/>
              <a:t>2. Analys av hur stöden samverkar med eller /överlappar varandra och andra generella företagsstöd</a:t>
            </a:r>
          </a:p>
          <a:p>
            <a:pPr marL="0" indent="0">
              <a:buNone/>
            </a:pPr>
            <a:r>
              <a:rPr lang="sv-SE" dirty="0"/>
              <a:t>3. Ge förslag på hur den statliga finansieringen sammantaget kan vara utformad så att stöden kompletterar varandra och är effektiva</a:t>
            </a:r>
          </a:p>
          <a:p>
            <a:endParaRPr lang="sv-SE" dirty="0"/>
          </a:p>
          <a:p>
            <a:endParaRPr lang="sv-SE" dirty="0"/>
          </a:p>
          <a:p>
            <a:endParaRPr lang="sv-SE" dirty="0"/>
          </a:p>
          <a:p>
            <a:endParaRPr lang="sv-SE" dirty="0"/>
          </a:p>
        </p:txBody>
      </p:sp>
    </p:spTree>
    <p:extLst>
      <p:ext uri="{BB962C8B-B14F-4D97-AF65-F5344CB8AC3E}">
        <p14:creationId xmlns:p14="http://schemas.microsoft.com/office/powerpoint/2010/main" val="407294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B51A81-4341-49D7-8919-6FA389455F53}"/>
              </a:ext>
            </a:extLst>
          </p:cNvPr>
          <p:cNvSpPr>
            <a:spLocks noGrp="1"/>
          </p:cNvSpPr>
          <p:nvPr>
            <p:ph type="title"/>
          </p:nvPr>
        </p:nvSpPr>
        <p:spPr/>
        <p:txBody>
          <a:bodyPr/>
          <a:lstStyle/>
          <a:p>
            <a:r>
              <a:rPr lang="sv-SE" dirty="0"/>
              <a:t>Tänkt projektupplägg </a:t>
            </a:r>
          </a:p>
        </p:txBody>
      </p:sp>
      <p:sp>
        <p:nvSpPr>
          <p:cNvPr id="3" name="Platshållare för innehåll 2">
            <a:extLst>
              <a:ext uri="{FF2B5EF4-FFF2-40B4-BE49-F238E27FC236}">
                <a16:creationId xmlns:a16="http://schemas.microsoft.com/office/drawing/2014/main" id="{0BF7BEBA-76B3-4B82-AC79-47CDC721360A}"/>
              </a:ext>
            </a:extLst>
          </p:cNvPr>
          <p:cNvSpPr>
            <a:spLocks noGrp="1"/>
          </p:cNvSpPr>
          <p:nvPr>
            <p:ph idx="1"/>
          </p:nvPr>
        </p:nvSpPr>
        <p:spPr/>
        <p:txBody>
          <a:bodyPr/>
          <a:lstStyle/>
          <a:p>
            <a:r>
              <a:rPr lang="sv-SE" dirty="0"/>
              <a:t>Omvärldsbevakning av tidigare studier delredovisas 17 januari 2025: </a:t>
            </a:r>
          </a:p>
          <a:p>
            <a:pPr>
              <a:buFont typeface="Wingdings" panose="05000000000000000000" pitchFamily="2" charset="2"/>
              <a:buChar char="ü"/>
            </a:pPr>
            <a:r>
              <a:rPr lang="sv-SE" dirty="0"/>
              <a:t>Förslag på kriterier/kategoriseringar </a:t>
            </a:r>
          </a:p>
          <a:p>
            <a:pPr>
              <a:buFont typeface="Wingdings" panose="05000000000000000000" pitchFamily="2" charset="2"/>
              <a:buChar char="ü"/>
            </a:pPr>
            <a:r>
              <a:rPr lang="sv-SE" dirty="0"/>
              <a:t>Identifierade problem och fördelar med nuvarande system </a:t>
            </a:r>
          </a:p>
          <a:p>
            <a:pPr>
              <a:buFont typeface="Wingdings" panose="05000000000000000000" pitchFamily="2" charset="2"/>
              <a:buChar char="ü"/>
            </a:pPr>
            <a:r>
              <a:rPr lang="sv-SE" dirty="0"/>
              <a:t>Andra länders organisering </a:t>
            </a:r>
          </a:p>
          <a:p>
            <a:pPr lvl="1">
              <a:buFont typeface="Wingdings" panose="05000000000000000000" pitchFamily="2" charset="2"/>
              <a:buChar char="§"/>
            </a:pPr>
            <a:r>
              <a:rPr lang="sv-SE" dirty="0"/>
              <a:t>Norge, Finland, Danmark, Storbritannien, Nederländerna, Irland, Israel, Tyskland, </a:t>
            </a:r>
            <a:r>
              <a:rPr lang="sv-SE" dirty="0" err="1"/>
              <a:t>Franrike</a:t>
            </a:r>
            <a:r>
              <a:rPr lang="sv-SE" dirty="0"/>
              <a:t>. </a:t>
            </a:r>
          </a:p>
          <a:p>
            <a:pPr marL="0" indent="0">
              <a:buNone/>
            </a:pPr>
            <a:endParaRPr lang="sv-SE" dirty="0"/>
          </a:p>
          <a:p>
            <a:pPr marL="0" indent="0">
              <a:buNone/>
            </a:pPr>
            <a:endParaRPr lang="sv-SE" dirty="0"/>
          </a:p>
          <a:p>
            <a:endParaRPr lang="sv-SE" dirty="0"/>
          </a:p>
          <a:p>
            <a:endParaRPr lang="sv-SE" dirty="0"/>
          </a:p>
        </p:txBody>
      </p:sp>
    </p:spTree>
    <p:extLst>
      <p:ext uri="{BB962C8B-B14F-4D97-AF65-F5344CB8AC3E}">
        <p14:creationId xmlns:p14="http://schemas.microsoft.com/office/powerpoint/2010/main" val="410384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D806B5-494C-496D-BD43-B9DC44479E00}"/>
              </a:ext>
            </a:extLst>
          </p:cNvPr>
          <p:cNvSpPr>
            <a:spLocks noGrp="1"/>
          </p:cNvSpPr>
          <p:nvPr>
            <p:ph type="title"/>
          </p:nvPr>
        </p:nvSpPr>
        <p:spPr/>
        <p:txBody>
          <a:bodyPr/>
          <a:lstStyle/>
          <a:p>
            <a:r>
              <a:rPr lang="sv-SE" sz="3600" dirty="0"/>
              <a:t>Uppdrag om gemensam datainsamling och datadelning av statlig finansiering till företag och företagsfrämjande aktörer</a:t>
            </a:r>
            <a:endParaRPr lang="sv-SE" sz="8000" dirty="0"/>
          </a:p>
        </p:txBody>
      </p:sp>
      <p:sp>
        <p:nvSpPr>
          <p:cNvPr id="3" name="Platshållare för text 2">
            <a:extLst>
              <a:ext uri="{FF2B5EF4-FFF2-40B4-BE49-F238E27FC236}">
                <a16:creationId xmlns:a16="http://schemas.microsoft.com/office/drawing/2014/main" id="{33D9E103-C007-4AD0-A9CF-93439DF40CCE}"/>
              </a:ext>
            </a:extLst>
          </p:cNvPr>
          <p:cNvSpPr>
            <a:spLocks noGrp="1"/>
          </p:cNvSpPr>
          <p:nvPr>
            <p:ph type="body" idx="1"/>
          </p:nvPr>
        </p:nvSpPr>
        <p:spPr/>
        <p:txBody>
          <a:bodyPr/>
          <a:lstStyle/>
          <a:p>
            <a:r>
              <a:rPr lang="sv-SE" i="1" dirty="0"/>
              <a:t>Två delprojekt – databehov för effektutvärdering och datamodell för datadelning</a:t>
            </a:r>
            <a:endParaRPr lang="sv-SE" dirty="0"/>
          </a:p>
        </p:txBody>
      </p:sp>
    </p:spTree>
    <p:extLst>
      <p:ext uri="{BB962C8B-B14F-4D97-AF65-F5344CB8AC3E}">
        <p14:creationId xmlns:p14="http://schemas.microsoft.com/office/powerpoint/2010/main" val="2882845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C2858E8F-85BF-4943-92C3-D8B5C7C1F848}"/>
              </a:ext>
            </a:extLst>
          </p:cNvPr>
          <p:cNvSpPr>
            <a:spLocks noGrp="1"/>
          </p:cNvSpPr>
          <p:nvPr>
            <p:ph sz="half" idx="1"/>
          </p:nvPr>
        </p:nvSpPr>
        <p:spPr>
          <a:xfrm>
            <a:off x="803275" y="1381126"/>
            <a:ext cx="4536000" cy="4431080"/>
          </a:xfrm>
        </p:spPr>
        <p:txBody>
          <a:bodyPr/>
          <a:lstStyle/>
          <a:p>
            <a:r>
              <a:rPr lang="sv-SE" sz="2400" b="0" i="0" dirty="0">
                <a:solidFill>
                  <a:srgbClr val="000000"/>
                </a:solidFill>
                <a:effectLst/>
                <a:latin typeface="Palatino Linotype" panose="02040502050505030304" pitchFamily="18" charset="0"/>
              </a:rPr>
              <a:t>”Nu tar regeringen nästa steg i arbetet med att förbättra förutsättningarna att </a:t>
            </a:r>
            <a:r>
              <a:rPr lang="sv-SE" sz="2400" b="0" i="0" u="sng" dirty="0">
                <a:solidFill>
                  <a:srgbClr val="C00000"/>
                </a:solidFill>
                <a:effectLst/>
                <a:latin typeface="Palatino Linotype" panose="02040502050505030304" pitchFamily="18" charset="0"/>
              </a:rPr>
              <a:t>kartlägga</a:t>
            </a:r>
            <a:r>
              <a:rPr lang="sv-SE" sz="2400" b="0" i="0" dirty="0">
                <a:solidFill>
                  <a:srgbClr val="C00000"/>
                </a:solidFill>
                <a:effectLst/>
                <a:latin typeface="Palatino Linotype" panose="02040502050505030304" pitchFamily="18" charset="0"/>
              </a:rPr>
              <a:t> företagsfrämjande insatser och granska stödens </a:t>
            </a:r>
            <a:r>
              <a:rPr lang="sv-SE" sz="2400" b="0" i="0" u="sng" dirty="0">
                <a:solidFill>
                  <a:srgbClr val="C00000"/>
                </a:solidFill>
                <a:effectLst/>
                <a:latin typeface="Palatino Linotype" panose="02040502050505030304" pitchFamily="18" charset="0"/>
              </a:rPr>
              <a:t>effekter</a:t>
            </a:r>
            <a:r>
              <a:rPr lang="sv-SE" sz="2400" b="0" i="0" dirty="0">
                <a:solidFill>
                  <a:srgbClr val="C00000"/>
                </a:solidFill>
                <a:effectLst/>
                <a:latin typeface="Palatino Linotype" panose="02040502050505030304" pitchFamily="18" charset="0"/>
              </a:rPr>
              <a:t>.</a:t>
            </a:r>
            <a:r>
              <a:rPr lang="sv-SE" sz="2400" b="0" i="0" dirty="0">
                <a:solidFill>
                  <a:srgbClr val="000000"/>
                </a:solidFill>
                <a:effectLst/>
                <a:latin typeface="Palatino Linotype" panose="02040502050505030304" pitchFamily="18" charset="0"/>
              </a:rPr>
              <a:t> Statliga medel till företag ska användas effektivt och där de gör störst nytta.”</a:t>
            </a:r>
          </a:p>
        </p:txBody>
      </p:sp>
      <p:sp>
        <p:nvSpPr>
          <p:cNvPr id="3" name="Platshållare för innehåll 2">
            <a:extLst>
              <a:ext uri="{FF2B5EF4-FFF2-40B4-BE49-F238E27FC236}">
                <a16:creationId xmlns:a16="http://schemas.microsoft.com/office/drawing/2014/main" id="{07690FED-3ECD-4162-881E-D2CC99242C49}"/>
              </a:ext>
            </a:extLst>
          </p:cNvPr>
          <p:cNvSpPr>
            <a:spLocks noGrp="1"/>
          </p:cNvSpPr>
          <p:nvPr>
            <p:ph sz="half" idx="2"/>
          </p:nvPr>
        </p:nvSpPr>
        <p:spPr>
          <a:xfrm>
            <a:off x="6591300" y="733428"/>
            <a:ext cx="5334001" cy="1790698"/>
          </a:xfrm>
        </p:spPr>
        <p:txBody>
          <a:bodyPr/>
          <a:lstStyle/>
          <a:p>
            <a:r>
              <a:rPr lang="sv-SE" sz="1600" dirty="0"/>
              <a:t>Effektivisera statlig förvaltning och statliga stöd</a:t>
            </a:r>
          </a:p>
          <a:p>
            <a:r>
              <a:rPr lang="sv-SE" sz="1600" dirty="0"/>
              <a:t>Underlag för omprövning, effektivisering och utveckling</a:t>
            </a:r>
          </a:p>
          <a:p>
            <a:r>
              <a:rPr lang="sv-SE" sz="1600" dirty="0"/>
              <a:t>Vad fungerar? Vilken politik och vilka åtgärder är samhällsekonomiskt lönsamma?</a:t>
            </a:r>
          </a:p>
        </p:txBody>
      </p:sp>
      <p:sp>
        <p:nvSpPr>
          <p:cNvPr id="4" name="Rubrik 3">
            <a:extLst>
              <a:ext uri="{FF2B5EF4-FFF2-40B4-BE49-F238E27FC236}">
                <a16:creationId xmlns:a16="http://schemas.microsoft.com/office/drawing/2014/main" id="{D7BA0879-95A1-496F-85F7-C2D318601073}"/>
              </a:ext>
            </a:extLst>
          </p:cNvPr>
          <p:cNvSpPr>
            <a:spLocks noGrp="1"/>
          </p:cNvSpPr>
          <p:nvPr>
            <p:ph type="title"/>
          </p:nvPr>
        </p:nvSpPr>
        <p:spPr>
          <a:xfrm>
            <a:off x="803275" y="171451"/>
            <a:ext cx="4536000" cy="457200"/>
          </a:xfrm>
        </p:spPr>
        <p:txBody>
          <a:bodyPr/>
          <a:lstStyle/>
          <a:p>
            <a:r>
              <a:rPr lang="sv-SE" sz="2400" dirty="0"/>
              <a:t>Statsrådet Busch</a:t>
            </a:r>
          </a:p>
        </p:txBody>
      </p:sp>
      <p:sp>
        <p:nvSpPr>
          <p:cNvPr id="6" name="Rubrik 3">
            <a:extLst>
              <a:ext uri="{FF2B5EF4-FFF2-40B4-BE49-F238E27FC236}">
                <a16:creationId xmlns:a16="http://schemas.microsoft.com/office/drawing/2014/main" id="{227DC7DF-DC9A-4734-A4C3-8998949DDF8C}"/>
              </a:ext>
            </a:extLst>
          </p:cNvPr>
          <p:cNvSpPr txBox="1">
            <a:spLocks/>
          </p:cNvSpPr>
          <p:nvPr/>
        </p:nvSpPr>
        <p:spPr>
          <a:xfrm>
            <a:off x="6591300" y="2428875"/>
            <a:ext cx="4536000" cy="28574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dirty="0">
                <a:solidFill>
                  <a:schemeClr val="bg2"/>
                </a:solidFill>
              </a:rPr>
              <a:t>Relevanta uppdrag </a:t>
            </a:r>
          </a:p>
        </p:txBody>
      </p:sp>
      <p:sp>
        <p:nvSpPr>
          <p:cNvPr id="7" name="Platshållare för innehåll 2">
            <a:extLst>
              <a:ext uri="{FF2B5EF4-FFF2-40B4-BE49-F238E27FC236}">
                <a16:creationId xmlns:a16="http://schemas.microsoft.com/office/drawing/2014/main" id="{E6D4313E-F87D-446C-9C34-98423E7FDDC9}"/>
              </a:ext>
            </a:extLst>
          </p:cNvPr>
          <p:cNvSpPr txBox="1">
            <a:spLocks/>
          </p:cNvSpPr>
          <p:nvPr/>
        </p:nvSpPr>
        <p:spPr>
          <a:xfrm>
            <a:off x="6829425" y="4143376"/>
            <a:ext cx="4537075" cy="2209799"/>
          </a:xfrm>
          <a:prstGeom prst="rect">
            <a:avLst/>
          </a:prstGeom>
        </p:spPr>
        <p:txBody>
          <a:bodyPr vert="horz" lIns="0" tIns="0" rIns="0" bIns="0" rtlCol="0">
            <a:noAutofit/>
          </a:bodyPr>
          <a:lstStyle>
            <a:lvl1pPr marL="228600" indent="-228600" algn="l" defTabSz="914400" rtl="0" eaLnBrk="1" latinLnBrk="0" hangingPunct="1">
              <a:lnSpc>
                <a:spcPct val="105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a:solidFill>
                  <a:schemeClr val="bg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9pPr>
          </a:lstStyle>
          <a:p>
            <a:endParaRPr lang="sv-SE" dirty="0"/>
          </a:p>
        </p:txBody>
      </p:sp>
      <p:sp>
        <p:nvSpPr>
          <p:cNvPr id="8" name="Platshållare för innehåll 2">
            <a:extLst>
              <a:ext uri="{FF2B5EF4-FFF2-40B4-BE49-F238E27FC236}">
                <a16:creationId xmlns:a16="http://schemas.microsoft.com/office/drawing/2014/main" id="{3EA0C48C-95D3-40C4-9B6D-6BE5EA785C60}"/>
              </a:ext>
            </a:extLst>
          </p:cNvPr>
          <p:cNvSpPr txBox="1">
            <a:spLocks/>
          </p:cNvSpPr>
          <p:nvPr/>
        </p:nvSpPr>
        <p:spPr>
          <a:xfrm>
            <a:off x="6569073" y="2838450"/>
            <a:ext cx="5334001" cy="3324227"/>
          </a:xfrm>
          <a:prstGeom prst="rect">
            <a:avLst/>
          </a:prstGeom>
        </p:spPr>
        <p:txBody>
          <a:bodyPr vert="horz" lIns="0" tIns="0" rIns="0" bIns="0" rtlCol="0">
            <a:noAutofit/>
          </a:bodyPr>
          <a:lstStyle>
            <a:lvl1pPr marL="228600" indent="-228600" algn="l" defTabSz="914400" rtl="0" eaLnBrk="1" latinLnBrk="0" hangingPunct="1">
              <a:lnSpc>
                <a:spcPct val="105000"/>
              </a:lnSpc>
              <a:spcBef>
                <a:spcPts val="1000"/>
              </a:spcBef>
              <a:buFont typeface="Arial" panose="020B0604020202020204" pitchFamily="34" charset="0"/>
              <a:buChar char="•"/>
              <a:defRPr sz="2600" kern="1200">
                <a:solidFill>
                  <a:schemeClr val="bg1"/>
                </a:solidFill>
                <a:latin typeface="+mn-lt"/>
                <a:ea typeface="+mn-ea"/>
                <a:cs typeface="+mn-cs"/>
              </a:defRPr>
            </a:lvl1pPr>
            <a:lvl2pPr marL="685800" indent="-228600" algn="l" defTabSz="914400" rtl="0" eaLnBrk="1" latinLnBrk="0" hangingPunct="1">
              <a:lnSpc>
                <a:spcPct val="105000"/>
              </a:lnSpc>
              <a:spcBef>
                <a:spcPts val="500"/>
              </a:spcBef>
              <a:buFont typeface="Arial" panose="020B0604020202020204" pitchFamily="34" charset="0"/>
              <a:buChar char="•"/>
              <a:defRPr sz="2200" kern="1200">
                <a:solidFill>
                  <a:schemeClr val="bg1"/>
                </a:solidFill>
                <a:latin typeface="+mn-lt"/>
                <a:ea typeface="+mn-ea"/>
                <a:cs typeface="+mn-cs"/>
              </a:defRPr>
            </a:lvl2pPr>
            <a:lvl3pPr marL="11430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05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105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05000"/>
              </a:lnSpc>
              <a:spcBef>
                <a:spcPts val="500"/>
              </a:spcBef>
              <a:buFont typeface="Arial" panose="020B0604020202020204" pitchFamily="34" charset="0"/>
              <a:buChar char="•"/>
              <a:defRPr sz="1400" kern="1200">
                <a:solidFill>
                  <a:schemeClr val="tx1"/>
                </a:solidFill>
                <a:latin typeface="+mn-lt"/>
                <a:ea typeface="+mn-ea"/>
                <a:cs typeface="+mn-cs"/>
              </a:defRPr>
            </a:lvl9pPr>
          </a:lstStyle>
          <a:p>
            <a:r>
              <a:rPr lang="sv-SE" sz="1600" dirty="0">
                <a:solidFill>
                  <a:schemeClr val="bg2"/>
                </a:solidFill>
                <a:effectLst/>
                <a:ea typeface="Times New Roman" panose="02020603050405020304" pitchFamily="18" charset="0"/>
              </a:rPr>
              <a:t>Anslagsökning till TA för att utveckla och genomföra effektutvärderingar samt att stödja myndigheter i att skapa förutsättningar för effektutvärderingar</a:t>
            </a:r>
          </a:p>
          <a:p>
            <a:r>
              <a:rPr lang="sv-SE" sz="1600" dirty="0">
                <a:solidFill>
                  <a:schemeClr val="bg2"/>
                </a:solidFill>
                <a:effectLst/>
                <a:ea typeface="Times New Roman" panose="02020603050405020304" pitchFamily="18" charset="0"/>
              </a:rPr>
              <a:t>Uppdrag till TA att ge förslag på hur den statliga finansieringen kan utformas på en övergripande nivå så att olika stöd och bidrag kompletterar varandra och används så effektivt som möjligt</a:t>
            </a:r>
            <a:endParaRPr lang="sv-SE" sz="1600" dirty="0">
              <a:solidFill>
                <a:schemeClr val="bg2"/>
              </a:solidFill>
            </a:endParaRPr>
          </a:p>
          <a:p>
            <a:r>
              <a:rPr lang="sv-SE" sz="1600" dirty="0">
                <a:solidFill>
                  <a:schemeClr val="bg2"/>
                </a:solidFill>
                <a:effectLst/>
                <a:ea typeface="Times New Roman" panose="02020603050405020304" pitchFamily="18" charset="0"/>
              </a:rPr>
              <a:t>Uppdrag till </a:t>
            </a:r>
            <a:r>
              <a:rPr lang="sv-SE" sz="1600" dirty="0" err="1">
                <a:solidFill>
                  <a:schemeClr val="bg2"/>
                </a:solidFill>
                <a:effectLst/>
                <a:ea typeface="Times New Roman" panose="02020603050405020304" pitchFamily="18" charset="0"/>
              </a:rPr>
              <a:t>Digg</a:t>
            </a:r>
            <a:r>
              <a:rPr lang="sv-SE" sz="1600" dirty="0">
                <a:solidFill>
                  <a:schemeClr val="bg2"/>
                </a:solidFill>
                <a:effectLst/>
                <a:ea typeface="Times New Roman" panose="02020603050405020304" pitchFamily="18" charset="0"/>
              </a:rPr>
              <a:t>, TA, TVV, SCB och Vinnova om myndighetsgemensam metod för informationsutbyte och datadelning för statlig finansiering till företag</a:t>
            </a:r>
          </a:p>
          <a:p>
            <a:r>
              <a:rPr lang="sv-SE" sz="1600" dirty="0">
                <a:solidFill>
                  <a:schemeClr val="bg2"/>
                </a:solidFill>
                <a:effectLst/>
                <a:ea typeface="Times New Roman" panose="02020603050405020304" pitchFamily="18" charset="0"/>
              </a:rPr>
              <a:t>Uppdrag till Tillväxtverket att tillgängliggöra myndighetens data över företagsstöd via en API-lösning. (Vinnova, GDP.)</a:t>
            </a:r>
            <a:endParaRPr lang="sv-SE" sz="1600" dirty="0">
              <a:solidFill>
                <a:schemeClr val="bg2"/>
              </a:solidFill>
              <a:effectLst/>
              <a:ea typeface="Calibri" panose="020F0502020204030204" pitchFamily="34" charset="0"/>
            </a:endParaRPr>
          </a:p>
          <a:p>
            <a:endParaRPr lang="sv-SE" sz="1600" dirty="0">
              <a:solidFill>
                <a:schemeClr val="bg2"/>
              </a:solidFill>
            </a:endParaRPr>
          </a:p>
          <a:p>
            <a:pPr marL="0" indent="0">
              <a:buNone/>
            </a:pPr>
            <a:endParaRPr lang="sv-SE" sz="1600" dirty="0">
              <a:solidFill>
                <a:schemeClr val="bg2"/>
              </a:solidFill>
            </a:endParaRPr>
          </a:p>
        </p:txBody>
      </p:sp>
      <p:sp>
        <p:nvSpPr>
          <p:cNvPr id="9" name="Rubrik 3">
            <a:extLst>
              <a:ext uri="{FF2B5EF4-FFF2-40B4-BE49-F238E27FC236}">
                <a16:creationId xmlns:a16="http://schemas.microsoft.com/office/drawing/2014/main" id="{D2B34B02-91ED-4D0B-B1F4-4F445BBB556C}"/>
              </a:ext>
            </a:extLst>
          </p:cNvPr>
          <p:cNvSpPr txBox="1">
            <a:spLocks/>
          </p:cNvSpPr>
          <p:nvPr/>
        </p:nvSpPr>
        <p:spPr>
          <a:xfrm>
            <a:off x="6591300" y="171452"/>
            <a:ext cx="4808000" cy="4572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2000" dirty="0">
                <a:solidFill>
                  <a:schemeClr val="bg2"/>
                </a:solidFill>
              </a:rPr>
              <a:t>Regeringens övergripande ambition</a:t>
            </a:r>
          </a:p>
        </p:txBody>
      </p:sp>
    </p:spTree>
    <p:extLst>
      <p:ext uri="{BB962C8B-B14F-4D97-AF65-F5344CB8AC3E}">
        <p14:creationId xmlns:p14="http://schemas.microsoft.com/office/powerpoint/2010/main" val="551800781"/>
      </p:ext>
    </p:extLst>
  </p:cSld>
  <p:clrMapOvr>
    <a:masterClrMapping/>
  </p:clrMapOvr>
</p:sld>
</file>

<file path=ppt/theme/theme1.xml><?xml version="1.0" encoding="utf-8"?>
<a:theme xmlns:a="http://schemas.openxmlformats.org/drawingml/2006/main" name="Tillväxtanalys">
  <a:themeElements>
    <a:clrScheme name="Tillväxtanalys ny">
      <a:dk1>
        <a:sysClr val="windowText" lastClr="000000"/>
      </a:dk1>
      <a:lt1>
        <a:sysClr val="window" lastClr="FFFFFF"/>
      </a:lt1>
      <a:dk2>
        <a:srgbClr val="000000"/>
      </a:dk2>
      <a:lt2>
        <a:srgbClr val="F8F8F8"/>
      </a:lt2>
      <a:accent1>
        <a:srgbClr val="4F6467"/>
      </a:accent1>
      <a:accent2>
        <a:srgbClr val="779E9F"/>
      </a:accent2>
      <a:accent3>
        <a:srgbClr val="B5D9D6"/>
      </a:accent3>
      <a:accent4>
        <a:srgbClr val="F0F2DB"/>
      </a:accent4>
      <a:accent5>
        <a:srgbClr val="583A4A"/>
      </a:accent5>
      <a:accent6>
        <a:srgbClr val="FCDBBF"/>
      </a:accent6>
      <a:hlink>
        <a:srgbClr val="5F5F5F"/>
      </a:hlink>
      <a:folHlink>
        <a:srgbClr val="919191"/>
      </a:folHlink>
    </a:clrScheme>
    <a:fontScheme name="Tillväxtanalys">
      <a:majorFont>
        <a:latin typeface="Segoe UI Black"/>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a:srgbClr val="C5A7C1"/>
    </a:custClr>
    <a:custClr>
      <a:srgbClr val="C5BD8D"/>
    </a:custClr>
    <a:custClr>
      <a:srgbClr val="828D92"/>
    </a:custClr>
    <a:custClr>
      <a:srgbClr val="60849A"/>
    </a:custClr>
    <a:custClr>
      <a:srgbClr val="404040"/>
    </a:custClr>
    <a:custClr>
      <a:srgbClr val="FF6159"/>
    </a:custClr>
  </a:custClrLst>
  <a:extLst>
    <a:ext uri="{05A4C25C-085E-4340-85A3-A5531E510DB2}">
      <thm15:themeFamily xmlns:thm15="http://schemas.microsoft.com/office/thememl/2012/main" name="Blank.potx" id="{3863DB9B-788D-4543-95D8-C66D7C63C1D1}" vid="{67ABF27B-70F9-4B53-BEBE-86F690EC5D0D}"/>
    </a:ext>
  </a:extLst>
</a:theme>
</file>

<file path=ppt/theme/theme2.xml><?xml version="1.0" encoding="utf-8"?>
<a:theme xmlns:a="http://schemas.openxmlformats.org/drawingml/2006/main" name="Office-tema">
  <a:themeElements>
    <a:clrScheme name="Tillväxtanalys">
      <a:dk1>
        <a:sysClr val="windowText" lastClr="000000"/>
      </a:dk1>
      <a:lt1>
        <a:sysClr val="window" lastClr="FFFFFF"/>
      </a:lt1>
      <a:dk2>
        <a:srgbClr val="000000"/>
      </a:dk2>
      <a:lt2>
        <a:srgbClr val="F8F8F8"/>
      </a:lt2>
      <a:accent1>
        <a:srgbClr val="4F635C"/>
      </a:accent1>
      <a:accent2>
        <a:srgbClr val="789E9E"/>
      </a:accent2>
      <a:accent3>
        <a:srgbClr val="B5D9D6"/>
      </a:accent3>
      <a:accent4>
        <a:srgbClr val="F0F2DB"/>
      </a:accent4>
      <a:accent5>
        <a:srgbClr val="734A5F"/>
      </a:accent5>
      <a:accent6>
        <a:srgbClr val="FCDBBF"/>
      </a:accent6>
      <a:hlink>
        <a:srgbClr val="5F5F5F"/>
      </a:hlink>
      <a:folHlink>
        <a:srgbClr val="919191"/>
      </a:folHlink>
    </a:clrScheme>
    <a:fontScheme name="Tillväxtanalys">
      <a:majorFont>
        <a:latin typeface="Segoe UI Black"/>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Tillväxtanalys">
      <a:dk1>
        <a:sysClr val="windowText" lastClr="000000"/>
      </a:dk1>
      <a:lt1>
        <a:sysClr val="window" lastClr="FFFFFF"/>
      </a:lt1>
      <a:dk2>
        <a:srgbClr val="000000"/>
      </a:dk2>
      <a:lt2>
        <a:srgbClr val="F8F8F8"/>
      </a:lt2>
      <a:accent1>
        <a:srgbClr val="4F635C"/>
      </a:accent1>
      <a:accent2>
        <a:srgbClr val="789E9E"/>
      </a:accent2>
      <a:accent3>
        <a:srgbClr val="B5D9D6"/>
      </a:accent3>
      <a:accent4>
        <a:srgbClr val="F0F2DB"/>
      </a:accent4>
      <a:accent5>
        <a:srgbClr val="734A5F"/>
      </a:accent5>
      <a:accent6>
        <a:srgbClr val="FCDBBF"/>
      </a:accent6>
      <a:hlink>
        <a:srgbClr val="5F5F5F"/>
      </a:hlink>
      <a:folHlink>
        <a:srgbClr val="919191"/>
      </a:folHlink>
    </a:clrScheme>
    <a:fontScheme name="Tillväxtanalys">
      <a:majorFont>
        <a:latin typeface="Segoe UI Black"/>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FD259370B5E89241A431AC18878C4C85" ma:contentTypeVersion="2" ma:contentTypeDescription="Skapa ett nytt dokument." ma:contentTypeScope="" ma:versionID="f0c2a7bb7fb93957466412f9f01b464e">
  <xsd:schema xmlns:xsd="http://www.w3.org/2001/XMLSchema" xmlns:xs="http://www.w3.org/2001/XMLSchema" xmlns:p="http://schemas.microsoft.com/office/2006/metadata/properties" xmlns:ns2="f0a84532-285a-42db-936f-073761b22eef" targetNamespace="http://schemas.microsoft.com/office/2006/metadata/properties" ma:root="true" ma:fieldsID="ec002904784afb39caefeab3c97b0201" ns2:_="">
    <xsd:import namespace="f0a84532-285a-42db-936f-073761b22eef"/>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84532-285a-42db-936f-073761b22eef" elementFormDefault="qualified">
    <xsd:import namespace="http://schemas.microsoft.com/office/2006/documentManagement/types"/>
    <xsd:import namespace="http://schemas.microsoft.com/office/infopath/2007/PartnerControls"/>
    <xsd:element name="SharedWithUsers" ma:index="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D4ABDA6A-1F6C-4B42-8544-08E5AE6AC91F}">
  <ds:schemaRefs>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purl.org/dc/elements/1.1/"/>
    <ds:schemaRef ds:uri="f0a84532-285a-42db-936f-073761b22ee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C87D52-1144-4F46-95FC-B108628A3C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84532-285a-42db-936f-073761b22e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921</Words>
  <Application>Microsoft Office PowerPoint</Application>
  <PresentationFormat>Bredbild</PresentationFormat>
  <Paragraphs>129</Paragraphs>
  <Slides>14</Slides>
  <Notes>5</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14</vt:i4>
      </vt:variant>
    </vt:vector>
  </HeadingPairs>
  <TitlesOfParts>
    <vt:vector size="22" baseType="lpstr">
      <vt:lpstr>Arial</vt:lpstr>
      <vt:lpstr>Calibri</vt:lpstr>
      <vt:lpstr>Palatino Linotype</vt:lpstr>
      <vt:lpstr>Segoe UI</vt:lpstr>
      <vt:lpstr>Segoe UI Black</vt:lpstr>
      <vt:lpstr>Times New Roman</vt:lpstr>
      <vt:lpstr>Wingdings</vt:lpstr>
      <vt:lpstr>Tillväxtanalys</vt:lpstr>
      <vt:lpstr>Datadelning och företagsfrämjande 4 december 2024  </vt:lpstr>
      <vt:lpstr>Vårt uppdrag</vt:lpstr>
      <vt:lpstr>Metoder och statistik</vt:lpstr>
      <vt:lpstr>Exempel på pågående och avslutade projekt</vt:lpstr>
      <vt:lpstr>2 nya regeringsuppdrag till Tillväxtanalys</vt:lpstr>
      <vt:lpstr>Uppdrag att se över hur det statligt finansierade företagsfrämjandet kan bli så effektivt och ändamålsenligt som möjligt</vt:lpstr>
      <vt:lpstr>Tänkt projektupplägg </vt:lpstr>
      <vt:lpstr>Uppdrag om gemensam datainsamling och datadelning av statlig finansiering till företag och företagsfrämjande aktörer</vt:lpstr>
      <vt:lpstr>Statsrådet Busch</vt:lpstr>
      <vt:lpstr>PowerPoint-presentation</vt:lpstr>
      <vt:lpstr>Syfte med deluppdraget</vt:lpstr>
      <vt:lpstr>Datamodell</vt:lpstr>
      <vt:lpstr>Uppdraget år 2025-2026/2027</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dc:title>
  <dc:creator>Gartell Marie</dc:creator>
  <cp:lastModifiedBy>Ilkka Kemppainen</cp:lastModifiedBy>
  <cp:revision>64</cp:revision>
  <dcterms:created xsi:type="dcterms:W3CDTF">2024-11-05T13:04:07Z</dcterms:created>
  <dcterms:modified xsi:type="dcterms:W3CDTF">2024-12-04T12:56:42Z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0x010100FD259370B5E89241A431AC18878C4C85</vt:lpwstr>
  </property>
  <property fmtid="{D5CDD505-2E9C-101B-9397-08002B2CF9AE}" pid="3" name="Order">
    <vt:r8>617400</vt:r8>
  </property>
  <property fmtid="{D5CDD505-2E9C-101B-9397-08002B2CF9AE}" pid="4" name="MediaServiceImageTags">
    <vt:lpwstr/>
  </property>
</Properties>
</file>