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handoutMasterIdLst>
    <p:handoutMasterId r:id="rId23"/>
  </p:handoutMasterIdLst>
  <p:sldIdLst>
    <p:sldId id="266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AD2D26"/>
    <a:srgbClr val="005251"/>
    <a:srgbClr val="FF816E"/>
    <a:srgbClr val="5AB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5468" autoAdjust="0"/>
  </p:normalViewPr>
  <p:slideViewPr>
    <p:cSldViewPr snapToGrid="0">
      <p:cViewPr varScale="1">
        <p:scale>
          <a:sx n="75" d="100"/>
          <a:sy n="75" d="100"/>
        </p:scale>
        <p:origin x="990" y="78"/>
      </p:cViewPr>
      <p:guideLst/>
    </p:cSldViewPr>
  </p:slideViewPr>
  <p:outlineViewPr>
    <p:cViewPr>
      <p:scale>
        <a:sx n="33" d="100"/>
        <a:sy n="33" d="100"/>
      </p:scale>
      <p:origin x="0" y="-48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"/>
    </p:cViewPr>
  </p:sorterViewPr>
  <p:notesViewPr>
    <p:cSldViewPr snapToGrid="0">
      <p:cViewPr varScale="1">
        <p:scale>
          <a:sx n="67" d="100"/>
          <a:sy n="67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F2A80DA-9739-BFBD-5932-0B9611702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66CE64-968C-219D-3867-6ADD16A1B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946E-CF7A-48D1-A2AF-B0CA1D5436B2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E421DC-0DE6-A8F5-E0F3-6DF7AFE87F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F7319CA-0A0E-39CC-DE43-A0EFE585A5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9E63-F614-4911-B392-2398764E1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76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32B3E-9C48-4A26-9F7C-EFFF2B672470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16274-6082-4CC2-8263-F141919776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79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16274-6082-4CC2-8263-F141919776F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02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5AF8-D526-41EF-9861-5F332302DE0C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FF43-45AC-4A1B-B98D-963D54DA50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38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757042"/>
            <a:ext cx="9609825" cy="44767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44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19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4232" y="1756800"/>
            <a:ext cx="4716000" cy="447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1756800"/>
            <a:ext cx="4716000" cy="447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45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81C6AEAE-17DE-00C0-C5B9-23465FE6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1737308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421082"/>
            <a:ext cx="4716000" cy="3804226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44000" y="1737308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422733"/>
            <a:ext cx="4716000" cy="3810162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9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94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526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1630D29-C5EC-1804-43D4-0A0578B3C4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3" y="1757042"/>
            <a:ext cx="12192000" cy="51009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8552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757042"/>
            <a:ext cx="9609825" cy="44767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5AF8-D526-41EF-9861-5F332302DE0C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FF43-45AC-4A1B-B98D-963D54DA50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315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1E5AF8-D526-41EF-9861-5F332302DE0C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7BFF43-45AC-4A1B-B98D-963D54DA50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319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4232" y="1756800"/>
            <a:ext cx="4716000" cy="447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1756800"/>
            <a:ext cx="4716000" cy="447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5AF8-D526-41EF-9861-5F332302DE0C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FF43-45AC-4A1B-B98D-963D54DA50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33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136843"/>
            <a:ext cx="9609825" cy="1231392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1737308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421083"/>
            <a:ext cx="4716000" cy="3804226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1737308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422733"/>
            <a:ext cx="4716000" cy="3810162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5AF8-D526-41EF-9861-5F332302DE0C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FF43-45AC-4A1B-B98D-963D54DA50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87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5AF8-D526-41EF-9861-5F332302DE0C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FF43-45AC-4A1B-B98D-963D54DA50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77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5AF8-D526-41EF-9861-5F332302DE0C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FF43-45AC-4A1B-B98D-963D54DA50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36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51E297B-1619-F051-9C9A-91CBDBF479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3" y="1757041"/>
            <a:ext cx="12192000" cy="51009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571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70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1757042"/>
            <a:ext cx="9609825" cy="4476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41E5AF8-D526-41EF-9861-5F332302DE0C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17BFF43-45AC-4A1B-B98D-963D54DA50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 descr="Logotyp för rka Rådet för främjande av kommunala analyser">
            <a:extLst>
              <a:ext uri="{FF2B5EF4-FFF2-40B4-BE49-F238E27FC236}">
                <a16:creationId xmlns:a16="http://schemas.microsoft.com/office/drawing/2014/main" id="{6F1A883F-883D-408D-92BB-7A03D82A6D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254" y="6211021"/>
            <a:ext cx="940499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1757042"/>
            <a:ext cx="9609825" cy="4476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2024-12-03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 descr="Logotyp för rka Rådet för främjande av kommunala analyser">
            <a:extLst>
              <a:ext uri="{FF2B5EF4-FFF2-40B4-BE49-F238E27FC236}">
                <a16:creationId xmlns:a16="http://schemas.microsoft.com/office/drawing/2014/main" id="{6B2614CC-7ACB-4FDF-886D-94F77526C7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254" y="6211021"/>
            <a:ext cx="940499" cy="4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1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DE6C43-77C2-FB89-D37A-4FB3291F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0" y="2455990"/>
            <a:ext cx="5213792" cy="973010"/>
          </a:xfrm>
        </p:spPr>
        <p:txBody>
          <a:bodyPr/>
          <a:lstStyle/>
          <a:p>
            <a:pPr marL="0" indent="0">
              <a:buNone/>
            </a:pPr>
            <a:r>
              <a:rPr lang="sv-SE" sz="4000" b="1" dirty="0">
                <a:solidFill>
                  <a:srgbClr val="C00000"/>
                </a:solidFill>
                <a:latin typeface="Aptos" panose="020B0004020202020204" pitchFamily="34" charset="0"/>
              </a:rPr>
              <a:t>Vad bidde det då då?</a:t>
            </a:r>
          </a:p>
          <a:p>
            <a:pPr marL="0" indent="0">
              <a:buNone/>
            </a:pPr>
            <a:endParaRPr lang="sv-SE" sz="2400" b="1" dirty="0">
              <a:latin typeface="Aptos" panose="020B0004020202020204" pitchFamily="34" charset="0"/>
            </a:endParaRPr>
          </a:p>
        </p:txBody>
      </p:sp>
      <p:pic>
        <p:nvPicPr>
          <p:cNvPr id="5" name="Bildobjekt 4" descr="En bild som visar möbler, text, hylla, bord&#10;&#10;Automatiskt genererad beskrivning">
            <a:extLst>
              <a:ext uri="{FF2B5EF4-FFF2-40B4-BE49-F238E27FC236}">
                <a16:creationId xmlns:a16="http://schemas.microsoft.com/office/drawing/2014/main" id="{48D3A740-2FFA-6C29-65D4-738BFCEA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22" y="0"/>
            <a:ext cx="6878782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00E6C-54DE-69BA-1F3A-44E20F4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1231392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Användarna ja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B454FF-DA9D-4E13-B34D-DFA6F86F2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231" y="1756800"/>
            <a:ext cx="5903993" cy="447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700" dirty="0"/>
              <a:t>Vilket problem ville vi lösa med hjälp av ett AI-verktyg sa vi?</a:t>
            </a:r>
          </a:p>
          <a:p>
            <a:pPr lvl="1">
              <a:lnSpc>
                <a:spcPct val="90000"/>
              </a:lnSpc>
            </a:pPr>
            <a:r>
              <a:rPr lang="sv-SE" sz="1700" dirty="0"/>
              <a:t>’Kolada är en stor databas med 6000+ nyckeltal som kan vara svår att navigera i’</a:t>
            </a:r>
          </a:p>
          <a:p>
            <a:pPr lvl="1">
              <a:lnSpc>
                <a:spcPct val="90000"/>
              </a:lnSpc>
            </a:pPr>
            <a:r>
              <a:rPr lang="sv-SE" sz="1700" dirty="0"/>
              <a:t>Vissa användare kan bli överväldigade av siffror, tabeller, diagram.</a:t>
            </a:r>
            <a:br>
              <a:rPr lang="sv-SE" sz="1700" dirty="0"/>
            </a:br>
            <a:endParaRPr lang="sv-SE" sz="1700" dirty="0"/>
          </a:p>
          <a:p>
            <a:pPr>
              <a:lnSpc>
                <a:spcPct val="90000"/>
              </a:lnSpc>
            </a:pPr>
            <a:r>
              <a:rPr lang="sv-SE" sz="1700" dirty="0"/>
              <a:t>Är då </a:t>
            </a:r>
            <a:r>
              <a:rPr lang="sv-SE" sz="1700" dirty="0" err="1"/>
              <a:t>chatbot</a:t>
            </a:r>
            <a:r>
              <a:rPr lang="sv-SE" sz="1700" dirty="0"/>
              <a:t>-upplägget det mest användarvänliga? </a:t>
            </a:r>
            <a:br>
              <a:rPr lang="sv-SE" sz="1700" dirty="0"/>
            </a:br>
            <a:br>
              <a:rPr lang="sv-SE" sz="1700" dirty="0"/>
            </a:br>
            <a:endParaRPr lang="sv-SE" sz="1700" dirty="0"/>
          </a:p>
          <a:p>
            <a:pPr>
              <a:lnSpc>
                <a:spcPct val="90000"/>
              </a:lnSpc>
            </a:pPr>
            <a:r>
              <a:rPr lang="sv-SE" sz="1700" dirty="0"/>
              <a:t>Vi blir lite mer </a:t>
            </a:r>
            <a:r>
              <a:rPr lang="sv-SE" sz="1700" dirty="0" err="1"/>
              <a:t>osäkera</a:t>
            </a:r>
            <a:r>
              <a:rPr lang="sv-SE" sz="1700" dirty="0"/>
              <a:t> ju mer vi lär oss - verktyget får inte göra fel.</a:t>
            </a:r>
          </a:p>
          <a:p>
            <a:pPr lvl="1">
              <a:lnSpc>
                <a:spcPct val="90000"/>
              </a:lnSpc>
            </a:pPr>
            <a:r>
              <a:rPr lang="sv-SE" sz="1700" dirty="0"/>
              <a:t>Man ska inte behöva dubbelkolla mot Kolada.se hela tiden. Då saknar verktyget syfte.</a:t>
            </a:r>
          </a:p>
          <a:p>
            <a:pPr>
              <a:lnSpc>
                <a:spcPct val="90000"/>
              </a:lnSpc>
            </a:pPr>
            <a:endParaRPr lang="sv-SE" sz="17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23B3CA6-E5F5-79A8-D8CC-357145F1AA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4439" y="-1"/>
            <a:ext cx="6801026" cy="6878533"/>
          </a:xfrm>
        </p:spPr>
      </p:pic>
    </p:spTree>
    <p:extLst>
      <p:ext uri="{BB962C8B-B14F-4D97-AF65-F5344CB8AC3E}">
        <p14:creationId xmlns:p14="http://schemas.microsoft.com/office/powerpoint/2010/main" val="24600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BFDD96-7396-F22C-DEE1-151EE6B3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Samtidigt på RKA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0F7839-39F4-5AC5-8999-3869ECB6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990600"/>
            <a:ext cx="9609825" cy="5467350"/>
          </a:xfrm>
        </p:spPr>
        <p:txBody>
          <a:bodyPr/>
          <a:lstStyle/>
          <a:p>
            <a:r>
              <a:rPr lang="sv-SE" dirty="0"/>
              <a:t>Automatiserade regelstyrda rapporter</a:t>
            </a:r>
          </a:p>
          <a:p>
            <a:pPr lvl="1"/>
            <a:r>
              <a:rPr lang="sv-SE" dirty="0"/>
              <a:t>Något vi gjort förr i viss utsträckning</a:t>
            </a:r>
          </a:p>
          <a:p>
            <a:pPr lvl="1"/>
            <a:r>
              <a:rPr lang="sv-SE" dirty="0"/>
              <a:t>Redan planerat att göra nya versioner av</a:t>
            </a:r>
          </a:p>
          <a:p>
            <a:pPr lvl="1"/>
            <a:r>
              <a:rPr lang="sv-SE" dirty="0"/>
              <a:t>Baserade på ett kurerat nyckeltalsurval från Kolada</a:t>
            </a:r>
          </a:p>
          <a:p>
            <a:pPr lvl="1"/>
            <a:r>
              <a:rPr lang="sv-SE" dirty="0"/>
              <a:t>En rapport per region eller kommun</a:t>
            </a:r>
          </a:p>
          <a:p>
            <a:pPr lvl="1"/>
            <a:r>
              <a:rPr lang="sv-SE" dirty="0"/>
              <a:t>Ge en bild av utveckling över tid och nuvarande nivå jämfört med andra.</a:t>
            </a:r>
          </a:p>
          <a:p>
            <a:pPr lvl="1"/>
            <a:r>
              <a:rPr lang="sv-SE" dirty="0"/>
              <a:t>Presentera värden i tabell, visualisering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6F1620A-7770-7566-D9B4-0C34599B3CCD}"/>
              </a:ext>
            </a:extLst>
          </p:cNvPr>
          <p:cNvSpPr txBox="1"/>
          <p:nvPr/>
        </p:nvSpPr>
        <p:spPr>
          <a:xfrm>
            <a:off x="7905880" y="5011386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och text</a:t>
            </a:r>
          </a:p>
        </p:txBody>
      </p:sp>
    </p:spTree>
    <p:extLst>
      <p:ext uri="{BB962C8B-B14F-4D97-AF65-F5344CB8AC3E}">
        <p14:creationId xmlns:p14="http://schemas.microsoft.com/office/powerpoint/2010/main" val="38311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99AD6-59CF-B391-579E-34533957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Text i rapporterna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4FA5AE2-020E-53CC-BDFB-9E07D6C8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1092530"/>
            <a:ext cx="9609825" cy="4488873"/>
          </a:xfrm>
        </p:spPr>
        <p:txBody>
          <a:bodyPr/>
          <a:lstStyle/>
          <a:p>
            <a:r>
              <a:rPr lang="sv-SE" sz="2800"/>
              <a:t>Kommentera diagram, göra informationen ”mjukare” – inte bara tabeller och diagram. Gjordes i tidigare utgåvor av rapporten helt regelstyrt:</a:t>
            </a:r>
          </a:p>
          <a:p>
            <a:pPr marL="0" indent="2505075">
              <a:buNone/>
            </a:pPr>
            <a:r>
              <a:rPr lang="sv-SE" sz="2000">
                <a:latin typeface="Courier New" panose="02070309020205020404" pitchFamily="49" charset="0"/>
                <a:cs typeface="Courier New" panose="02070309020205020404" pitchFamily="49" charset="0"/>
              </a:rPr>
              <a:t>if(value_change == ”ökat”) {</a:t>
            </a:r>
          </a:p>
          <a:p>
            <a:pPr marL="0" indent="2505075">
              <a:buNone/>
            </a:pPr>
            <a:r>
              <a:rPr lang="sv-SE" sz="2000">
                <a:latin typeface="Courier New" panose="02070309020205020404" pitchFamily="49" charset="0"/>
                <a:cs typeface="Courier New" panose="02070309020205020404" pitchFamily="49" charset="0"/>
              </a:rPr>
              <a:t>	print(”Värdet har ökat!”)</a:t>
            </a:r>
          </a:p>
          <a:p>
            <a:pPr marL="0" indent="2505075">
              <a:buNone/>
            </a:pPr>
            <a:r>
              <a:rPr lang="sv-SE" sz="200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sv-SE" sz="3200"/>
              <a:t>- Ganska stelbenta kommentarer:</a:t>
            </a:r>
          </a:p>
          <a:p>
            <a:pPr marL="0" indent="0">
              <a:buNone/>
            </a:pPr>
            <a:r>
              <a:rPr lang="sv-SE" sz="3200"/>
              <a:t>”</a:t>
            </a:r>
            <a:r>
              <a:rPr lang="sv-SE" sz="2400"/>
              <a:t>Värden för</a:t>
            </a:r>
            <a:r>
              <a:rPr lang="sv-SE" sz="3200"/>
              <a:t> </a:t>
            </a:r>
            <a:r>
              <a:rPr lang="sv-SE" sz="3200">
                <a:latin typeface="Courier New" panose="02070309020205020404" pitchFamily="49" charset="0"/>
                <a:cs typeface="Courier New" panose="02070309020205020404" pitchFamily="49" charset="0"/>
              </a:rPr>
              <a:t>MJÖLBY</a:t>
            </a:r>
            <a:r>
              <a:rPr lang="sv-SE" sz="3200"/>
              <a:t> </a:t>
            </a:r>
            <a:r>
              <a:rPr lang="sv-SE" sz="2400"/>
              <a:t>har</a:t>
            </a:r>
            <a:r>
              <a:rPr lang="sv-SE" sz="3200"/>
              <a:t> </a:t>
            </a:r>
            <a:r>
              <a:rPr lang="sv-SE" sz="3200">
                <a:latin typeface="Courier New" panose="02070309020205020404" pitchFamily="49" charset="0"/>
                <a:cs typeface="Courier New" panose="02070309020205020404" pitchFamily="49" charset="0"/>
              </a:rPr>
              <a:t>GÅTT NER</a:t>
            </a:r>
            <a:r>
              <a:rPr lang="sv-SE" sz="3200"/>
              <a:t>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35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5AB37E-50AB-6FCB-37E4-05593F63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136844"/>
            <a:ext cx="3907767" cy="848808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”AI-injektion”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357F47-E5FC-EED9-06FB-607B8703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7" r="-2" b="3767"/>
          <a:stretch/>
        </p:blipFill>
        <p:spPr>
          <a:xfrm>
            <a:off x="664232" y="1756800"/>
            <a:ext cx="4716000" cy="4478400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7F91AB-B6DC-4183-9133-F68F8751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324" y="1756800"/>
            <a:ext cx="6192371" cy="447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 dirty="0"/>
              <a:t>Varför inte låta en AI kommentera innehållet?</a:t>
            </a:r>
          </a:p>
          <a:p>
            <a:pPr lvl="1">
              <a:lnSpc>
                <a:spcPct val="90000"/>
              </a:lnSpc>
            </a:pPr>
            <a:r>
              <a:rPr lang="sv-SE" sz="2400" dirty="0"/>
              <a:t>Vi bestämmer exakt vilken data den får se och kommentera på.</a:t>
            </a:r>
          </a:p>
          <a:p>
            <a:pPr lvl="1">
              <a:lnSpc>
                <a:spcPct val="90000"/>
              </a:lnSpc>
            </a:pPr>
            <a:r>
              <a:rPr lang="sv-SE" sz="2400" dirty="0"/>
              <a:t>Vi kan styra längden på texten ganska bra</a:t>
            </a:r>
          </a:p>
          <a:p>
            <a:pPr lvl="1">
              <a:lnSpc>
                <a:spcPct val="90000"/>
              </a:lnSpc>
            </a:pPr>
            <a:r>
              <a:rPr lang="sv-SE" sz="2400" dirty="0"/>
              <a:t>Med hjälp av en bra prompt kan vi styra svaret ganska bra</a:t>
            </a:r>
          </a:p>
          <a:p>
            <a:pPr lvl="1">
              <a:lnSpc>
                <a:spcPct val="90000"/>
              </a:lnSpc>
            </a:pPr>
            <a:r>
              <a:rPr lang="sv-SE" sz="2400" dirty="0"/>
              <a:t>Vi kan lätt ringa in och tydligt visa vad som är och inte är genererat av AI</a:t>
            </a:r>
          </a:p>
        </p:txBody>
      </p:sp>
    </p:spTree>
    <p:extLst>
      <p:ext uri="{BB962C8B-B14F-4D97-AF65-F5344CB8AC3E}">
        <p14:creationId xmlns:p14="http://schemas.microsoft.com/office/powerpoint/2010/main" val="22529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00D902-1EB7-2312-BFC4-C14C4A26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136844"/>
            <a:ext cx="10646192" cy="1231392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En ’anpassningsbar, regelstyrd AI-lösning’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FD4161-EC8D-2614-E146-5971887D0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232" y="1111348"/>
            <a:ext cx="10392974" cy="5123852"/>
          </a:xfrm>
        </p:spPr>
        <p:txBody>
          <a:bodyPr/>
          <a:lstStyle/>
          <a:p>
            <a:r>
              <a:rPr lang="sv-SE" dirty="0"/>
              <a:t>Ganska stor utvecklingsprodukt att göra ’</a:t>
            </a:r>
            <a:r>
              <a:rPr lang="sv-SE" dirty="0" err="1"/>
              <a:t>inhouse</a:t>
            </a:r>
            <a:r>
              <a:rPr lang="sv-SE" dirty="0"/>
              <a:t>’ i en organisation med 7 anställda</a:t>
            </a:r>
          </a:p>
          <a:p>
            <a:r>
              <a:rPr lang="sv-SE" dirty="0"/>
              <a:t>Extra resurser behövs</a:t>
            </a:r>
          </a:p>
          <a:p>
            <a:r>
              <a:rPr lang="sv-SE" dirty="0"/>
              <a:t>Magisk lösning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sz="1600" dirty="0"/>
              <a:t>”Generera en bild där 3-4 chefer drar i </a:t>
            </a:r>
          </a:p>
          <a:p>
            <a:pPr marL="0" indent="0">
              <a:buNone/>
            </a:pPr>
            <a:r>
              <a:rPr lang="sv-SE" sz="1600" dirty="0"/>
              <a:t>lite trådar och trollar med knäna”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B2FE944-CDFA-61AA-346F-289CC0971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10" y="3028985"/>
            <a:ext cx="5583506" cy="32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7203A3-BB5E-A00C-10F0-E471FEF4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3" y="1102044"/>
            <a:ext cx="10291313" cy="3698556"/>
          </a:xfrm>
        </p:spPr>
        <p:txBody>
          <a:bodyPr/>
          <a:lstStyle/>
          <a:p>
            <a:pPr algn="ctr"/>
            <a:r>
              <a:rPr lang="sv-SE" dirty="0"/>
              <a:t>’AI för Kolada’</a:t>
            </a:r>
            <a:br>
              <a:rPr lang="sv-SE" dirty="0"/>
            </a:br>
            <a:br>
              <a:rPr lang="sv-SE" dirty="0"/>
            </a:br>
            <a:r>
              <a:rPr lang="sv-SE" dirty="0"/>
              <a:t>blir (till att börja med)</a:t>
            </a:r>
            <a:br>
              <a:rPr lang="sv-SE" dirty="0"/>
            </a:br>
            <a:br>
              <a:rPr lang="sv-SE" dirty="0"/>
            </a:br>
            <a:r>
              <a:rPr lang="sv-SE" dirty="0"/>
              <a:t>en ’anpassningsbar, regelstyrd AI-lösning’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981C8344-E68C-B93E-F1AF-4D3E3566F4BD}"/>
              </a:ext>
            </a:extLst>
          </p:cNvPr>
          <p:cNvSpPr txBox="1">
            <a:spLocks/>
          </p:cNvSpPr>
          <p:nvPr/>
        </p:nvSpPr>
        <p:spPr>
          <a:xfrm>
            <a:off x="664233" y="136844"/>
            <a:ext cx="11108667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solidFill>
                  <a:srgbClr val="C00000"/>
                </a:solidFill>
              </a:rPr>
              <a:t>Så vad bidde det då </a:t>
            </a:r>
            <a:r>
              <a:rPr lang="sv-SE" dirty="0" err="1">
                <a:solidFill>
                  <a:srgbClr val="C00000"/>
                </a:solidFill>
              </a:rPr>
              <a:t>då</a:t>
            </a:r>
            <a:r>
              <a:rPr lang="sv-SE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14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54F7955-463A-3B88-063F-7938354C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872"/>
            <a:ext cx="12192000" cy="468225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8DDC88D-DD9E-7E1E-BB40-37E07963040E}"/>
              </a:ext>
            </a:extLst>
          </p:cNvPr>
          <p:cNvSpPr txBox="1"/>
          <p:nvPr/>
        </p:nvSpPr>
        <p:spPr>
          <a:xfrm rot="1450430">
            <a:off x="916802" y="2321004"/>
            <a:ext cx="10880649" cy="22159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EJ FASTSTÄLLT</a:t>
            </a:r>
          </a:p>
        </p:txBody>
      </p:sp>
    </p:spTree>
    <p:extLst>
      <p:ext uri="{BB962C8B-B14F-4D97-AF65-F5344CB8AC3E}">
        <p14:creationId xmlns:p14="http://schemas.microsoft.com/office/powerpoint/2010/main" val="19802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EB317-56CA-8EBD-0E3F-329E05CC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136844"/>
            <a:ext cx="11005797" cy="1231392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Sammanfattningsvis - insikter och lärdomar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99E971-BE56-DB03-6C84-E662136B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232" y="1017270"/>
            <a:ext cx="11005798" cy="5217930"/>
          </a:xfrm>
        </p:spPr>
        <p:txBody>
          <a:bodyPr/>
          <a:lstStyle/>
          <a:p>
            <a:r>
              <a:rPr lang="sv-SE" dirty="0"/>
              <a:t>Startade med hög ambitionsnivå – bra!</a:t>
            </a:r>
          </a:p>
          <a:p>
            <a:r>
              <a:rPr lang="sv-SE" dirty="0"/>
              <a:t>Lärde oss mycket på vägen – bra!</a:t>
            </a:r>
          </a:p>
          <a:p>
            <a:r>
              <a:rPr lang="sv-SE" dirty="0"/>
              <a:t>Börjar med det vi kan. Eller i alla fall det vi kan lära oss.</a:t>
            </a:r>
          </a:p>
          <a:p>
            <a:r>
              <a:rPr lang="sv-SE" dirty="0"/>
              <a:t>AI för sakens skull – ställ frågan om AI verkligen är lösningen på ett problem.</a:t>
            </a:r>
          </a:p>
        </p:txBody>
      </p:sp>
    </p:spTree>
    <p:extLst>
      <p:ext uri="{BB962C8B-B14F-4D97-AF65-F5344CB8AC3E}">
        <p14:creationId xmlns:p14="http://schemas.microsoft.com/office/powerpoint/2010/main" val="2259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3DC18-A432-73FE-E593-605B38C2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Kolada API 3.0!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AC7085-D8C4-139D-9C33-B96DEE2BA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232" y="990600"/>
            <a:ext cx="9952968" cy="5244600"/>
          </a:xfrm>
        </p:spPr>
        <p:txBody>
          <a:bodyPr/>
          <a:lstStyle/>
          <a:p>
            <a:r>
              <a:rPr lang="sv-SE" sz="2800" dirty="0"/>
              <a:t>Förbättrad dokumentation</a:t>
            </a:r>
          </a:p>
          <a:p>
            <a:pPr lvl="1"/>
            <a:r>
              <a:rPr lang="sv-SE" sz="2400" dirty="0" err="1"/>
              <a:t>Swagger</a:t>
            </a:r>
            <a:r>
              <a:rPr lang="sv-SE" sz="2400" dirty="0"/>
              <a:t>, visar tillgängliga </a:t>
            </a:r>
            <a:r>
              <a:rPr lang="sv-SE" sz="2400" dirty="0" err="1"/>
              <a:t>endpoints</a:t>
            </a:r>
            <a:r>
              <a:rPr lang="sv-SE" sz="2400" dirty="0"/>
              <a:t> och  låter dig exempelvis testa API:et direkt i </a:t>
            </a:r>
            <a:r>
              <a:rPr lang="sv-SE" sz="2400" dirty="0" err="1"/>
              <a:t>webläsaren</a:t>
            </a:r>
            <a:r>
              <a:rPr lang="sv-SE" sz="2400" dirty="0"/>
              <a:t>.</a:t>
            </a:r>
          </a:p>
          <a:p>
            <a:r>
              <a:rPr lang="sv-SE" sz="2800" dirty="0"/>
              <a:t>Tagit in önskemål från användare</a:t>
            </a:r>
          </a:p>
          <a:p>
            <a:pPr lvl="1"/>
            <a:r>
              <a:rPr lang="sv-SE" sz="2400" dirty="0"/>
              <a:t>Önskan om bättre dokumentation samt en del andra funktioner/end </a:t>
            </a:r>
            <a:r>
              <a:rPr lang="sv-SE" sz="2400" dirty="0" err="1"/>
              <a:t>points</a:t>
            </a:r>
            <a:r>
              <a:rPr lang="sv-SE" sz="2400" dirty="0"/>
              <a:t>. Vi satsar på att sjösätta 3.0 först därefter se om vi kan utveckla dessa önskemål och vilka som kom på köpet i och med 3.0.</a:t>
            </a:r>
          </a:p>
          <a:p>
            <a:r>
              <a:rPr lang="sv-SE" sz="2800" dirty="0"/>
              <a:t>Påbörjar utveckling nu innan jul, följt av intern testning</a:t>
            </a:r>
          </a:p>
          <a:p>
            <a:r>
              <a:rPr lang="sv-SE" sz="2800" dirty="0"/>
              <a:t>Ska gå live Q1 2025 - Gamla API:et kvar i minst ett år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4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3F487D-307A-E73D-4E2D-24B05C4F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136844"/>
            <a:ext cx="5228567" cy="942656"/>
          </a:xfrm>
        </p:spPr>
        <p:txBody>
          <a:bodyPr/>
          <a:lstStyle/>
          <a:p>
            <a:r>
              <a:rPr lang="sv-SE" sz="6600" dirty="0">
                <a:solidFill>
                  <a:srgbClr val="C00000"/>
                </a:solidFill>
              </a:rPr>
              <a:t>Tack för mig!</a:t>
            </a:r>
            <a:br>
              <a:rPr lang="sv-SE" sz="6600" dirty="0"/>
            </a:br>
            <a:r>
              <a:rPr lang="sv-SE" sz="2800" dirty="0"/>
              <a:t>clas.algenas@rka.nu</a:t>
            </a:r>
            <a:br>
              <a:rPr lang="sv-SE" sz="6600" dirty="0"/>
            </a:br>
            <a:br>
              <a:rPr lang="sv-SE" sz="6600" dirty="0"/>
            </a:br>
            <a:r>
              <a:rPr lang="sv-SE" sz="5400" dirty="0">
                <a:solidFill>
                  <a:srgbClr val="C00000"/>
                </a:solidFill>
              </a:rPr>
              <a:t>Nyhetsbrev</a:t>
            </a:r>
            <a:br>
              <a:rPr lang="sv-SE" sz="1800" dirty="0">
                <a:solidFill>
                  <a:srgbClr val="C00000"/>
                </a:solidFill>
              </a:rPr>
            </a:br>
            <a:br>
              <a:rPr lang="sv-SE" sz="6600" dirty="0"/>
            </a:br>
            <a:r>
              <a:rPr lang="sv-SE" dirty="0">
                <a:solidFill>
                  <a:srgbClr val="C00000"/>
                </a:solidFill>
              </a:rPr>
              <a:t>www.rka.nu</a:t>
            </a:r>
            <a:br>
              <a:rPr lang="sv-SE" dirty="0"/>
            </a:br>
            <a:r>
              <a:rPr lang="sv-SE" sz="2800" dirty="0"/>
              <a:t>analysstöd och utbildningar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>
                <a:solidFill>
                  <a:srgbClr val="C00000"/>
                </a:solidFill>
              </a:rPr>
              <a:t>www.kolada.se</a:t>
            </a:r>
            <a:br>
              <a:rPr lang="sv-SE" sz="2800" dirty="0"/>
            </a:br>
            <a:r>
              <a:rPr lang="sv-SE" sz="2800" dirty="0"/>
              <a:t>databasen kolada</a:t>
            </a:r>
            <a:endParaRPr lang="sv-SE" sz="6600" dirty="0"/>
          </a:p>
        </p:txBody>
      </p:sp>
      <p:pic>
        <p:nvPicPr>
          <p:cNvPr id="6" name="Bildobjekt 2">
            <a:extLst>
              <a:ext uri="{FF2B5EF4-FFF2-40B4-BE49-F238E27FC236}">
                <a16:creationId xmlns:a16="http://schemas.microsoft.com/office/drawing/2014/main" id="{CD47F502-FE0D-2222-C952-C32A8CA8E2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19036"/>
            <a:ext cx="44831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 descr="Linjepil: medsols böj med hel fyllning">
            <a:extLst>
              <a:ext uri="{FF2B5EF4-FFF2-40B4-BE49-F238E27FC236}">
                <a16:creationId xmlns:a16="http://schemas.microsoft.com/office/drawing/2014/main" id="{B4FF054E-5DD0-EB56-8015-85CCF39D8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538423">
            <a:off x="4301962" y="2155791"/>
            <a:ext cx="1328253" cy="13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47841-BA96-1F8B-85E5-43A3905B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Rak pilkoppling 44">
            <a:extLst>
              <a:ext uri="{FF2B5EF4-FFF2-40B4-BE49-F238E27FC236}">
                <a16:creationId xmlns:a16="http://schemas.microsoft.com/office/drawing/2014/main" id="{AB7E688D-C78E-D97A-C96E-DAB5CB397DF3}"/>
              </a:ext>
            </a:extLst>
          </p:cNvPr>
          <p:cNvCxnSpPr/>
          <p:nvPr/>
        </p:nvCxnSpPr>
        <p:spPr>
          <a:xfrm>
            <a:off x="6095999" y="4021200"/>
            <a:ext cx="0" cy="66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60E8A801-ED42-4203-D1AD-C1ACAF1F6F8B}"/>
              </a:ext>
            </a:extLst>
          </p:cNvPr>
          <p:cNvSpPr/>
          <p:nvPr/>
        </p:nvSpPr>
        <p:spPr>
          <a:xfrm>
            <a:off x="4808738" y="2560144"/>
            <a:ext cx="2574524" cy="1710773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28" name="Picture 4" descr="Rådet för främjande av kommunala analyser">
            <a:extLst>
              <a:ext uri="{FF2B5EF4-FFF2-40B4-BE49-F238E27FC236}">
                <a16:creationId xmlns:a16="http://schemas.microsoft.com/office/drawing/2014/main" id="{9AD33AE2-0122-EAE5-4D98-DA88CBC1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3250"/>
            <a:ext cx="1524000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09304C3-DD04-F8E3-7A27-D99136A12E46}"/>
              </a:ext>
            </a:extLst>
          </p:cNvPr>
          <p:cNvSpPr txBox="1"/>
          <p:nvPr/>
        </p:nvSpPr>
        <p:spPr>
          <a:xfrm>
            <a:off x="4970664" y="3430800"/>
            <a:ext cx="225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Roboto" panose="02000000000000000000" pitchFamily="2" charset="0"/>
                <a:ea typeface="Roboto" panose="02000000000000000000" pitchFamily="2" charset="0"/>
              </a:rPr>
              <a:t>Rådet för främjande av kommunala analyser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90BCE86A-A70C-B849-AE69-49681CE9C3E8}"/>
              </a:ext>
            </a:extLst>
          </p:cNvPr>
          <p:cNvGrpSpPr/>
          <p:nvPr/>
        </p:nvGrpSpPr>
        <p:grpSpPr>
          <a:xfrm>
            <a:off x="2234214" y="393936"/>
            <a:ext cx="2574524" cy="1710773"/>
            <a:chOff x="2234214" y="393936"/>
            <a:chExt cx="2574524" cy="1710773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8A8E9004-045A-DBCE-4E64-2459FA9B605C}"/>
                </a:ext>
              </a:extLst>
            </p:cNvPr>
            <p:cNvSpPr/>
            <p:nvPr/>
          </p:nvSpPr>
          <p:spPr>
            <a:xfrm>
              <a:off x="2234214" y="393936"/>
              <a:ext cx="2574524" cy="171077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C10831AA-EA25-7F14-F9DD-6168D1D3F7F7}"/>
                </a:ext>
              </a:extLst>
            </p:cNvPr>
            <p:cNvSpPr txBox="1"/>
            <p:nvPr/>
          </p:nvSpPr>
          <p:spPr>
            <a:xfrm>
              <a:off x="2964328" y="1682745"/>
              <a:ext cx="1114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Roboto" panose="02000000000000000000" pitchFamily="2" charset="0"/>
                  <a:ea typeface="Roboto" panose="02000000000000000000" pitchFamily="2" charset="0"/>
                </a:rPr>
                <a:t>Staten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23C65DC-B9C1-0C11-3B8F-ED642C14F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10" y="550654"/>
              <a:ext cx="1034131" cy="1132091"/>
            </a:xfrm>
            <a:prstGeom prst="rect">
              <a:avLst/>
            </a:prstGeom>
          </p:spPr>
        </p:pic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5F44C651-46BA-3F1A-BF55-366B25822D4C}"/>
              </a:ext>
            </a:extLst>
          </p:cNvPr>
          <p:cNvGrpSpPr/>
          <p:nvPr/>
        </p:nvGrpSpPr>
        <p:grpSpPr>
          <a:xfrm>
            <a:off x="7383262" y="393936"/>
            <a:ext cx="2574524" cy="1710773"/>
            <a:chOff x="7383262" y="393936"/>
            <a:chExt cx="2574524" cy="1710773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3F145B2-7B67-CCF9-0667-E27E46718405}"/>
                </a:ext>
              </a:extLst>
            </p:cNvPr>
            <p:cNvSpPr/>
            <p:nvPr/>
          </p:nvSpPr>
          <p:spPr>
            <a:xfrm>
              <a:off x="7383262" y="393936"/>
              <a:ext cx="2574524" cy="171077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DD5D045-3118-7ECF-5535-391B263A2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92" y="826372"/>
              <a:ext cx="2046063" cy="845899"/>
            </a:xfrm>
            <a:prstGeom prst="rect">
              <a:avLst/>
            </a:prstGeom>
          </p:spPr>
        </p:pic>
      </p:grp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0C8AB5DF-E1F1-889D-40F1-CC2085117B77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4808738" y="1249323"/>
            <a:ext cx="2574524" cy="0"/>
          </a:xfrm>
          <a:prstGeom prst="line">
            <a:avLst/>
          </a:prstGeom>
          <a:ln>
            <a:solidFill>
              <a:srgbClr val="AD2D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44C27CE9-2275-BED0-ACBF-9CDB7489F3AC}"/>
              </a:ext>
            </a:extLst>
          </p:cNvPr>
          <p:cNvCxnSpPr>
            <a:stCxn id="13" idx="0"/>
          </p:cNvCxnSpPr>
          <p:nvPr/>
        </p:nvCxnSpPr>
        <p:spPr>
          <a:xfrm flipV="1">
            <a:off x="6096000" y="1249321"/>
            <a:ext cx="0" cy="1310823"/>
          </a:xfrm>
          <a:prstGeom prst="line">
            <a:avLst/>
          </a:prstGeom>
          <a:ln>
            <a:solidFill>
              <a:srgbClr val="AD2D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 45">
            <a:extLst>
              <a:ext uri="{FF2B5EF4-FFF2-40B4-BE49-F238E27FC236}">
                <a16:creationId xmlns:a16="http://schemas.microsoft.com/office/drawing/2014/main" id="{CAB297DD-E862-02AF-B222-CBBE29678A77}"/>
              </a:ext>
            </a:extLst>
          </p:cNvPr>
          <p:cNvGrpSpPr/>
          <p:nvPr/>
        </p:nvGrpSpPr>
        <p:grpSpPr>
          <a:xfrm>
            <a:off x="2576477" y="4894748"/>
            <a:ext cx="1890000" cy="1260000"/>
            <a:chOff x="2576477" y="4894748"/>
            <a:chExt cx="1890000" cy="1260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128B8D26-BEF3-9571-2EF6-52EE1E7C3B7C}"/>
                </a:ext>
              </a:extLst>
            </p:cNvPr>
            <p:cNvSpPr/>
            <p:nvPr/>
          </p:nvSpPr>
          <p:spPr>
            <a:xfrm>
              <a:off x="2576477" y="4894748"/>
              <a:ext cx="1890000" cy="1260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CD89C205-EC5E-8270-C820-55E6E480B7D6}"/>
                </a:ext>
              </a:extLst>
            </p:cNvPr>
            <p:cNvSpPr txBox="1"/>
            <p:nvPr/>
          </p:nvSpPr>
          <p:spPr>
            <a:xfrm>
              <a:off x="2815795" y="5337809"/>
              <a:ext cx="1411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Utbildningar</a:t>
              </a:r>
            </a:p>
          </p:txBody>
        </p: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B8A2E627-A991-8E78-C95E-790EBA50367B}"/>
              </a:ext>
            </a:extLst>
          </p:cNvPr>
          <p:cNvGrpSpPr/>
          <p:nvPr/>
        </p:nvGrpSpPr>
        <p:grpSpPr>
          <a:xfrm>
            <a:off x="5151000" y="4893339"/>
            <a:ext cx="1890000" cy="1260000"/>
            <a:chOff x="5151000" y="4893339"/>
            <a:chExt cx="1890000" cy="1260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C4FB436-C50D-1BB0-A622-EAAE9414F35B}"/>
                </a:ext>
              </a:extLst>
            </p:cNvPr>
            <p:cNvSpPr/>
            <p:nvPr/>
          </p:nvSpPr>
          <p:spPr>
            <a:xfrm>
              <a:off x="5151000" y="4893339"/>
              <a:ext cx="1890000" cy="1260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A233BFD-F2FF-6B7A-F2B9-5E56A3674868}"/>
                </a:ext>
              </a:extLst>
            </p:cNvPr>
            <p:cNvSpPr txBox="1"/>
            <p:nvPr/>
          </p:nvSpPr>
          <p:spPr>
            <a:xfrm>
              <a:off x="5670273" y="5337809"/>
              <a:ext cx="909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Kolada</a:t>
              </a: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0F81EA07-82ED-2BDA-AD50-EDB949F2AF9D}"/>
              </a:ext>
            </a:extLst>
          </p:cNvPr>
          <p:cNvGrpSpPr/>
          <p:nvPr/>
        </p:nvGrpSpPr>
        <p:grpSpPr>
          <a:xfrm>
            <a:off x="7725523" y="4893339"/>
            <a:ext cx="1890000" cy="1260000"/>
            <a:chOff x="7725523" y="4893339"/>
            <a:chExt cx="1890000" cy="126000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6E4D470-5CB1-6CBF-FA07-1623808E5762}"/>
                </a:ext>
              </a:extLst>
            </p:cNvPr>
            <p:cNvSpPr/>
            <p:nvPr/>
          </p:nvSpPr>
          <p:spPr>
            <a:xfrm>
              <a:off x="7725523" y="4893339"/>
              <a:ext cx="1890000" cy="1260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51F76889-0085-D3A5-2269-984D787D204B}"/>
                </a:ext>
              </a:extLst>
            </p:cNvPr>
            <p:cNvSpPr txBox="1"/>
            <p:nvPr/>
          </p:nvSpPr>
          <p:spPr>
            <a:xfrm>
              <a:off x="8056099" y="5337809"/>
              <a:ext cx="1228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Analysstöd</a:t>
              </a:r>
            </a:p>
          </p:txBody>
        </p:sp>
      </p:grp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00824175-B0C1-BF62-4B61-B93EE3415D20}"/>
              </a:ext>
            </a:extLst>
          </p:cNvPr>
          <p:cNvCxnSpPr/>
          <p:nvPr/>
        </p:nvCxnSpPr>
        <p:spPr>
          <a:xfrm>
            <a:off x="3794947" y="4022569"/>
            <a:ext cx="0" cy="66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koppling 41">
            <a:extLst>
              <a:ext uri="{FF2B5EF4-FFF2-40B4-BE49-F238E27FC236}">
                <a16:creationId xmlns:a16="http://schemas.microsoft.com/office/drawing/2014/main" id="{2024078F-0563-ECD9-F1C9-C039AF6E2E42}"/>
              </a:ext>
            </a:extLst>
          </p:cNvPr>
          <p:cNvCxnSpPr/>
          <p:nvPr/>
        </p:nvCxnSpPr>
        <p:spPr>
          <a:xfrm>
            <a:off x="3794947" y="4022569"/>
            <a:ext cx="1013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048662B4-32CC-6605-1792-9848B8107AED}"/>
              </a:ext>
            </a:extLst>
          </p:cNvPr>
          <p:cNvCxnSpPr/>
          <p:nvPr/>
        </p:nvCxnSpPr>
        <p:spPr>
          <a:xfrm>
            <a:off x="7383262" y="4022569"/>
            <a:ext cx="1013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koppling 43">
            <a:extLst>
              <a:ext uri="{FF2B5EF4-FFF2-40B4-BE49-F238E27FC236}">
                <a16:creationId xmlns:a16="http://schemas.microsoft.com/office/drawing/2014/main" id="{CFFE2546-D3CA-2007-9344-52B0661FD175}"/>
              </a:ext>
            </a:extLst>
          </p:cNvPr>
          <p:cNvCxnSpPr/>
          <p:nvPr/>
        </p:nvCxnSpPr>
        <p:spPr>
          <a:xfrm>
            <a:off x="8398565" y="4022568"/>
            <a:ext cx="0" cy="66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8BA191-8ADE-32F4-02D7-44E31B5C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Projektet ’</a:t>
            </a:r>
            <a:r>
              <a:rPr lang="sv-SE" i="1" dirty="0">
                <a:solidFill>
                  <a:srgbClr val="C00000"/>
                </a:solidFill>
              </a:rPr>
              <a:t>AI och Kolada’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19E9E-DE78-8CF0-33CD-021EE5851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1007166"/>
            <a:ext cx="9609825" cy="5713990"/>
          </a:xfrm>
        </p:spPr>
        <p:txBody>
          <a:bodyPr/>
          <a:lstStyle/>
          <a:p>
            <a:r>
              <a:rPr lang="sv-SE" dirty="0"/>
              <a:t>2023 </a:t>
            </a:r>
          </a:p>
          <a:p>
            <a:pPr lvl="1"/>
            <a:r>
              <a:rPr lang="sv-SE" dirty="0"/>
              <a:t>Tal om AI precis överallt. Omöjligt att missa.</a:t>
            </a:r>
          </a:p>
          <a:p>
            <a:pPr lvl="1"/>
            <a:r>
              <a:rPr lang="sv-SE" dirty="0"/>
              <a:t>Önskemål om ”AI och Kolada” – klart vi ska ha AI?</a:t>
            </a:r>
          </a:p>
          <a:p>
            <a:pPr marL="397800" lvl="1" indent="0">
              <a:buNone/>
            </a:pPr>
            <a:endParaRPr lang="sv-SE" sz="900" dirty="0"/>
          </a:p>
          <a:p>
            <a:pPr lvl="1"/>
            <a:r>
              <a:rPr lang="sv-SE" dirty="0"/>
              <a:t>Omfattande förstudie under hösten.</a:t>
            </a:r>
          </a:p>
          <a:p>
            <a:pPr lvl="2"/>
            <a:r>
              <a:rPr lang="sv-SE" sz="2000" dirty="0"/>
              <a:t>Referensgrupp</a:t>
            </a:r>
          </a:p>
          <a:p>
            <a:pPr lvl="2"/>
            <a:r>
              <a:rPr lang="sv-SE" sz="2000" dirty="0"/>
              <a:t>Förslag på AI-verktyg knutna till Kolada.</a:t>
            </a:r>
          </a:p>
          <a:p>
            <a:pPr lvl="3"/>
            <a:r>
              <a:rPr lang="sv-SE" sz="2000" dirty="0"/>
              <a:t>Chatbottar, ’Kolada Kollega’</a:t>
            </a:r>
          </a:p>
          <a:p>
            <a:pPr lvl="3"/>
            <a:r>
              <a:rPr lang="sv-SE" sz="2000" dirty="0"/>
              <a:t>Rapportgenerering</a:t>
            </a:r>
          </a:p>
          <a:p>
            <a:pPr lvl="3"/>
            <a:r>
              <a:rPr lang="sv-SE" sz="2000" dirty="0"/>
              <a:t>Budgetpåverkansimulator, trendanalys</a:t>
            </a:r>
          </a:p>
          <a:p>
            <a:pPr lvl="3"/>
            <a:r>
              <a:rPr lang="sv-SE" sz="2000" dirty="0"/>
              <a:t>Klar i december 2023</a:t>
            </a:r>
          </a:p>
          <a:p>
            <a:pPr lvl="2"/>
            <a:endParaRPr lang="sv-SE" sz="2000" dirty="0"/>
          </a:p>
          <a:p>
            <a:r>
              <a:rPr lang="sv-SE" sz="3200" b="1" dirty="0"/>
              <a:t>Parallellt med det stora projektet så insåg vi att…</a:t>
            </a:r>
          </a:p>
        </p:txBody>
      </p:sp>
    </p:spTree>
    <p:extLst>
      <p:ext uri="{BB962C8B-B14F-4D97-AF65-F5344CB8AC3E}">
        <p14:creationId xmlns:p14="http://schemas.microsoft.com/office/powerpoint/2010/main" val="23175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450640-C2D3-468E-0C1E-6DBECF94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…vi på RKA inte har så bra koll själva.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E873DB-EC82-ECE5-6E07-388F85B2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1010265"/>
            <a:ext cx="9609825" cy="5563789"/>
          </a:xfrm>
        </p:spPr>
        <p:txBody>
          <a:bodyPr/>
          <a:lstStyle/>
          <a:p>
            <a:r>
              <a:rPr lang="sv-SE" dirty="0"/>
              <a:t>Vi behövde ett gemensamt internt kunskapslyft.</a:t>
            </a:r>
          </a:p>
          <a:p>
            <a:pPr lvl="1"/>
            <a:r>
              <a:rPr lang="sv-SE" dirty="0"/>
              <a:t>Halvdagskurs</a:t>
            </a:r>
          </a:p>
          <a:p>
            <a:pPr lvl="1"/>
            <a:r>
              <a:rPr lang="sv-SE" dirty="0"/>
              <a:t>2 hp på Linköpings universitet</a:t>
            </a:r>
            <a:br>
              <a:rPr lang="sv-SE" dirty="0"/>
            </a:br>
            <a:endParaRPr lang="sv-SE" dirty="0"/>
          </a:p>
          <a:p>
            <a:pPr lvl="1"/>
            <a:r>
              <a:rPr lang="sv-SE" dirty="0"/>
              <a:t>Återkommande AI-workshops</a:t>
            </a:r>
          </a:p>
          <a:p>
            <a:pPr lvl="2"/>
            <a:r>
              <a:rPr lang="sv-SE" sz="2400" dirty="0"/>
              <a:t>Egna GPTer via ChatGPT</a:t>
            </a:r>
          </a:p>
          <a:p>
            <a:pPr lvl="3"/>
            <a:r>
              <a:rPr lang="sv-SE" sz="2400" dirty="0"/>
              <a:t>’Kollega’ – hitta data via API-koppling till Kolada.se</a:t>
            </a:r>
          </a:p>
          <a:p>
            <a:pPr lvl="3"/>
            <a:r>
              <a:rPr lang="sv-SE" sz="2400" dirty="0"/>
              <a:t>’</a:t>
            </a:r>
            <a:r>
              <a:rPr lang="sv-SE" sz="2400" dirty="0" err="1"/>
              <a:t>Kolumbo</a:t>
            </a:r>
            <a:r>
              <a:rPr lang="sv-SE" sz="2400" dirty="0"/>
              <a:t>’ – hitta metadata utan API-koppling</a:t>
            </a:r>
          </a:p>
          <a:p>
            <a:pPr lvl="2"/>
            <a:endParaRPr lang="sv-SE" sz="2400" dirty="0"/>
          </a:p>
          <a:p>
            <a:pPr marL="855000" lvl="2" indent="0">
              <a:buNone/>
            </a:pPr>
            <a:endParaRPr lang="sv-SE" sz="2400" dirty="0"/>
          </a:p>
          <a:p>
            <a:pPr lvl="1"/>
            <a:r>
              <a:rPr lang="sv-SE" b="1" dirty="0"/>
              <a:t>Lite insikter på vägen…</a:t>
            </a:r>
          </a:p>
        </p:txBody>
      </p:sp>
    </p:spTree>
    <p:extLst>
      <p:ext uri="{BB962C8B-B14F-4D97-AF65-F5344CB8AC3E}">
        <p14:creationId xmlns:p14="http://schemas.microsoft.com/office/powerpoint/2010/main" val="1944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4F3B6CD-A6FE-3E56-5720-DC7F49FE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03" y="188463"/>
            <a:ext cx="11444193" cy="825382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Drömmer</a:t>
            </a:r>
            <a:r>
              <a:rPr lang="en-US" dirty="0">
                <a:solidFill>
                  <a:srgbClr val="C00000"/>
                </a:solidFill>
              </a:rPr>
              <a:t> AI om </a:t>
            </a:r>
            <a:r>
              <a:rPr lang="en-US" dirty="0" err="1">
                <a:solidFill>
                  <a:srgbClr val="C00000"/>
                </a:solidFill>
              </a:rPr>
              <a:t>elektriska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får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B54080-EEF5-F115-26AA-20C3B194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346" y="1419855"/>
            <a:ext cx="4240951" cy="4209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22589FF-0C14-1121-D48A-C8F6DB68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03" y="1634464"/>
            <a:ext cx="6605395" cy="4209691"/>
          </a:xfrm>
        </p:spPr>
        <p:txBody>
          <a:bodyPr/>
          <a:lstStyle/>
          <a:p>
            <a:r>
              <a:rPr lang="sv-SE" sz="3200" dirty="0"/>
              <a:t>Hallucinationer</a:t>
            </a:r>
          </a:p>
          <a:p>
            <a:pPr lvl="1"/>
            <a:r>
              <a:rPr lang="sv-SE" sz="2800" dirty="0"/>
              <a:t>Direkta felaktigheter</a:t>
            </a:r>
          </a:p>
          <a:p>
            <a:pPr lvl="1"/>
            <a:r>
              <a:rPr lang="sv-SE" sz="2800" dirty="0"/>
              <a:t>Ofta </a:t>
            </a:r>
            <a:r>
              <a:rPr lang="sv-SE" sz="2800" i="1" dirty="0"/>
              <a:t>väldigt</a:t>
            </a:r>
            <a:r>
              <a:rPr lang="sv-SE" sz="2800" dirty="0"/>
              <a:t> säker på sin sak</a:t>
            </a:r>
          </a:p>
          <a:p>
            <a:r>
              <a:rPr lang="sv-SE" sz="3200" dirty="0"/>
              <a:t>Känslan av ’svart låda’ – inget tydligt regelverk att förklara utfallet med</a:t>
            </a:r>
          </a:p>
          <a:p>
            <a:r>
              <a:rPr lang="sv-SE" sz="3200" dirty="0"/>
              <a:t>Få den att lyda instruktionerna</a:t>
            </a:r>
          </a:p>
          <a:p>
            <a:pPr marL="0" indent="0">
              <a:buNone/>
            </a:pPr>
            <a:r>
              <a:rPr lang="sv-SE" dirty="0"/>
              <a:t>- </a:t>
            </a:r>
            <a:r>
              <a:rPr lang="sv-SE" sz="3200" dirty="0"/>
              <a:t>Akilleshäl i Koladas API </a:t>
            </a:r>
            <a:r>
              <a:rPr lang="sv-SE" sz="1200" dirty="0"/>
              <a:t>(återkommer till det senare)</a:t>
            </a:r>
            <a:endParaRPr lang="sv-SE" sz="3200" dirty="0"/>
          </a:p>
          <a:p>
            <a:pPr marL="0" indent="0">
              <a:buNone/>
            </a:pPr>
            <a:br>
              <a:rPr lang="sv-SE" dirty="0"/>
            </a:br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1FA6E00-8D54-4F1D-7392-BFCCE69DD8D2}"/>
              </a:ext>
            </a:extLst>
          </p:cNvPr>
          <p:cNvSpPr txBox="1"/>
          <p:nvPr/>
        </p:nvSpPr>
        <p:spPr>
          <a:xfrm>
            <a:off x="373903" y="5844156"/>
            <a:ext cx="812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Hur yttrade detta sig i ’Kollega’ och ’</a:t>
            </a:r>
            <a:r>
              <a:rPr lang="sv-SE" sz="3200" b="1" dirty="0" err="1"/>
              <a:t>Kolumbo</a:t>
            </a:r>
            <a:r>
              <a:rPr lang="sv-SE" sz="3200" b="1" dirty="0"/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11695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92B6AAF-3FEA-9B74-AB74-AA896D26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321" y="515881"/>
            <a:ext cx="6686679" cy="1334952"/>
          </a:xfrm>
          <a:prstGeom prst="rect">
            <a:avLst/>
          </a:prstGeom>
        </p:spPr>
      </p:pic>
      <p:pic>
        <p:nvPicPr>
          <p:cNvPr id="9" name="Bildobjekt 8" descr="En bild som visar text, linje, skärmbild, Graf">
            <a:extLst>
              <a:ext uri="{FF2B5EF4-FFF2-40B4-BE49-F238E27FC236}">
                <a16:creationId xmlns:a16="http://schemas.microsoft.com/office/drawing/2014/main" id="{83175264-8B39-55B1-E17E-26995E63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1" y="2175440"/>
            <a:ext cx="6191222" cy="369158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82427DD-2DE1-4891-A29C-134489E279E0}"/>
              </a:ext>
            </a:extLst>
          </p:cNvPr>
          <p:cNvSpPr txBox="1"/>
          <p:nvPr/>
        </p:nvSpPr>
        <p:spPr>
          <a:xfrm>
            <a:off x="6867525" y="3802164"/>
            <a:ext cx="5000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Vad pågår här egentligen?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0" i="1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sv-SE" b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Knasigt val av nyckeltal:</a:t>
            </a:r>
          </a:p>
          <a:p>
            <a:endParaRPr lang="sv-SE" b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r>
              <a:rPr lang="sv-SE" b="0" i="1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Resultat vid avslut i kommunens arbetsmarknadsverksamhet, deltagare som börjat arbeta eller studera, andel (%)</a:t>
            </a:r>
            <a:endParaRPr lang="sv-SE" i="1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3ADFA9B-7330-76D7-D5C1-9BB76BD016E3}"/>
              </a:ext>
            </a:extLst>
          </p:cNvPr>
          <p:cNvSpPr txBox="1"/>
          <p:nvPr/>
        </p:nvSpPr>
        <p:spPr>
          <a:xfrm>
            <a:off x="402681" y="223493"/>
            <a:ext cx="427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Kollega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83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FF526BC-699F-B0EC-9CD4-4417D901338B}"/>
              </a:ext>
            </a:extLst>
          </p:cNvPr>
          <p:cNvSpPr txBox="1"/>
          <p:nvPr/>
        </p:nvSpPr>
        <p:spPr>
          <a:xfrm>
            <a:off x="402681" y="223493"/>
            <a:ext cx="427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>
                <a:solidFill>
                  <a:schemeClr val="bg1"/>
                </a:solidFill>
              </a:rPr>
              <a:t>Kolumbo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E787546-E002-3749-A01A-A88B87FC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110" y="808268"/>
            <a:ext cx="3972479" cy="6096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2846BAE-2117-E836-381A-EBD7DA514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81" y="1666818"/>
            <a:ext cx="7544853" cy="81926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9A7408D-5B15-BDEA-37DE-0946FDFDE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270" y="2752635"/>
            <a:ext cx="2105319" cy="64779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C3CBE89-5383-C522-DB42-6D08F16E9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81" y="3828922"/>
            <a:ext cx="7401958" cy="1829055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B2EEA8D-2BE4-5A9D-EF0B-2BE7B9B487C6}"/>
              </a:ext>
            </a:extLst>
          </p:cNvPr>
          <p:cNvSpPr txBox="1"/>
          <p:nvPr/>
        </p:nvSpPr>
        <p:spPr>
          <a:xfrm>
            <a:off x="9066948" y="4329129"/>
            <a:ext cx="3265994" cy="64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Vad pågår här egentligen?</a:t>
            </a:r>
          </a:p>
          <a:p>
            <a:r>
              <a:rPr lang="sv-SE" dirty="0">
                <a:solidFill>
                  <a:srgbClr val="FFFFFF"/>
                </a:solidFill>
                <a:latin typeface="Roboto" panose="02000000000000000000" pitchFamily="2" charset="0"/>
              </a:rPr>
              <a:t>- ?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450640-C2D3-468E-0C1E-6DBECF94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136844"/>
            <a:ext cx="9609825" cy="815656"/>
          </a:xfrm>
        </p:spPr>
        <p:txBody>
          <a:bodyPr/>
          <a:lstStyle/>
          <a:p>
            <a:r>
              <a:rPr lang="sv-SE" i="1" dirty="0">
                <a:solidFill>
                  <a:srgbClr val="C00000"/>
                </a:solidFill>
              </a:rPr>
              <a:t>Förbättringspotential…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412DDBD-954B-160D-DE53-F9DE2325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1285874"/>
            <a:ext cx="9609825" cy="4791076"/>
          </a:xfrm>
        </p:spPr>
        <p:txBody>
          <a:bodyPr/>
          <a:lstStyle/>
          <a:p>
            <a:r>
              <a:rPr lang="sv-SE" dirty="0"/>
              <a:t>Bättre och tydligare instruktioner</a:t>
            </a:r>
          </a:p>
          <a:p>
            <a:pPr lvl="1"/>
            <a:r>
              <a:rPr lang="sv-SE" sz="2800" dirty="0"/>
              <a:t>Vi testade många varianter med marginellt förbättrat resultat.</a:t>
            </a:r>
          </a:p>
          <a:p>
            <a:r>
              <a:rPr lang="sv-SE" dirty="0"/>
              <a:t>Jobba på API-kopplingen</a:t>
            </a:r>
          </a:p>
          <a:p>
            <a:pPr lvl="1"/>
            <a:r>
              <a:rPr lang="sv-SE" sz="2800" dirty="0"/>
              <a:t>Svårt i dess nuvarande utförande.</a:t>
            </a:r>
          </a:p>
          <a:p>
            <a:r>
              <a:rPr lang="sv-SE" dirty="0"/>
              <a:t>Slutsats</a:t>
            </a:r>
          </a:p>
          <a:p>
            <a:pPr lvl="1"/>
            <a:r>
              <a:rPr lang="sv-SE" dirty="0"/>
              <a:t>Är Kollega och/eller </a:t>
            </a:r>
            <a:r>
              <a:rPr lang="sv-SE" dirty="0" err="1"/>
              <a:t>Kolumbo</a:t>
            </a:r>
            <a:r>
              <a:rPr lang="sv-SE" dirty="0"/>
              <a:t> tillräckligt bra för att representera RKA utåt till våra användare?</a:t>
            </a:r>
          </a:p>
        </p:txBody>
      </p:sp>
    </p:spTree>
    <p:extLst>
      <p:ext uri="{BB962C8B-B14F-4D97-AF65-F5344CB8AC3E}">
        <p14:creationId xmlns:p14="http://schemas.microsoft.com/office/powerpoint/2010/main" val="3490067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A064D0-F611-78E2-87DB-D4099DB7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Det stora AI-projektet då?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9419ED-D943-DA0C-7282-B530D1E4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730704"/>
            <a:ext cx="9609825" cy="5663880"/>
          </a:xfrm>
        </p:spPr>
        <p:txBody>
          <a:bodyPr/>
          <a:lstStyle/>
          <a:p>
            <a:r>
              <a:rPr lang="sv-SE" sz="3200" dirty="0"/>
              <a:t>Förstudien gav många förslag.</a:t>
            </a:r>
          </a:p>
          <a:p>
            <a:r>
              <a:rPr lang="sv-SE" sz="3200" dirty="0" err="1"/>
              <a:t>Request</a:t>
            </a:r>
            <a:r>
              <a:rPr lang="sv-SE" sz="3200" dirty="0"/>
              <a:t> for information, RFI</a:t>
            </a:r>
          </a:p>
          <a:p>
            <a:pPr lvl="1"/>
            <a:r>
              <a:rPr lang="sv-SE" sz="2000" dirty="0"/>
              <a:t>Stor återkoppling från många företag</a:t>
            </a:r>
          </a:p>
          <a:p>
            <a:pPr lvl="1"/>
            <a:r>
              <a:rPr lang="sv-SE" sz="2800" b="1" dirty="0"/>
              <a:t>STOR</a:t>
            </a:r>
            <a:r>
              <a:rPr lang="sv-SE" sz="2000" dirty="0"/>
              <a:t> spridning på kostnad och tidsuppskattning.</a:t>
            </a:r>
          </a:p>
          <a:p>
            <a:pPr marL="397800" lvl="1" indent="0">
              <a:buNone/>
            </a:pPr>
            <a:endParaRPr lang="sv-SE" sz="2800" dirty="0"/>
          </a:p>
          <a:p>
            <a:r>
              <a:rPr lang="sv-SE" sz="3200" dirty="0"/>
              <a:t>Väldigt många aspekter att ta ställning till</a:t>
            </a:r>
          </a:p>
          <a:p>
            <a:pPr lvl="1"/>
            <a:r>
              <a:rPr lang="sv-SE" sz="2400" dirty="0"/>
              <a:t>Hur ska det finansieras?</a:t>
            </a:r>
          </a:p>
          <a:p>
            <a:pPr lvl="2"/>
            <a:r>
              <a:rPr lang="sv-SE" sz="2400" dirty="0"/>
              <a:t>Ju mer användare ju större kostnad.</a:t>
            </a:r>
          </a:p>
          <a:p>
            <a:pPr lvl="2"/>
            <a:r>
              <a:rPr lang="sv-SE" sz="2400" dirty="0"/>
              <a:t>Kostnadsrisk att ha det helt öppet. </a:t>
            </a:r>
          </a:p>
          <a:p>
            <a:pPr lvl="1"/>
            <a:r>
              <a:rPr lang="sv-SE" sz="2400" dirty="0"/>
              <a:t>Vad får </a:t>
            </a:r>
            <a:r>
              <a:rPr lang="sv-SE" sz="2400" b="1" dirty="0"/>
              <a:t>användarna</a:t>
            </a:r>
            <a:r>
              <a:rPr lang="sv-SE" sz="2400" dirty="0"/>
              <a:t> för pengarna?</a:t>
            </a:r>
          </a:p>
          <a:p>
            <a:pPr lvl="2"/>
            <a:r>
              <a:rPr lang="sv-SE" sz="2400" dirty="0"/>
              <a:t>Vill de ha det?</a:t>
            </a:r>
          </a:p>
        </p:txBody>
      </p:sp>
    </p:spTree>
    <p:extLst>
      <p:ext uri="{BB962C8B-B14F-4D97-AF65-F5344CB8AC3E}">
        <p14:creationId xmlns:p14="http://schemas.microsoft.com/office/powerpoint/2010/main" val="4523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KA vit">
  <a:themeElements>
    <a:clrScheme name="RKA">
      <a:dk1>
        <a:srgbClr val="000000"/>
      </a:dk1>
      <a:lt1>
        <a:sysClr val="window" lastClr="FFFFFF"/>
      </a:lt1>
      <a:dk2>
        <a:srgbClr val="6A605A"/>
      </a:dk2>
      <a:lt2>
        <a:srgbClr val="D7D1CA"/>
      </a:lt2>
      <a:accent1>
        <a:srgbClr val="B60229"/>
      </a:accent1>
      <a:accent2>
        <a:srgbClr val="332288"/>
      </a:accent2>
      <a:accent3>
        <a:srgbClr val="117733"/>
      </a:accent3>
      <a:accent4>
        <a:srgbClr val="C4870D"/>
      </a:accent4>
      <a:accent5>
        <a:srgbClr val="CC6677"/>
      </a:accent5>
      <a:accent6>
        <a:srgbClr val="2799F7"/>
      </a:accent6>
      <a:hlink>
        <a:srgbClr val="0563C1"/>
      </a:hlink>
      <a:folHlink>
        <a:srgbClr val="954F72"/>
      </a:folHlink>
    </a:clrScheme>
    <a:fontScheme name="R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KA - PPT mall - justerad ny" id="{313E0B3F-E61D-464F-8C6E-14198FF12D6D}" vid="{97C239C7-65F1-4436-BC8B-77D15E9254CE}"/>
    </a:ext>
  </a:extLst>
</a:theme>
</file>

<file path=ppt/theme/theme2.xml><?xml version="1.0" encoding="utf-8"?>
<a:theme xmlns:a="http://schemas.openxmlformats.org/drawingml/2006/main" name="RKA svart">
  <a:themeElements>
    <a:clrScheme name="RKA">
      <a:dk1>
        <a:srgbClr val="000000"/>
      </a:dk1>
      <a:lt1>
        <a:sysClr val="window" lastClr="FFFFFF"/>
      </a:lt1>
      <a:dk2>
        <a:srgbClr val="6A605A"/>
      </a:dk2>
      <a:lt2>
        <a:srgbClr val="D7D1CA"/>
      </a:lt2>
      <a:accent1>
        <a:srgbClr val="B60229"/>
      </a:accent1>
      <a:accent2>
        <a:srgbClr val="332288"/>
      </a:accent2>
      <a:accent3>
        <a:srgbClr val="117733"/>
      </a:accent3>
      <a:accent4>
        <a:srgbClr val="C4870D"/>
      </a:accent4>
      <a:accent5>
        <a:srgbClr val="CC6677"/>
      </a:accent5>
      <a:accent6>
        <a:srgbClr val="2799F7"/>
      </a:accent6>
      <a:hlink>
        <a:srgbClr val="0563C1"/>
      </a:hlink>
      <a:folHlink>
        <a:srgbClr val="954F72"/>
      </a:folHlink>
    </a:clrScheme>
    <a:fontScheme name="R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KA - PPT mall - justerad ny" id="{313E0B3F-E61D-464F-8C6E-14198FF12D6D}" vid="{3D66DADE-A92D-492E-B247-4A0F46CFE26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RKA - PPT mall</Template>
  <TotalTime>2313</TotalTime>
  <Words>847</Words>
  <Application>Microsoft Office PowerPoint</Application>
  <PresentationFormat>Bredbild</PresentationFormat>
  <Paragraphs>121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Courier New</vt:lpstr>
      <vt:lpstr>Roboto</vt:lpstr>
      <vt:lpstr>Symbol</vt:lpstr>
      <vt:lpstr>RKA vit</vt:lpstr>
      <vt:lpstr>RKA svart</vt:lpstr>
      <vt:lpstr>PowerPoint-presentation</vt:lpstr>
      <vt:lpstr>PowerPoint-presentation</vt:lpstr>
      <vt:lpstr>Projektet ’AI och Kolada’</vt:lpstr>
      <vt:lpstr>…vi på RKA inte har så bra koll själva.</vt:lpstr>
      <vt:lpstr>Drömmer AI om elektriska får?</vt:lpstr>
      <vt:lpstr>PowerPoint-presentation</vt:lpstr>
      <vt:lpstr>PowerPoint-presentation</vt:lpstr>
      <vt:lpstr>Förbättringspotential…</vt:lpstr>
      <vt:lpstr>Det stora AI-projektet då?</vt:lpstr>
      <vt:lpstr>Användarna ja</vt:lpstr>
      <vt:lpstr>Samtidigt på RKA</vt:lpstr>
      <vt:lpstr>Text i rapporterna</vt:lpstr>
      <vt:lpstr>”AI-injektion”</vt:lpstr>
      <vt:lpstr>En ’anpassningsbar, regelstyrd AI-lösning’</vt:lpstr>
      <vt:lpstr>’AI för Kolada’  blir (till att börja med)  en ’anpassningsbar, regelstyrd AI-lösning’</vt:lpstr>
      <vt:lpstr>PowerPoint-presentation</vt:lpstr>
      <vt:lpstr>Sammanfattningsvis - insikter och lärdomar</vt:lpstr>
      <vt:lpstr>Kolada API 3.0!</vt:lpstr>
      <vt:lpstr>Tack för mig! clas.algenas@rka.nu  Nyhetsbrev  www.rka.nu analysstöd och utbildningar  www.kolada.se databasen kolada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Älgenäs Clas</dc:creator>
  <cp:lastModifiedBy>Älgenäs Clas</cp:lastModifiedBy>
  <cp:revision>31</cp:revision>
  <dcterms:created xsi:type="dcterms:W3CDTF">2024-04-19T13:35:16Z</dcterms:created>
  <dcterms:modified xsi:type="dcterms:W3CDTF">2024-12-04T11:07:35Z</dcterms:modified>
</cp:coreProperties>
</file>