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58" r:id="rId3"/>
  </p:sldMasterIdLst>
  <p:notesMasterIdLst>
    <p:notesMasterId r:id="rId47"/>
  </p:notesMasterIdLst>
  <p:sldIdLst>
    <p:sldId id="256" r:id="rId4"/>
    <p:sldId id="7908" r:id="rId5"/>
    <p:sldId id="2076138338" r:id="rId6"/>
    <p:sldId id="2076138339" r:id="rId7"/>
    <p:sldId id="3493" r:id="rId8"/>
    <p:sldId id="3497" r:id="rId9"/>
    <p:sldId id="2076138341" r:id="rId10"/>
    <p:sldId id="308" r:id="rId11"/>
    <p:sldId id="2076138259" r:id="rId12"/>
    <p:sldId id="3496" r:id="rId13"/>
    <p:sldId id="2076138296" r:id="rId14"/>
    <p:sldId id="2076138286" r:id="rId15"/>
    <p:sldId id="2076138321" r:id="rId16"/>
    <p:sldId id="2076138322" r:id="rId17"/>
    <p:sldId id="2076138327" r:id="rId18"/>
    <p:sldId id="2076138323" r:id="rId19"/>
    <p:sldId id="2076138328" r:id="rId20"/>
    <p:sldId id="2076138329" r:id="rId21"/>
    <p:sldId id="2076138330" r:id="rId22"/>
    <p:sldId id="2076138331" r:id="rId23"/>
    <p:sldId id="2076138332" r:id="rId24"/>
    <p:sldId id="2076138333" r:id="rId25"/>
    <p:sldId id="2076138334" r:id="rId26"/>
    <p:sldId id="2076138335" r:id="rId27"/>
    <p:sldId id="2076138336" r:id="rId28"/>
    <p:sldId id="2076138337" r:id="rId29"/>
    <p:sldId id="7932" r:id="rId30"/>
    <p:sldId id="2076138326" r:id="rId31"/>
    <p:sldId id="7828" r:id="rId32"/>
    <p:sldId id="2076138147" r:id="rId33"/>
    <p:sldId id="2076138129" r:id="rId34"/>
    <p:sldId id="2076138324" r:id="rId35"/>
    <p:sldId id="2076138017" r:id="rId36"/>
    <p:sldId id="2076138141" r:id="rId37"/>
    <p:sldId id="2076138219" r:id="rId38"/>
    <p:sldId id="258" r:id="rId39"/>
    <p:sldId id="7798" r:id="rId40"/>
    <p:sldId id="345" r:id="rId41"/>
    <p:sldId id="2076138342" r:id="rId42"/>
    <p:sldId id="349" r:id="rId43"/>
    <p:sldId id="353" r:id="rId44"/>
    <p:sldId id="350" r:id="rId45"/>
    <p:sldId id="259"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5603BC-2336-F3E1-B5EE-CDBAAFBA8B42}" name="Tjulin Karin" initials="TK" userId="Tjulin Kari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800"/>
    <a:srgbClr val="FFFFFF"/>
    <a:srgbClr val="E7E6E6"/>
    <a:srgbClr val="AE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562" autoAdjust="0"/>
  </p:normalViewPr>
  <p:slideViewPr>
    <p:cSldViewPr snapToGrid="0">
      <p:cViewPr varScale="1">
        <p:scale>
          <a:sx n="50" d="100"/>
          <a:sy n="50" d="100"/>
        </p:scale>
        <p:origin x="1244"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2" d="100"/>
        <a:sy n="11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hyperlink" Target="https://www.lantmateriet.se/sv/Kartor-och-geografisk-information/geodataprodukter/produktlista/#category=oppnadata"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s://www.lantmateriet.se/sv/Om-Lantmateriet/Samverkan-med-andra/Geodatasamverkan/"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lantmateriet.se/sv/Kartor-och-geografisk-information/geodataprodukter/produktlista/#category=oppnadata"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lantmateriet.se/sv/Om-Lantmateriet/Samverkan-med-andra/Geodatasamverka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7AEF8-AF33-4ADF-A5CE-FD2129B4503E}"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AD9758B-C25B-4FCB-8279-792B59293155}">
      <dgm:prSet/>
      <dgm:spPr/>
      <dgm:t>
        <a:bodyPr/>
        <a:lstStyle/>
        <a:p>
          <a:r>
            <a:rPr lang="en-US" dirty="0"/>
            <a:t>Lantmäteriet</a:t>
          </a:r>
        </a:p>
      </dgm:t>
    </dgm:pt>
    <dgm:pt modelId="{31F6D83D-D5EA-4095-AE18-3826A208FD2C}" type="parTrans" cxnId="{91B3C047-2B23-4139-837F-D6AD15138EF5}">
      <dgm:prSet/>
      <dgm:spPr/>
      <dgm:t>
        <a:bodyPr/>
        <a:lstStyle/>
        <a:p>
          <a:endParaRPr lang="en-US"/>
        </a:p>
      </dgm:t>
    </dgm:pt>
    <dgm:pt modelId="{57DFFA65-BB0F-4E1E-B8A4-2ACA9F1F5A28}" type="sibTrans" cxnId="{91B3C047-2B23-4139-837F-D6AD15138EF5}">
      <dgm:prSet/>
      <dgm:spPr/>
      <dgm:t>
        <a:bodyPr/>
        <a:lstStyle/>
        <a:p>
          <a:endParaRPr lang="en-US"/>
        </a:p>
      </dgm:t>
    </dgm:pt>
    <dgm:pt modelId="{295C87E1-B443-40F1-8DEF-3AF1229B76B5}">
      <dgm:prSet/>
      <dgm:spPr/>
      <dgm:t>
        <a:bodyPr/>
        <a:lstStyle/>
        <a:p>
          <a:r>
            <a:rPr lang="en-US" dirty="0"/>
            <a:t>Geodatasamverkan</a:t>
          </a:r>
        </a:p>
      </dgm:t>
    </dgm:pt>
    <dgm:pt modelId="{2B0A7784-752C-4A05-929B-7449EF8D2A3C}" type="parTrans" cxnId="{0861C639-38E7-496E-84CE-727C8E2C36C1}">
      <dgm:prSet/>
      <dgm:spPr/>
      <dgm:t>
        <a:bodyPr/>
        <a:lstStyle/>
        <a:p>
          <a:endParaRPr lang="en-US"/>
        </a:p>
      </dgm:t>
    </dgm:pt>
    <dgm:pt modelId="{7DFA4AAE-AECB-495E-AEE2-5DFEE5CE870D}" type="sibTrans" cxnId="{0861C639-38E7-496E-84CE-727C8E2C36C1}">
      <dgm:prSet/>
      <dgm:spPr/>
      <dgm:t>
        <a:bodyPr/>
        <a:lstStyle/>
        <a:p>
          <a:endParaRPr lang="en-US"/>
        </a:p>
      </dgm:t>
    </dgm:pt>
    <dgm:pt modelId="{803538D3-2582-4F45-9731-25B4393B2C44}">
      <dgm:prSet/>
      <dgm:spPr/>
      <dgm:t>
        <a:bodyPr/>
        <a:lstStyle/>
        <a:p>
          <a:r>
            <a:rPr lang="en-US" dirty="0"/>
            <a:t>Nationella geodataplattformen</a:t>
          </a:r>
        </a:p>
      </dgm:t>
    </dgm:pt>
    <dgm:pt modelId="{43407B2D-75E5-4EAD-925D-64400C66270E}" type="parTrans" cxnId="{9753169A-2229-49B3-B8EE-8A71098EC99F}">
      <dgm:prSet/>
      <dgm:spPr/>
      <dgm:t>
        <a:bodyPr/>
        <a:lstStyle/>
        <a:p>
          <a:endParaRPr lang="en-US"/>
        </a:p>
      </dgm:t>
    </dgm:pt>
    <dgm:pt modelId="{4220DDFC-864A-4B8D-B84E-2F133C591B60}" type="sibTrans" cxnId="{9753169A-2229-49B3-B8EE-8A71098EC99F}">
      <dgm:prSet/>
      <dgm:spPr/>
      <dgm:t>
        <a:bodyPr/>
        <a:lstStyle/>
        <a:p>
          <a:endParaRPr lang="en-US"/>
        </a:p>
      </dgm:t>
    </dgm:pt>
    <dgm:pt modelId="{CB13E2BB-5871-42FE-869B-9282AAB3C580}">
      <dgm:prSet/>
      <dgm:spPr/>
      <dgm:t>
        <a:bodyPr/>
        <a:lstStyle/>
        <a:p>
          <a:r>
            <a:rPr lang="en-US"/>
            <a:t>Övrig information</a:t>
          </a:r>
        </a:p>
      </dgm:t>
    </dgm:pt>
    <dgm:pt modelId="{70E67B39-09A4-4FAD-8B2C-5CB4E24003C3}" type="parTrans" cxnId="{33EA72C8-7E21-4B03-932F-D210A4504C13}">
      <dgm:prSet/>
      <dgm:spPr/>
      <dgm:t>
        <a:bodyPr/>
        <a:lstStyle/>
        <a:p>
          <a:endParaRPr lang="sv-SE"/>
        </a:p>
      </dgm:t>
    </dgm:pt>
    <dgm:pt modelId="{BDE341BB-FA93-41BC-9480-0BBD28D24465}" type="sibTrans" cxnId="{33EA72C8-7E21-4B03-932F-D210A4504C13}">
      <dgm:prSet/>
      <dgm:spPr/>
      <dgm:t>
        <a:bodyPr/>
        <a:lstStyle/>
        <a:p>
          <a:endParaRPr lang="sv-SE"/>
        </a:p>
      </dgm:t>
    </dgm:pt>
    <dgm:pt modelId="{BDE52527-9B63-4159-BCCB-35F8845767DC}">
      <dgm:prSet/>
      <dgm:spPr/>
      <dgm:t>
        <a:bodyPr/>
        <a:lstStyle/>
        <a:p>
          <a:r>
            <a:rPr lang="en-US" dirty="0"/>
            <a:t>Öppna geodata och införande av HVD</a:t>
          </a:r>
        </a:p>
      </dgm:t>
    </dgm:pt>
    <dgm:pt modelId="{368C6204-0AEE-4727-A1E6-0B38546AD79F}" type="parTrans" cxnId="{2DA1FBC3-741B-43CB-87D3-3202DB684285}">
      <dgm:prSet/>
      <dgm:spPr/>
      <dgm:t>
        <a:bodyPr/>
        <a:lstStyle/>
        <a:p>
          <a:endParaRPr lang="sv-SE"/>
        </a:p>
      </dgm:t>
    </dgm:pt>
    <dgm:pt modelId="{FB207AD2-A6E5-4C6E-B8C3-5E2103A5F3BF}" type="sibTrans" cxnId="{2DA1FBC3-741B-43CB-87D3-3202DB684285}">
      <dgm:prSet/>
      <dgm:spPr/>
      <dgm:t>
        <a:bodyPr/>
        <a:lstStyle/>
        <a:p>
          <a:endParaRPr lang="sv-SE"/>
        </a:p>
      </dgm:t>
    </dgm:pt>
    <dgm:pt modelId="{8CB40BC2-D1D9-4BC9-973C-32074D406908}" type="pres">
      <dgm:prSet presAssocID="{1417AEF8-AF33-4ADF-A5CE-FD2129B4503E}" presName="vert0" presStyleCnt="0">
        <dgm:presLayoutVars>
          <dgm:dir/>
          <dgm:animOne val="branch"/>
          <dgm:animLvl val="lvl"/>
        </dgm:presLayoutVars>
      </dgm:prSet>
      <dgm:spPr/>
    </dgm:pt>
    <dgm:pt modelId="{1EC4AD63-DA3D-4E64-8BFF-B9B617F92085}" type="pres">
      <dgm:prSet presAssocID="{DAD9758B-C25B-4FCB-8279-792B59293155}" presName="thickLine" presStyleLbl="alignNode1" presStyleIdx="0" presStyleCnt="5"/>
      <dgm:spPr/>
    </dgm:pt>
    <dgm:pt modelId="{4986F39F-8887-469B-BE70-54A8CB101B08}" type="pres">
      <dgm:prSet presAssocID="{DAD9758B-C25B-4FCB-8279-792B59293155}" presName="horz1" presStyleCnt="0"/>
      <dgm:spPr/>
    </dgm:pt>
    <dgm:pt modelId="{4803FC28-6BAC-45A9-9F83-45479F1978E5}" type="pres">
      <dgm:prSet presAssocID="{DAD9758B-C25B-4FCB-8279-792B59293155}" presName="tx1" presStyleLbl="revTx" presStyleIdx="0" presStyleCnt="5"/>
      <dgm:spPr/>
    </dgm:pt>
    <dgm:pt modelId="{C1D8407A-116D-4F1B-8DF1-B7EEAF3EEA78}" type="pres">
      <dgm:prSet presAssocID="{DAD9758B-C25B-4FCB-8279-792B59293155}" presName="vert1" presStyleCnt="0"/>
      <dgm:spPr/>
    </dgm:pt>
    <dgm:pt modelId="{52671273-BEBC-4C72-9F4A-1F83A9ED8FC5}" type="pres">
      <dgm:prSet presAssocID="{BDE52527-9B63-4159-BCCB-35F8845767DC}" presName="thickLine" presStyleLbl="alignNode1" presStyleIdx="1" presStyleCnt="5"/>
      <dgm:spPr/>
    </dgm:pt>
    <dgm:pt modelId="{250610EC-86E1-4C22-B86B-3DD516F30218}" type="pres">
      <dgm:prSet presAssocID="{BDE52527-9B63-4159-BCCB-35F8845767DC}" presName="horz1" presStyleCnt="0"/>
      <dgm:spPr/>
    </dgm:pt>
    <dgm:pt modelId="{93FD3F75-92C4-4BC2-BEBC-271DE20904B2}" type="pres">
      <dgm:prSet presAssocID="{BDE52527-9B63-4159-BCCB-35F8845767DC}" presName="tx1" presStyleLbl="revTx" presStyleIdx="1" presStyleCnt="5"/>
      <dgm:spPr/>
    </dgm:pt>
    <dgm:pt modelId="{19959E11-93E8-4894-BA48-F6C36BA3B3E6}" type="pres">
      <dgm:prSet presAssocID="{BDE52527-9B63-4159-BCCB-35F8845767DC}" presName="vert1" presStyleCnt="0"/>
      <dgm:spPr/>
    </dgm:pt>
    <dgm:pt modelId="{EE3D282D-CD03-4BD4-98F4-EFC57BDC8E8C}" type="pres">
      <dgm:prSet presAssocID="{295C87E1-B443-40F1-8DEF-3AF1229B76B5}" presName="thickLine" presStyleLbl="alignNode1" presStyleIdx="2" presStyleCnt="5"/>
      <dgm:spPr/>
    </dgm:pt>
    <dgm:pt modelId="{BCA172CB-F0E1-4B81-BD5E-9A11DC77E34B}" type="pres">
      <dgm:prSet presAssocID="{295C87E1-B443-40F1-8DEF-3AF1229B76B5}" presName="horz1" presStyleCnt="0"/>
      <dgm:spPr/>
    </dgm:pt>
    <dgm:pt modelId="{1D5F89A2-C287-40F6-8B2D-18B298325A8E}" type="pres">
      <dgm:prSet presAssocID="{295C87E1-B443-40F1-8DEF-3AF1229B76B5}" presName="tx1" presStyleLbl="revTx" presStyleIdx="2" presStyleCnt="5"/>
      <dgm:spPr/>
    </dgm:pt>
    <dgm:pt modelId="{A3981117-47E8-41D9-9449-708525987479}" type="pres">
      <dgm:prSet presAssocID="{295C87E1-B443-40F1-8DEF-3AF1229B76B5}" presName="vert1" presStyleCnt="0"/>
      <dgm:spPr/>
    </dgm:pt>
    <dgm:pt modelId="{F83D0DAA-5B9A-4715-B185-0305D701C67C}" type="pres">
      <dgm:prSet presAssocID="{803538D3-2582-4F45-9731-25B4393B2C44}" presName="thickLine" presStyleLbl="alignNode1" presStyleIdx="3" presStyleCnt="5"/>
      <dgm:spPr/>
    </dgm:pt>
    <dgm:pt modelId="{CE51C25A-3454-4731-98FC-B0229564A289}" type="pres">
      <dgm:prSet presAssocID="{803538D3-2582-4F45-9731-25B4393B2C44}" presName="horz1" presStyleCnt="0"/>
      <dgm:spPr/>
    </dgm:pt>
    <dgm:pt modelId="{5668ECEE-2A6D-4DF0-BBB1-F74E2A4AB995}" type="pres">
      <dgm:prSet presAssocID="{803538D3-2582-4F45-9731-25B4393B2C44}" presName="tx1" presStyleLbl="revTx" presStyleIdx="3" presStyleCnt="5"/>
      <dgm:spPr/>
    </dgm:pt>
    <dgm:pt modelId="{05678A49-B139-4FFC-9A67-4832491D0D9C}" type="pres">
      <dgm:prSet presAssocID="{803538D3-2582-4F45-9731-25B4393B2C44}" presName="vert1" presStyleCnt="0"/>
      <dgm:spPr/>
    </dgm:pt>
    <dgm:pt modelId="{5F3DDF2E-BB70-4F19-B444-174FB11C3F5B}" type="pres">
      <dgm:prSet presAssocID="{CB13E2BB-5871-42FE-869B-9282AAB3C580}" presName="thickLine" presStyleLbl="alignNode1" presStyleIdx="4" presStyleCnt="5"/>
      <dgm:spPr/>
    </dgm:pt>
    <dgm:pt modelId="{144C3A08-DD55-44AA-8C89-033998A808D4}" type="pres">
      <dgm:prSet presAssocID="{CB13E2BB-5871-42FE-869B-9282AAB3C580}" presName="horz1" presStyleCnt="0"/>
      <dgm:spPr/>
    </dgm:pt>
    <dgm:pt modelId="{C38EE4F4-4378-4B6D-A290-5C9020A496F5}" type="pres">
      <dgm:prSet presAssocID="{CB13E2BB-5871-42FE-869B-9282AAB3C580}" presName="tx1" presStyleLbl="revTx" presStyleIdx="4" presStyleCnt="5"/>
      <dgm:spPr/>
    </dgm:pt>
    <dgm:pt modelId="{069F3730-F8E9-4237-9E1A-5377018DE0B1}" type="pres">
      <dgm:prSet presAssocID="{CB13E2BB-5871-42FE-869B-9282AAB3C580}" presName="vert1" presStyleCnt="0"/>
      <dgm:spPr/>
    </dgm:pt>
  </dgm:ptLst>
  <dgm:cxnLst>
    <dgm:cxn modelId="{44480F06-16C7-423C-901C-3166FFCC934F}" type="presOf" srcId="{1417AEF8-AF33-4ADF-A5CE-FD2129B4503E}" destId="{8CB40BC2-D1D9-4BC9-973C-32074D406908}" srcOrd="0" destOrd="0" presId="urn:microsoft.com/office/officeart/2008/layout/LinedList"/>
    <dgm:cxn modelId="{710F090D-F9D3-4F94-988D-A5B98B96510B}" type="presOf" srcId="{CB13E2BB-5871-42FE-869B-9282AAB3C580}" destId="{C38EE4F4-4378-4B6D-A290-5C9020A496F5}" srcOrd="0" destOrd="0" presId="urn:microsoft.com/office/officeart/2008/layout/LinedList"/>
    <dgm:cxn modelId="{0861C639-38E7-496E-84CE-727C8E2C36C1}" srcId="{1417AEF8-AF33-4ADF-A5CE-FD2129B4503E}" destId="{295C87E1-B443-40F1-8DEF-3AF1229B76B5}" srcOrd="2" destOrd="0" parTransId="{2B0A7784-752C-4A05-929B-7449EF8D2A3C}" sibTransId="{7DFA4AAE-AECB-495E-AEE2-5DFEE5CE870D}"/>
    <dgm:cxn modelId="{91B3C047-2B23-4139-837F-D6AD15138EF5}" srcId="{1417AEF8-AF33-4ADF-A5CE-FD2129B4503E}" destId="{DAD9758B-C25B-4FCB-8279-792B59293155}" srcOrd="0" destOrd="0" parTransId="{31F6D83D-D5EA-4095-AE18-3826A208FD2C}" sibTransId="{57DFFA65-BB0F-4E1E-B8A4-2ACA9F1F5A28}"/>
    <dgm:cxn modelId="{25C01494-5419-40BA-A9B4-B2D081169CC9}" type="presOf" srcId="{DAD9758B-C25B-4FCB-8279-792B59293155}" destId="{4803FC28-6BAC-45A9-9F83-45479F1978E5}" srcOrd="0" destOrd="0" presId="urn:microsoft.com/office/officeart/2008/layout/LinedList"/>
    <dgm:cxn modelId="{9753169A-2229-49B3-B8EE-8A71098EC99F}" srcId="{1417AEF8-AF33-4ADF-A5CE-FD2129B4503E}" destId="{803538D3-2582-4F45-9731-25B4393B2C44}" srcOrd="3" destOrd="0" parTransId="{43407B2D-75E5-4EAD-925D-64400C66270E}" sibTransId="{4220DDFC-864A-4B8D-B84E-2F133C591B60}"/>
    <dgm:cxn modelId="{2DA1FBC3-741B-43CB-87D3-3202DB684285}" srcId="{1417AEF8-AF33-4ADF-A5CE-FD2129B4503E}" destId="{BDE52527-9B63-4159-BCCB-35F8845767DC}" srcOrd="1" destOrd="0" parTransId="{368C6204-0AEE-4727-A1E6-0B38546AD79F}" sibTransId="{FB207AD2-A6E5-4C6E-B8C3-5E2103A5F3BF}"/>
    <dgm:cxn modelId="{33EA72C8-7E21-4B03-932F-D210A4504C13}" srcId="{1417AEF8-AF33-4ADF-A5CE-FD2129B4503E}" destId="{CB13E2BB-5871-42FE-869B-9282AAB3C580}" srcOrd="4" destOrd="0" parTransId="{70E67B39-09A4-4FAD-8B2C-5CB4E24003C3}" sibTransId="{BDE341BB-FA93-41BC-9480-0BBD28D24465}"/>
    <dgm:cxn modelId="{BD8446CF-BAA0-4DE9-B721-F84403C36DE3}" type="presOf" srcId="{BDE52527-9B63-4159-BCCB-35F8845767DC}" destId="{93FD3F75-92C4-4BC2-BEBC-271DE20904B2}" srcOrd="0" destOrd="0" presId="urn:microsoft.com/office/officeart/2008/layout/LinedList"/>
    <dgm:cxn modelId="{6B92FCEB-84F1-479B-9C63-2B10F82B6324}" type="presOf" srcId="{803538D3-2582-4F45-9731-25B4393B2C44}" destId="{5668ECEE-2A6D-4DF0-BBB1-F74E2A4AB995}" srcOrd="0" destOrd="0" presId="urn:microsoft.com/office/officeart/2008/layout/LinedList"/>
    <dgm:cxn modelId="{FB6943FD-B7A3-492B-BC34-6DE6E09B4CC7}" type="presOf" srcId="{295C87E1-B443-40F1-8DEF-3AF1229B76B5}" destId="{1D5F89A2-C287-40F6-8B2D-18B298325A8E}" srcOrd="0" destOrd="0" presId="urn:microsoft.com/office/officeart/2008/layout/LinedList"/>
    <dgm:cxn modelId="{0153F6F3-71EE-4C22-93A7-3624CD969AD3}" type="presParOf" srcId="{8CB40BC2-D1D9-4BC9-973C-32074D406908}" destId="{1EC4AD63-DA3D-4E64-8BFF-B9B617F92085}" srcOrd="0" destOrd="0" presId="urn:microsoft.com/office/officeart/2008/layout/LinedList"/>
    <dgm:cxn modelId="{90ED9A12-B103-4A2E-881C-12A89853DF38}" type="presParOf" srcId="{8CB40BC2-D1D9-4BC9-973C-32074D406908}" destId="{4986F39F-8887-469B-BE70-54A8CB101B08}" srcOrd="1" destOrd="0" presId="urn:microsoft.com/office/officeart/2008/layout/LinedList"/>
    <dgm:cxn modelId="{FE5F61AC-48C8-418E-93BD-ACACEC2EA1E3}" type="presParOf" srcId="{4986F39F-8887-469B-BE70-54A8CB101B08}" destId="{4803FC28-6BAC-45A9-9F83-45479F1978E5}" srcOrd="0" destOrd="0" presId="urn:microsoft.com/office/officeart/2008/layout/LinedList"/>
    <dgm:cxn modelId="{D62D6C9F-FCEF-4392-832E-98A1FC6DD192}" type="presParOf" srcId="{4986F39F-8887-469B-BE70-54A8CB101B08}" destId="{C1D8407A-116D-4F1B-8DF1-B7EEAF3EEA78}" srcOrd="1" destOrd="0" presId="urn:microsoft.com/office/officeart/2008/layout/LinedList"/>
    <dgm:cxn modelId="{7EBD7A22-7D86-4E90-8C54-0EA2815D3541}" type="presParOf" srcId="{8CB40BC2-D1D9-4BC9-973C-32074D406908}" destId="{52671273-BEBC-4C72-9F4A-1F83A9ED8FC5}" srcOrd="2" destOrd="0" presId="urn:microsoft.com/office/officeart/2008/layout/LinedList"/>
    <dgm:cxn modelId="{3E774413-C4DA-4B78-8723-E7A4695E98C0}" type="presParOf" srcId="{8CB40BC2-D1D9-4BC9-973C-32074D406908}" destId="{250610EC-86E1-4C22-B86B-3DD516F30218}" srcOrd="3" destOrd="0" presId="urn:microsoft.com/office/officeart/2008/layout/LinedList"/>
    <dgm:cxn modelId="{FF675FF1-5584-4B13-B9F7-AACE03434758}" type="presParOf" srcId="{250610EC-86E1-4C22-B86B-3DD516F30218}" destId="{93FD3F75-92C4-4BC2-BEBC-271DE20904B2}" srcOrd="0" destOrd="0" presId="urn:microsoft.com/office/officeart/2008/layout/LinedList"/>
    <dgm:cxn modelId="{BA84F5A1-3749-448E-BFC9-A3E134CA7756}" type="presParOf" srcId="{250610EC-86E1-4C22-B86B-3DD516F30218}" destId="{19959E11-93E8-4894-BA48-F6C36BA3B3E6}" srcOrd="1" destOrd="0" presId="urn:microsoft.com/office/officeart/2008/layout/LinedList"/>
    <dgm:cxn modelId="{AAB78BF9-2C89-4A92-A4EA-DC51E5F78B0F}" type="presParOf" srcId="{8CB40BC2-D1D9-4BC9-973C-32074D406908}" destId="{EE3D282D-CD03-4BD4-98F4-EFC57BDC8E8C}" srcOrd="4" destOrd="0" presId="urn:microsoft.com/office/officeart/2008/layout/LinedList"/>
    <dgm:cxn modelId="{C26E819A-EBC6-4D83-9490-FD3831657647}" type="presParOf" srcId="{8CB40BC2-D1D9-4BC9-973C-32074D406908}" destId="{BCA172CB-F0E1-4B81-BD5E-9A11DC77E34B}" srcOrd="5" destOrd="0" presId="urn:microsoft.com/office/officeart/2008/layout/LinedList"/>
    <dgm:cxn modelId="{28E3BB13-A1DC-4504-8B72-60F9235286C3}" type="presParOf" srcId="{BCA172CB-F0E1-4B81-BD5E-9A11DC77E34B}" destId="{1D5F89A2-C287-40F6-8B2D-18B298325A8E}" srcOrd="0" destOrd="0" presId="urn:microsoft.com/office/officeart/2008/layout/LinedList"/>
    <dgm:cxn modelId="{DFC52032-B5CC-49C6-8009-585C28D6663F}" type="presParOf" srcId="{BCA172CB-F0E1-4B81-BD5E-9A11DC77E34B}" destId="{A3981117-47E8-41D9-9449-708525987479}" srcOrd="1" destOrd="0" presId="urn:microsoft.com/office/officeart/2008/layout/LinedList"/>
    <dgm:cxn modelId="{271A0933-9132-4E92-A228-2B738216E133}" type="presParOf" srcId="{8CB40BC2-D1D9-4BC9-973C-32074D406908}" destId="{F83D0DAA-5B9A-4715-B185-0305D701C67C}" srcOrd="6" destOrd="0" presId="urn:microsoft.com/office/officeart/2008/layout/LinedList"/>
    <dgm:cxn modelId="{6E51444F-D47A-400E-A255-8666D91ED7FE}" type="presParOf" srcId="{8CB40BC2-D1D9-4BC9-973C-32074D406908}" destId="{CE51C25A-3454-4731-98FC-B0229564A289}" srcOrd="7" destOrd="0" presId="urn:microsoft.com/office/officeart/2008/layout/LinedList"/>
    <dgm:cxn modelId="{A67D20AE-7EE6-42CD-BD44-B6FF9A6DB554}" type="presParOf" srcId="{CE51C25A-3454-4731-98FC-B0229564A289}" destId="{5668ECEE-2A6D-4DF0-BBB1-F74E2A4AB995}" srcOrd="0" destOrd="0" presId="urn:microsoft.com/office/officeart/2008/layout/LinedList"/>
    <dgm:cxn modelId="{9AE70479-27E1-4246-8550-DBB446A9CF41}" type="presParOf" srcId="{CE51C25A-3454-4731-98FC-B0229564A289}" destId="{05678A49-B139-4FFC-9A67-4832491D0D9C}" srcOrd="1" destOrd="0" presId="urn:microsoft.com/office/officeart/2008/layout/LinedList"/>
    <dgm:cxn modelId="{BA559671-6BA9-4A5A-A0C9-00713FFC07FA}" type="presParOf" srcId="{8CB40BC2-D1D9-4BC9-973C-32074D406908}" destId="{5F3DDF2E-BB70-4F19-B444-174FB11C3F5B}" srcOrd="8" destOrd="0" presId="urn:microsoft.com/office/officeart/2008/layout/LinedList"/>
    <dgm:cxn modelId="{00E9E439-682F-4E02-86F3-AC1322711C2B}" type="presParOf" srcId="{8CB40BC2-D1D9-4BC9-973C-32074D406908}" destId="{144C3A08-DD55-44AA-8C89-033998A808D4}" srcOrd="9" destOrd="0" presId="urn:microsoft.com/office/officeart/2008/layout/LinedList"/>
    <dgm:cxn modelId="{32BD01A0-12DC-4F7D-BE28-B0E7B079E9E1}" type="presParOf" srcId="{144C3A08-DD55-44AA-8C89-033998A808D4}" destId="{C38EE4F4-4378-4B6D-A290-5C9020A496F5}" srcOrd="0" destOrd="0" presId="urn:microsoft.com/office/officeart/2008/layout/LinedList"/>
    <dgm:cxn modelId="{62538C50-E18B-4A7B-B1B5-14C3BB17AA6E}" type="presParOf" srcId="{144C3A08-DD55-44AA-8C89-033998A808D4}" destId="{069F3730-F8E9-4237-9E1A-5377018DE0B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BE2FFF-47D0-448B-ABD0-BD102078F0F2}" type="doc">
      <dgm:prSet loTypeId="urn:microsoft.com/office/officeart/2005/8/layout/chevron1" loCatId="process" qsTypeId="urn:microsoft.com/office/officeart/2005/8/quickstyle/simple1" qsCatId="simple" csTypeId="urn:microsoft.com/office/officeart/2005/8/colors/accent1_2" csCatId="accent1" phldr="1"/>
      <dgm:spPr/>
    </dgm:pt>
    <dgm:pt modelId="{6E716DC1-D6A1-44A3-8965-5353BF727E76}">
      <dgm:prSet phldrT="[Text]" custT="1"/>
      <dgm:spPr>
        <a:solidFill>
          <a:schemeClr val="accent3"/>
        </a:solidFill>
        <a:ln w="57150">
          <a:solidFill>
            <a:schemeClr val="bg1"/>
          </a:solidFill>
        </a:ln>
      </dgm:spPr>
      <dgm:t>
        <a:bodyPr/>
        <a:lstStyle/>
        <a:p>
          <a:r>
            <a:rPr lang="sv-SE" sz="1400" b="0" dirty="0">
              <a:effectLst/>
            </a:rPr>
            <a:t>www.lantmateriet.se</a:t>
          </a:r>
        </a:p>
      </dgm:t>
    </dgm:pt>
    <dgm:pt modelId="{ADDCC82A-3225-4A72-B3B7-78E300D43074}" type="parTrans" cxnId="{D3A5C929-FC73-4C2C-A19A-2443729BC00A}">
      <dgm:prSet/>
      <dgm:spPr/>
      <dgm:t>
        <a:bodyPr/>
        <a:lstStyle/>
        <a:p>
          <a:endParaRPr lang="sv-SE" sz="1200"/>
        </a:p>
      </dgm:t>
    </dgm:pt>
    <dgm:pt modelId="{FE5DB2AE-F826-4A3B-B14B-6C15D2BF272E}" type="sibTrans" cxnId="{D3A5C929-FC73-4C2C-A19A-2443729BC00A}">
      <dgm:prSet/>
      <dgm:spPr/>
      <dgm:t>
        <a:bodyPr/>
        <a:lstStyle/>
        <a:p>
          <a:endParaRPr lang="sv-SE" sz="1200"/>
        </a:p>
      </dgm:t>
    </dgm:pt>
    <dgm:pt modelId="{6C41E22D-D146-495B-9C3B-4DF965DA24E3}">
      <dgm:prSet phldrT="[Text]" custT="1"/>
      <dgm:spPr>
        <a:solidFill>
          <a:schemeClr val="accent3"/>
        </a:solidFill>
        <a:ln w="57150">
          <a:solidFill>
            <a:schemeClr val="bg1"/>
          </a:solidFill>
        </a:ln>
      </dgm:spPr>
      <dgm:t>
        <a:bodyPr/>
        <a:lstStyle/>
        <a:p>
          <a:r>
            <a:rPr lang="sv-SE" sz="1400" b="0" dirty="0">
              <a:effectLst/>
            </a:rPr>
            <a:t>Våra produkter</a:t>
          </a:r>
        </a:p>
      </dgm:t>
    </dgm:pt>
    <dgm:pt modelId="{4BE82E1D-301B-433A-B0CC-CC0C87B9B834}" type="parTrans" cxnId="{9F7C78A0-E0F7-44EE-8C4F-BDD7A1DA1FF7}">
      <dgm:prSet/>
      <dgm:spPr/>
      <dgm:t>
        <a:bodyPr/>
        <a:lstStyle/>
        <a:p>
          <a:endParaRPr lang="sv-SE" sz="1200"/>
        </a:p>
      </dgm:t>
    </dgm:pt>
    <dgm:pt modelId="{ACF24AA6-7787-40A7-8199-B880AE3C0D9D}" type="sibTrans" cxnId="{9F7C78A0-E0F7-44EE-8C4F-BDD7A1DA1FF7}">
      <dgm:prSet/>
      <dgm:spPr/>
      <dgm:t>
        <a:bodyPr/>
        <a:lstStyle/>
        <a:p>
          <a:endParaRPr lang="sv-SE" sz="1200"/>
        </a:p>
      </dgm:t>
    </dgm:pt>
    <dgm:pt modelId="{EE970568-B5E9-4920-A0FA-73A7D88C68C0}">
      <dgm:prSet phldrT="[Text]" custT="1"/>
      <dgm:spPr>
        <a:solidFill>
          <a:schemeClr val="accent3"/>
        </a:solidFill>
        <a:ln w="57150">
          <a:solidFill>
            <a:schemeClr val="bg1"/>
          </a:solidFill>
        </a:ln>
      </dgm:spPr>
      <dgm:t>
        <a:bodyPr/>
        <a:lstStyle/>
        <a:p>
          <a:r>
            <a:rPr lang="sv-SE" sz="1400" b="0" i="0" dirty="0">
              <a:solidFill>
                <a:srgbClr val="FFFFFF"/>
              </a:solidFill>
              <a:hlinkClick xmlns:r="http://schemas.openxmlformats.org/officeDocument/2006/relationships" r:id="rId1">
                <a:extLst>
                  <a:ext uri="{A12FA001-AC4F-418D-AE19-62706E023703}">
                    <ahyp:hlinkClr xmlns:ahyp="http://schemas.microsoft.com/office/drawing/2018/hyperlinkcolor" val="tx"/>
                  </a:ext>
                </a:extLst>
              </a:hlinkClick>
            </a:rPr>
            <a:t>Produktlista</a:t>
          </a:r>
          <a:endParaRPr lang="sv-SE" sz="1400" b="0" dirty="0">
            <a:solidFill>
              <a:srgbClr val="FFFFFF"/>
            </a:solidFill>
            <a:effectLst/>
          </a:endParaRPr>
        </a:p>
      </dgm:t>
    </dgm:pt>
    <dgm:pt modelId="{639E6A54-1E65-4914-8044-25694C565726}" type="parTrans" cxnId="{86FBC420-D103-4777-ADF0-356C1A111137}">
      <dgm:prSet/>
      <dgm:spPr/>
      <dgm:t>
        <a:bodyPr/>
        <a:lstStyle/>
        <a:p>
          <a:endParaRPr lang="sv-SE" sz="1200"/>
        </a:p>
      </dgm:t>
    </dgm:pt>
    <dgm:pt modelId="{20C36C68-1E15-42A3-A6A5-51B3B9D1574E}" type="sibTrans" cxnId="{86FBC420-D103-4777-ADF0-356C1A111137}">
      <dgm:prSet/>
      <dgm:spPr/>
      <dgm:t>
        <a:bodyPr/>
        <a:lstStyle/>
        <a:p>
          <a:endParaRPr lang="sv-SE" sz="1200"/>
        </a:p>
      </dgm:t>
    </dgm:pt>
    <dgm:pt modelId="{3F081F32-6A94-43E7-9B9D-C93F6E48A42B}">
      <dgm:prSet phldrT="[Text]" custT="1"/>
      <dgm:spPr>
        <a:solidFill>
          <a:schemeClr val="accent3"/>
        </a:solidFill>
        <a:ln w="57150">
          <a:solidFill>
            <a:schemeClr val="bg1"/>
          </a:solidFill>
        </a:ln>
      </dgm:spPr>
      <dgm:t>
        <a:bodyPr/>
        <a:lstStyle/>
        <a:p>
          <a:r>
            <a:rPr lang="sv-SE" sz="1400" b="0" dirty="0">
              <a:effectLst/>
            </a:rPr>
            <a:t>Geodata	</a:t>
          </a:r>
        </a:p>
      </dgm:t>
    </dgm:pt>
    <dgm:pt modelId="{022150F9-E7AA-4E1D-A3CD-697331E7FEBC}" type="parTrans" cxnId="{75FD4520-276F-49F9-8788-08F8D0B464DF}">
      <dgm:prSet/>
      <dgm:spPr/>
      <dgm:t>
        <a:bodyPr/>
        <a:lstStyle/>
        <a:p>
          <a:endParaRPr lang="sv-SE" sz="1200"/>
        </a:p>
      </dgm:t>
    </dgm:pt>
    <dgm:pt modelId="{64A3CCCC-1C1E-4075-B64A-9C772A932AAA}" type="sibTrans" cxnId="{75FD4520-276F-49F9-8788-08F8D0B464DF}">
      <dgm:prSet/>
      <dgm:spPr/>
      <dgm:t>
        <a:bodyPr/>
        <a:lstStyle/>
        <a:p>
          <a:endParaRPr lang="sv-SE" sz="1200"/>
        </a:p>
      </dgm:t>
    </dgm:pt>
    <dgm:pt modelId="{0A1E2D3E-BB51-4F87-95B3-5B22D1A41D70}" type="pres">
      <dgm:prSet presAssocID="{06BE2FFF-47D0-448B-ABD0-BD102078F0F2}" presName="Name0" presStyleCnt="0">
        <dgm:presLayoutVars>
          <dgm:dir/>
          <dgm:animLvl val="lvl"/>
          <dgm:resizeHandles val="exact"/>
        </dgm:presLayoutVars>
      </dgm:prSet>
      <dgm:spPr/>
    </dgm:pt>
    <dgm:pt modelId="{3F43A6B2-3F79-4B2D-A741-A97D5F362354}" type="pres">
      <dgm:prSet presAssocID="{6E716DC1-D6A1-44A3-8965-5353BF727E76}" presName="parTxOnly" presStyleLbl="node1" presStyleIdx="0" presStyleCnt="4">
        <dgm:presLayoutVars>
          <dgm:chMax val="0"/>
          <dgm:chPref val="0"/>
          <dgm:bulletEnabled val="1"/>
        </dgm:presLayoutVars>
      </dgm:prSet>
      <dgm:spPr/>
    </dgm:pt>
    <dgm:pt modelId="{BE25B5D9-8112-457B-B04F-BEB47F323D3E}" type="pres">
      <dgm:prSet presAssocID="{FE5DB2AE-F826-4A3B-B14B-6C15D2BF272E}" presName="parTxOnlySpace" presStyleCnt="0"/>
      <dgm:spPr/>
    </dgm:pt>
    <dgm:pt modelId="{F12C09DD-AA94-487D-8125-3FF8E25E57C8}" type="pres">
      <dgm:prSet presAssocID="{3F081F32-6A94-43E7-9B9D-C93F6E48A42B}" presName="parTxOnly" presStyleLbl="node1" presStyleIdx="1" presStyleCnt="4">
        <dgm:presLayoutVars>
          <dgm:chMax val="0"/>
          <dgm:chPref val="0"/>
          <dgm:bulletEnabled val="1"/>
        </dgm:presLayoutVars>
      </dgm:prSet>
      <dgm:spPr/>
    </dgm:pt>
    <dgm:pt modelId="{56E58673-FFFA-4698-A8FE-DFBA68274927}" type="pres">
      <dgm:prSet presAssocID="{64A3CCCC-1C1E-4075-B64A-9C772A932AAA}" presName="parTxOnlySpace" presStyleCnt="0"/>
      <dgm:spPr/>
    </dgm:pt>
    <dgm:pt modelId="{B04B14DC-4420-494A-BA3C-A37C3A1715E0}" type="pres">
      <dgm:prSet presAssocID="{6C41E22D-D146-495B-9C3B-4DF965DA24E3}" presName="parTxOnly" presStyleLbl="node1" presStyleIdx="2" presStyleCnt="4">
        <dgm:presLayoutVars>
          <dgm:chMax val="0"/>
          <dgm:chPref val="0"/>
          <dgm:bulletEnabled val="1"/>
        </dgm:presLayoutVars>
      </dgm:prSet>
      <dgm:spPr/>
    </dgm:pt>
    <dgm:pt modelId="{BC6A2A8A-E488-45B4-A6A6-4486D94F9883}" type="pres">
      <dgm:prSet presAssocID="{ACF24AA6-7787-40A7-8199-B880AE3C0D9D}" presName="parTxOnlySpace" presStyleCnt="0"/>
      <dgm:spPr/>
    </dgm:pt>
    <dgm:pt modelId="{3F1EDBD1-7EB9-4441-8AB5-785F37286B26}" type="pres">
      <dgm:prSet presAssocID="{EE970568-B5E9-4920-A0FA-73A7D88C68C0}" presName="parTxOnly" presStyleLbl="node1" presStyleIdx="3" presStyleCnt="4">
        <dgm:presLayoutVars>
          <dgm:chMax val="0"/>
          <dgm:chPref val="0"/>
          <dgm:bulletEnabled val="1"/>
        </dgm:presLayoutVars>
      </dgm:prSet>
      <dgm:spPr/>
    </dgm:pt>
  </dgm:ptLst>
  <dgm:cxnLst>
    <dgm:cxn modelId="{3BB8D818-FADA-45D1-B0F6-61F674D00555}" type="presOf" srcId="{06BE2FFF-47D0-448B-ABD0-BD102078F0F2}" destId="{0A1E2D3E-BB51-4F87-95B3-5B22D1A41D70}" srcOrd="0" destOrd="0" presId="urn:microsoft.com/office/officeart/2005/8/layout/chevron1"/>
    <dgm:cxn modelId="{75FD4520-276F-49F9-8788-08F8D0B464DF}" srcId="{06BE2FFF-47D0-448B-ABD0-BD102078F0F2}" destId="{3F081F32-6A94-43E7-9B9D-C93F6E48A42B}" srcOrd="1" destOrd="0" parTransId="{022150F9-E7AA-4E1D-A3CD-697331E7FEBC}" sibTransId="{64A3CCCC-1C1E-4075-B64A-9C772A932AAA}"/>
    <dgm:cxn modelId="{86FBC420-D103-4777-ADF0-356C1A111137}" srcId="{06BE2FFF-47D0-448B-ABD0-BD102078F0F2}" destId="{EE970568-B5E9-4920-A0FA-73A7D88C68C0}" srcOrd="3" destOrd="0" parTransId="{639E6A54-1E65-4914-8044-25694C565726}" sibTransId="{20C36C68-1E15-42A3-A6A5-51B3B9D1574E}"/>
    <dgm:cxn modelId="{5DDD4627-9E76-4A4F-BB19-D308CB87B0C1}" type="presOf" srcId="{3F081F32-6A94-43E7-9B9D-C93F6E48A42B}" destId="{F12C09DD-AA94-487D-8125-3FF8E25E57C8}" srcOrd="0" destOrd="0" presId="urn:microsoft.com/office/officeart/2005/8/layout/chevron1"/>
    <dgm:cxn modelId="{D3A5C929-FC73-4C2C-A19A-2443729BC00A}" srcId="{06BE2FFF-47D0-448B-ABD0-BD102078F0F2}" destId="{6E716DC1-D6A1-44A3-8965-5353BF727E76}" srcOrd="0" destOrd="0" parTransId="{ADDCC82A-3225-4A72-B3B7-78E300D43074}" sibTransId="{FE5DB2AE-F826-4A3B-B14B-6C15D2BF272E}"/>
    <dgm:cxn modelId="{88225244-5E21-44F1-AB5B-57C9DD3AFD78}" type="presOf" srcId="{6C41E22D-D146-495B-9C3B-4DF965DA24E3}" destId="{B04B14DC-4420-494A-BA3C-A37C3A1715E0}" srcOrd="0" destOrd="0" presId="urn:microsoft.com/office/officeart/2005/8/layout/chevron1"/>
    <dgm:cxn modelId="{9F7C78A0-E0F7-44EE-8C4F-BDD7A1DA1FF7}" srcId="{06BE2FFF-47D0-448B-ABD0-BD102078F0F2}" destId="{6C41E22D-D146-495B-9C3B-4DF965DA24E3}" srcOrd="2" destOrd="0" parTransId="{4BE82E1D-301B-433A-B0CC-CC0C87B9B834}" sibTransId="{ACF24AA6-7787-40A7-8199-B880AE3C0D9D}"/>
    <dgm:cxn modelId="{F91C11B7-51EA-4922-99FF-E5B01EDE7080}" type="presOf" srcId="{6E716DC1-D6A1-44A3-8965-5353BF727E76}" destId="{3F43A6B2-3F79-4B2D-A741-A97D5F362354}" srcOrd="0" destOrd="0" presId="urn:microsoft.com/office/officeart/2005/8/layout/chevron1"/>
    <dgm:cxn modelId="{D262F7DD-6F46-4D5D-A257-EECEDC05D0BC}" type="presOf" srcId="{EE970568-B5E9-4920-A0FA-73A7D88C68C0}" destId="{3F1EDBD1-7EB9-4441-8AB5-785F37286B26}" srcOrd="0" destOrd="0" presId="urn:microsoft.com/office/officeart/2005/8/layout/chevron1"/>
    <dgm:cxn modelId="{6CEC29BD-6765-43C0-991F-54CF67CDA1EA}" type="presParOf" srcId="{0A1E2D3E-BB51-4F87-95B3-5B22D1A41D70}" destId="{3F43A6B2-3F79-4B2D-A741-A97D5F362354}" srcOrd="0" destOrd="0" presId="urn:microsoft.com/office/officeart/2005/8/layout/chevron1"/>
    <dgm:cxn modelId="{9D55A06A-6B90-4A09-BF47-81CEF583F511}" type="presParOf" srcId="{0A1E2D3E-BB51-4F87-95B3-5B22D1A41D70}" destId="{BE25B5D9-8112-457B-B04F-BEB47F323D3E}" srcOrd="1" destOrd="0" presId="urn:microsoft.com/office/officeart/2005/8/layout/chevron1"/>
    <dgm:cxn modelId="{83062C58-D010-45F9-9F11-CEE289DA3A4C}" type="presParOf" srcId="{0A1E2D3E-BB51-4F87-95B3-5B22D1A41D70}" destId="{F12C09DD-AA94-487D-8125-3FF8E25E57C8}" srcOrd="2" destOrd="0" presId="urn:microsoft.com/office/officeart/2005/8/layout/chevron1"/>
    <dgm:cxn modelId="{B0BD6478-52EF-42D6-9E2C-CE2CEB950B0A}" type="presParOf" srcId="{0A1E2D3E-BB51-4F87-95B3-5B22D1A41D70}" destId="{56E58673-FFFA-4698-A8FE-DFBA68274927}" srcOrd="3" destOrd="0" presId="urn:microsoft.com/office/officeart/2005/8/layout/chevron1"/>
    <dgm:cxn modelId="{7C1A7245-3A93-42A8-9038-61D799CFADFA}" type="presParOf" srcId="{0A1E2D3E-BB51-4F87-95B3-5B22D1A41D70}" destId="{B04B14DC-4420-494A-BA3C-A37C3A1715E0}" srcOrd="4" destOrd="0" presId="urn:microsoft.com/office/officeart/2005/8/layout/chevron1"/>
    <dgm:cxn modelId="{078900CB-A1AF-428A-A376-43F3876F21EE}" type="presParOf" srcId="{0A1E2D3E-BB51-4F87-95B3-5B22D1A41D70}" destId="{BC6A2A8A-E488-45B4-A6A6-4486D94F9883}" srcOrd="5" destOrd="0" presId="urn:microsoft.com/office/officeart/2005/8/layout/chevron1"/>
    <dgm:cxn modelId="{5CE3F71A-3FF7-4D63-B202-9EFB1617FA14}" type="presParOf" srcId="{0A1E2D3E-BB51-4F87-95B3-5B22D1A41D70}" destId="{3F1EDBD1-7EB9-4441-8AB5-785F37286B26}" srcOrd="6"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BE2FFF-47D0-448B-ABD0-BD102078F0F2}" type="doc">
      <dgm:prSet loTypeId="urn:microsoft.com/office/officeart/2005/8/layout/chevron1" loCatId="process" qsTypeId="urn:microsoft.com/office/officeart/2005/8/quickstyle/simple1" qsCatId="simple" csTypeId="urn:microsoft.com/office/officeart/2005/8/colors/accent1_2" csCatId="accent1" phldr="1"/>
      <dgm:spPr/>
    </dgm:pt>
    <dgm:pt modelId="{6E716DC1-D6A1-44A3-8965-5353BF727E76}">
      <dgm:prSet phldrT="[Text]" custT="1"/>
      <dgm:spPr>
        <a:ln w="57150">
          <a:solidFill>
            <a:schemeClr val="bg1"/>
          </a:solidFill>
        </a:ln>
      </dgm:spPr>
      <dgm:t>
        <a:bodyPr/>
        <a:lstStyle/>
        <a:p>
          <a:r>
            <a:rPr lang="sv-SE" sz="1400" b="0" u="none" dirty="0">
              <a:solidFill>
                <a:schemeClr val="bg1"/>
              </a:solidFill>
              <a:effectLst/>
            </a:rPr>
            <a:t>www.lantmateriet.se</a:t>
          </a:r>
          <a:endParaRPr lang="sv-SE" sz="1400" b="0" dirty="0">
            <a:effectLst/>
          </a:endParaRPr>
        </a:p>
      </dgm:t>
    </dgm:pt>
    <dgm:pt modelId="{ADDCC82A-3225-4A72-B3B7-78E300D43074}" type="parTrans" cxnId="{D3A5C929-FC73-4C2C-A19A-2443729BC00A}">
      <dgm:prSet/>
      <dgm:spPr/>
      <dgm:t>
        <a:bodyPr/>
        <a:lstStyle/>
        <a:p>
          <a:endParaRPr lang="sv-SE" sz="1200"/>
        </a:p>
      </dgm:t>
    </dgm:pt>
    <dgm:pt modelId="{FE5DB2AE-F826-4A3B-B14B-6C15D2BF272E}" type="sibTrans" cxnId="{D3A5C929-FC73-4C2C-A19A-2443729BC00A}">
      <dgm:prSet/>
      <dgm:spPr/>
      <dgm:t>
        <a:bodyPr/>
        <a:lstStyle/>
        <a:p>
          <a:endParaRPr lang="sv-SE" sz="1200"/>
        </a:p>
      </dgm:t>
    </dgm:pt>
    <dgm:pt modelId="{6C41E22D-D146-495B-9C3B-4DF965DA24E3}">
      <dgm:prSet phldrT="[Text]" custT="1"/>
      <dgm:spPr>
        <a:ln w="57150">
          <a:solidFill>
            <a:schemeClr val="bg1"/>
          </a:solidFill>
        </a:ln>
      </dgm:spPr>
      <dgm:t>
        <a:bodyPr/>
        <a:lstStyle/>
        <a:p>
          <a:r>
            <a:rPr lang="sv-SE" sz="1400" b="0" dirty="0">
              <a:solidFill>
                <a:schemeClr val="bg1"/>
              </a:solidFill>
              <a:effectLst/>
              <a:hlinkClick xmlns:r="http://schemas.openxmlformats.org/officeDocument/2006/relationships" r:id="rId1">
                <a:extLst>
                  <a:ext uri="{A12FA001-AC4F-418D-AE19-62706E023703}">
                    <ahyp:hlinkClr xmlns:ahyp="http://schemas.microsoft.com/office/drawing/2018/hyperlinkcolor" val="tx"/>
                  </a:ext>
                </a:extLst>
              </a:hlinkClick>
            </a:rPr>
            <a:t>Geodatasamverkan</a:t>
          </a:r>
          <a:endParaRPr lang="sv-SE" sz="1400" b="0" dirty="0">
            <a:solidFill>
              <a:schemeClr val="bg1"/>
            </a:solidFill>
            <a:effectLst/>
          </a:endParaRPr>
        </a:p>
      </dgm:t>
    </dgm:pt>
    <dgm:pt modelId="{4BE82E1D-301B-433A-B0CC-CC0C87B9B834}" type="parTrans" cxnId="{9F7C78A0-E0F7-44EE-8C4F-BDD7A1DA1FF7}">
      <dgm:prSet/>
      <dgm:spPr/>
      <dgm:t>
        <a:bodyPr/>
        <a:lstStyle/>
        <a:p>
          <a:endParaRPr lang="sv-SE" sz="1200"/>
        </a:p>
      </dgm:t>
    </dgm:pt>
    <dgm:pt modelId="{ACF24AA6-7787-40A7-8199-B880AE3C0D9D}" type="sibTrans" cxnId="{9F7C78A0-E0F7-44EE-8C4F-BDD7A1DA1FF7}">
      <dgm:prSet/>
      <dgm:spPr/>
      <dgm:t>
        <a:bodyPr/>
        <a:lstStyle/>
        <a:p>
          <a:endParaRPr lang="sv-SE" sz="1200"/>
        </a:p>
      </dgm:t>
    </dgm:pt>
    <dgm:pt modelId="{3F081F32-6A94-43E7-9B9D-C93F6E48A42B}">
      <dgm:prSet phldrT="[Text]" custT="1"/>
      <dgm:spPr>
        <a:ln w="57150">
          <a:solidFill>
            <a:schemeClr val="bg1"/>
          </a:solidFill>
        </a:ln>
      </dgm:spPr>
      <dgm:t>
        <a:bodyPr/>
        <a:lstStyle/>
        <a:p>
          <a:r>
            <a:rPr lang="sv-SE" sz="1400" b="0" dirty="0">
              <a:solidFill>
                <a:schemeClr val="bg1"/>
              </a:solidFill>
              <a:effectLst/>
            </a:rPr>
            <a:t>Om Lantmäteriet</a:t>
          </a:r>
          <a:endParaRPr lang="sv-SE" sz="1400" b="0" dirty="0">
            <a:effectLst/>
          </a:endParaRPr>
        </a:p>
      </dgm:t>
    </dgm:pt>
    <dgm:pt modelId="{022150F9-E7AA-4E1D-A3CD-697331E7FEBC}" type="parTrans" cxnId="{75FD4520-276F-49F9-8788-08F8D0B464DF}">
      <dgm:prSet/>
      <dgm:spPr/>
      <dgm:t>
        <a:bodyPr/>
        <a:lstStyle/>
        <a:p>
          <a:endParaRPr lang="sv-SE" sz="1200"/>
        </a:p>
      </dgm:t>
    </dgm:pt>
    <dgm:pt modelId="{64A3CCCC-1C1E-4075-B64A-9C772A932AAA}" type="sibTrans" cxnId="{75FD4520-276F-49F9-8788-08F8D0B464DF}">
      <dgm:prSet/>
      <dgm:spPr/>
      <dgm:t>
        <a:bodyPr/>
        <a:lstStyle/>
        <a:p>
          <a:endParaRPr lang="sv-SE" sz="1200"/>
        </a:p>
      </dgm:t>
    </dgm:pt>
    <dgm:pt modelId="{C28D6779-30D9-44AC-B5B2-2B695ACFEBAF}">
      <dgm:prSet phldrT="[Text]" custT="1"/>
      <dgm:spPr>
        <a:ln w="57150">
          <a:solidFill>
            <a:schemeClr val="bg1"/>
          </a:solidFill>
        </a:ln>
      </dgm:spPr>
      <dgm:t>
        <a:bodyPr/>
        <a:lstStyle/>
        <a:p>
          <a:r>
            <a:rPr lang="sv-SE" sz="1400" b="0" dirty="0">
              <a:solidFill>
                <a:schemeClr val="bg1"/>
              </a:solidFill>
              <a:effectLst/>
            </a:rPr>
            <a:t>Vår samverkan med andra</a:t>
          </a:r>
          <a:endParaRPr lang="sv-SE" sz="1400" b="0" dirty="0">
            <a:effectLst/>
          </a:endParaRPr>
        </a:p>
      </dgm:t>
    </dgm:pt>
    <dgm:pt modelId="{F3D5A6E8-7BEF-4DA0-98DC-FD94923AF075}" type="parTrans" cxnId="{2BA31936-E9F6-41B9-9F58-7AA715A14D4B}">
      <dgm:prSet/>
      <dgm:spPr/>
      <dgm:t>
        <a:bodyPr/>
        <a:lstStyle/>
        <a:p>
          <a:endParaRPr lang="sv-SE"/>
        </a:p>
      </dgm:t>
    </dgm:pt>
    <dgm:pt modelId="{01630C30-2098-428C-8EAC-E74F9168571F}" type="sibTrans" cxnId="{2BA31936-E9F6-41B9-9F58-7AA715A14D4B}">
      <dgm:prSet/>
      <dgm:spPr/>
      <dgm:t>
        <a:bodyPr/>
        <a:lstStyle/>
        <a:p>
          <a:endParaRPr lang="sv-SE"/>
        </a:p>
      </dgm:t>
    </dgm:pt>
    <dgm:pt modelId="{0A1E2D3E-BB51-4F87-95B3-5B22D1A41D70}" type="pres">
      <dgm:prSet presAssocID="{06BE2FFF-47D0-448B-ABD0-BD102078F0F2}" presName="Name0" presStyleCnt="0">
        <dgm:presLayoutVars>
          <dgm:dir/>
          <dgm:animLvl val="lvl"/>
          <dgm:resizeHandles val="exact"/>
        </dgm:presLayoutVars>
      </dgm:prSet>
      <dgm:spPr/>
    </dgm:pt>
    <dgm:pt modelId="{3F43A6B2-3F79-4B2D-A741-A97D5F362354}" type="pres">
      <dgm:prSet presAssocID="{6E716DC1-D6A1-44A3-8965-5353BF727E76}" presName="parTxOnly" presStyleLbl="node1" presStyleIdx="0" presStyleCnt="4">
        <dgm:presLayoutVars>
          <dgm:chMax val="0"/>
          <dgm:chPref val="0"/>
          <dgm:bulletEnabled val="1"/>
        </dgm:presLayoutVars>
      </dgm:prSet>
      <dgm:spPr/>
    </dgm:pt>
    <dgm:pt modelId="{BE25B5D9-8112-457B-B04F-BEB47F323D3E}" type="pres">
      <dgm:prSet presAssocID="{FE5DB2AE-F826-4A3B-B14B-6C15D2BF272E}" presName="parTxOnlySpace" presStyleCnt="0"/>
      <dgm:spPr/>
    </dgm:pt>
    <dgm:pt modelId="{F12C09DD-AA94-487D-8125-3FF8E25E57C8}" type="pres">
      <dgm:prSet presAssocID="{3F081F32-6A94-43E7-9B9D-C93F6E48A42B}" presName="parTxOnly" presStyleLbl="node1" presStyleIdx="1" presStyleCnt="4">
        <dgm:presLayoutVars>
          <dgm:chMax val="0"/>
          <dgm:chPref val="0"/>
          <dgm:bulletEnabled val="1"/>
        </dgm:presLayoutVars>
      </dgm:prSet>
      <dgm:spPr/>
    </dgm:pt>
    <dgm:pt modelId="{56E58673-FFFA-4698-A8FE-DFBA68274927}" type="pres">
      <dgm:prSet presAssocID="{64A3CCCC-1C1E-4075-B64A-9C772A932AAA}" presName="parTxOnlySpace" presStyleCnt="0"/>
      <dgm:spPr/>
    </dgm:pt>
    <dgm:pt modelId="{986BD05E-06C5-4FB2-9263-9DAA710E69A0}" type="pres">
      <dgm:prSet presAssocID="{C28D6779-30D9-44AC-B5B2-2B695ACFEBAF}" presName="parTxOnly" presStyleLbl="node1" presStyleIdx="2" presStyleCnt="4">
        <dgm:presLayoutVars>
          <dgm:chMax val="0"/>
          <dgm:chPref val="0"/>
          <dgm:bulletEnabled val="1"/>
        </dgm:presLayoutVars>
      </dgm:prSet>
      <dgm:spPr/>
    </dgm:pt>
    <dgm:pt modelId="{02C4CE39-39D6-4E47-AC6B-FAFB4656ECE6}" type="pres">
      <dgm:prSet presAssocID="{01630C30-2098-428C-8EAC-E74F9168571F}" presName="parTxOnlySpace" presStyleCnt="0"/>
      <dgm:spPr/>
    </dgm:pt>
    <dgm:pt modelId="{B04B14DC-4420-494A-BA3C-A37C3A1715E0}" type="pres">
      <dgm:prSet presAssocID="{6C41E22D-D146-495B-9C3B-4DF965DA24E3}" presName="parTxOnly" presStyleLbl="node1" presStyleIdx="3" presStyleCnt="4">
        <dgm:presLayoutVars>
          <dgm:chMax val="0"/>
          <dgm:chPref val="0"/>
          <dgm:bulletEnabled val="1"/>
        </dgm:presLayoutVars>
      </dgm:prSet>
      <dgm:spPr/>
    </dgm:pt>
  </dgm:ptLst>
  <dgm:cxnLst>
    <dgm:cxn modelId="{A5C2C403-41ED-4967-B444-CBEF5556D1E5}" type="presOf" srcId="{C28D6779-30D9-44AC-B5B2-2B695ACFEBAF}" destId="{986BD05E-06C5-4FB2-9263-9DAA710E69A0}" srcOrd="0" destOrd="0" presId="urn:microsoft.com/office/officeart/2005/8/layout/chevron1"/>
    <dgm:cxn modelId="{3BB8D818-FADA-45D1-B0F6-61F674D00555}" type="presOf" srcId="{06BE2FFF-47D0-448B-ABD0-BD102078F0F2}" destId="{0A1E2D3E-BB51-4F87-95B3-5B22D1A41D70}" srcOrd="0" destOrd="0" presId="urn:microsoft.com/office/officeart/2005/8/layout/chevron1"/>
    <dgm:cxn modelId="{75FD4520-276F-49F9-8788-08F8D0B464DF}" srcId="{06BE2FFF-47D0-448B-ABD0-BD102078F0F2}" destId="{3F081F32-6A94-43E7-9B9D-C93F6E48A42B}" srcOrd="1" destOrd="0" parTransId="{022150F9-E7AA-4E1D-A3CD-697331E7FEBC}" sibTransId="{64A3CCCC-1C1E-4075-B64A-9C772A932AAA}"/>
    <dgm:cxn modelId="{5DDD4627-9E76-4A4F-BB19-D308CB87B0C1}" type="presOf" srcId="{3F081F32-6A94-43E7-9B9D-C93F6E48A42B}" destId="{F12C09DD-AA94-487D-8125-3FF8E25E57C8}" srcOrd="0" destOrd="0" presId="urn:microsoft.com/office/officeart/2005/8/layout/chevron1"/>
    <dgm:cxn modelId="{D3A5C929-FC73-4C2C-A19A-2443729BC00A}" srcId="{06BE2FFF-47D0-448B-ABD0-BD102078F0F2}" destId="{6E716DC1-D6A1-44A3-8965-5353BF727E76}" srcOrd="0" destOrd="0" parTransId="{ADDCC82A-3225-4A72-B3B7-78E300D43074}" sibTransId="{FE5DB2AE-F826-4A3B-B14B-6C15D2BF272E}"/>
    <dgm:cxn modelId="{2BA31936-E9F6-41B9-9F58-7AA715A14D4B}" srcId="{06BE2FFF-47D0-448B-ABD0-BD102078F0F2}" destId="{C28D6779-30D9-44AC-B5B2-2B695ACFEBAF}" srcOrd="2" destOrd="0" parTransId="{F3D5A6E8-7BEF-4DA0-98DC-FD94923AF075}" sibTransId="{01630C30-2098-428C-8EAC-E74F9168571F}"/>
    <dgm:cxn modelId="{88225244-5E21-44F1-AB5B-57C9DD3AFD78}" type="presOf" srcId="{6C41E22D-D146-495B-9C3B-4DF965DA24E3}" destId="{B04B14DC-4420-494A-BA3C-A37C3A1715E0}" srcOrd="0" destOrd="0" presId="urn:microsoft.com/office/officeart/2005/8/layout/chevron1"/>
    <dgm:cxn modelId="{9F7C78A0-E0F7-44EE-8C4F-BDD7A1DA1FF7}" srcId="{06BE2FFF-47D0-448B-ABD0-BD102078F0F2}" destId="{6C41E22D-D146-495B-9C3B-4DF965DA24E3}" srcOrd="3" destOrd="0" parTransId="{4BE82E1D-301B-433A-B0CC-CC0C87B9B834}" sibTransId="{ACF24AA6-7787-40A7-8199-B880AE3C0D9D}"/>
    <dgm:cxn modelId="{F91C11B7-51EA-4922-99FF-E5B01EDE7080}" type="presOf" srcId="{6E716DC1-D6A1-44A3-8965-5353BF727E76}" destId="{3F43A6B2-3F79-4B2D-A741-A97D5F362354}" srcOrd="0" destOrd="0" presId="urn:microsoft.com/office/officeart/2005/8/layout/chevron1"/>
    <dgm:cxn modelId="{6CEC29BD-6765-43C0-991F-54CF67CDA1EA}" type="presParOf" srcId="{0A1E2D3E-BB51-4F87-95B3-5B22D1A41D70}" destId="{3F43A6B2-3F79-4B2D-A741-A97D5F362354}" srcOrd="0" destOrd="0" presId="urn:microsoft.com/office/officeart/2005/8/layout/chevron1"/>
    <dgm:cxn modelId="{9D55A06A-6B90-4A09-BF47-81CEF583F511}" type="presParOf" srcId="{0A1E2D3E-BB51-4F87-95B3-5B22D1A41D70}" destId="{BE25B5D9-8112-457B-B04F-BEB47F323D3E}" srcOrd="1" destOrd="0" presId="urn:microsoft.com/office/officeart/2005/8/layout/chevron1"/>
    <dgm:cxn modelId="{83062C58-D010-45F9-9F11-CEE289DA3A4C}" type="presParOf" srcId="{0A1E2D3E-BB51-4F87-95B3-5B22D1A41D70}" destId="{F12C09DD-AA94-487D-8125-3FF8E25E57C8}" srcOrd="2" destOrd="0" presId="urn:microsoft.com/office/officeart/2005/8/layout/chevron1"/>
    <dgm:cxn modelId="{B0BD6478-52EF-42D6-9E2C-CE2CEB950B0A}" type="presParOf" srcId="{0A1E2D3E-BB51-4F87-95B3-5B22D1A41D70}" destId="{56E58673-FFFA-4698-A8FE-DFBA68274927}" srcOrd="3" destOrd="0" presId="urn:microsoft.com/office/officeart/2005/8/layout/chevron1"/>
    <dgm:cxn modelId="{8C97C2A0-9DF6-4375-832D-5F23213AE962}" type="presParOf" srcId="{0A1E2D3E-BB51-4F87-95B3-5B22D1A41D70}" destId="{986BD05E-06C5-4FB2-9263-9DAA710E69A0}" srcOrd="4" destOrd="0" presId="urn:microsoft.com/office/officeart/2005/8/layout/chevron1"/>
    <dgm:cxn modelId="{CAC0F2D0-CE9E-42FE-ABA4-B7ECB70B037D}" type="presParOf" srcId="{0A1E2D3E-BB51-4F87-95B3-5B22D1A41D70}" destId="{02C4CE39-39D6-4E47-AC6B-FAFB4656ECE6}" srcOrd="5" destOrd="0" presId="urn:microsoft.com/office/officeart/2005/8/layout/chevron1"/>
    <dgm:cxn modelId="{7C1A7245-3A93-42A8-9038-61D799CFADFA}" type="presParOf" srcId="{0A1E2D3E-BB51-4F87-95B3-5B22D1A41D70}" destId="{B04B14DC-4420-494A-BA3C-A37C3A1715E0}" srcOrd="6"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4AD63-DA3D-4E64-8BFF-B9B617F92085}">
      <dsp:nvSpPr>
        <dsp:cNvPr id="0" name=""/>
        <dsp:cNvSpPr/>
      </dsp:nvSpPr>
      <dsp:spPr>
        <a:xfrm>
          <a:off x="0" y="476"/>
          <a:ext cx="94771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803FC28-6BAC-45A9-9F83-45479F1978E5}">
      <dsp:nvSpPr>
        <dsp:cNvPr id="0" name=""/>
        <dsp:cNvSpPr/>
      </dsp:nvSpPr>
      <dsp:spPr>
        <a:xfrm>
          <a:off x="0" y="476"/>
          <a:ext cx="9477169" cy="78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Lantmäteriet</a:t>
          </a:r>
        </a:p>
      </dsp:txBody>
      <dsp:txXfrm>
        <a:off x="0" y="476"/>
        <a:ext cx="9477169" cy="780044"/>
      </dsp:txXfrm>
    </dsp:sp>
    <dsp:sp modelId="{52671273-BEBC-4C72-9F4A-1F83A9ED8FC5}">
      <dsp:nvSpPr>
        <dsp:cNvPr id="0" name=""/>
        <dsp:cNvSpPr/>
      </dsp:nvSpPr>
      <dsp:spPr>
        <a:xfrm>
          <a:off x="0" y="780520"/>
          <a:ext cx="94771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3FD3F75-92C4-4BC2-BEBC-271DE20904B2}">
      <dsp:nvSpPr>
        <dsp:cNvPr id="0" name=""/>
        <dsp:cNvSpPr/>
      </dsp:nvSpPr>
      <dsp:spPr>
        <a:xfrm>
          <a:off x="0" y="780520"/>
          <a:ext cx="9477169" cy="78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Öppna geodata och införande av HVD</a:t>
          </a:r>
        </a:p>
      </dsp:txBody>
      <dsp:txXfrm>
        <a:off x="0" y="780520"/>
        <a:ext cx="9477169" cy="780044"/>
      </dsp:txXfrm>
    </dsp:sp>
    <dsp:sp modelId="{EE3D282D-CD03-4BD4-98F4-EFC57BDC8E8C}">
      <dsp:nvSpPr>
        <dsp:cNvPr id="0" name=""/>
        <dsp:cNvSpPr/>
      </dsp:nvSpPr>
      <dsp:spPr>
        <a:xfrm>
          <a:off x="0" y="1560564"/>
          <a:ext cx="94771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D5F89A2-C287-40F6-8B2D-18B298325A8E}">
      <dsp:nvSpPr>
        <dsp:cNvPr id="0" name=""/>
        <dsp:cNvSpPr/>
      </dsp:nvSpPr>
      <dsp:spPr>
        <a:xfrm>
          <a:off x="0" y="1560564"/>
          <a:ext cx="9477169" cy="78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Geodatasamverkan</a:t>
          </a:r>
        </a:p>
      </dsp:txBody>
      <dsp:txXfrm>
        <a:off x="0" y="1560564"/>
        <a:ext cx="9477169" cy="780044"/>
      </dsp:txXfrm>
    </dsp:sp>
    <dsp:sp modelId="{F83D0DAA-5B9A-4715-B185-0305D701C67C}">
      <dsp:nvSpPr>
        <dsp:cNvPr id="0" name=""/>
        <dsp:cNvSpPr/>
      </dsp:nvSpPr>
      <dsp:spPr>
        <a:xfrm>
          <a:off x="0" y="2340608"/>
          <a:ext cx="94771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668ECEE-2A6D-4DF0-BBB1-F74E2A4AB995}">
      <dsp:nvSpPr>
        <dsp:cNvPr id="0" name=""/>
        <dsp:cNvSpPr/>
      </dsp:nvSpPr>
      <dsp:spPr>
        <a:xfrm>
          <a:off x="0" y="2340608"/>
          <a:ext cx="9477169" cy="78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Nationella geodataplattformen</a:t>
          </a:r>
        </a:p>
      </dsp:txBody>
      <dsp:txXfrm>
        <a:off x="0" y="2340608"/>
        <a:ext cx="9477169" cy="780044"/>
      </dsp:txXfrm>
    </dsp:sp>
    <dsp:sp modelId="{5F3DDF2E-BB70-4F19-B444-174FB11C3F5B}">
      <dsp:nvSpPr>
        <dsp:cNvPr id="0" name=""/>
        <dsp:cNvSpPr/>
      </dsp:nvSpPr>
      <dsp:spPr>
        <a:xfrm>
          <a:off x="0" y="3120652"/>
          <a:ext cx="947716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38EE4F4-4378-4B6D-A290-5C9020A496F5}">
      <dsp:nvSpPr>
        <dsp:cNvPr id="0" name=""/>
        <dsp:cNvSpPr/>
      </dsp:nvSpPr>
      <dsp:spPr>
        <a:xfrm>
          <a:off x="0" y="3120652"/>
          <a:ext cx="9477169" cy="780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Övrig information</a:t>
          </a:r>
        </a:p>
      </dsp:txBody>
      <dsp:txXfrm>
        <a:off x="0" y="3120652"/>
        <a:ext cx="9477169" cy="780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3A6B2-3F79-4B2D-A741-A97D5F362354}">
      <dsp:nvSpPr>
        <dsp:cNvPr id="0" name=""/>
        <dsp:cNvSpPr/>
      </dsp:nvSpPr>
      <dsp:spPr>
        <a:xfrm>
          <a:off x="5536" y="0"/>
          <a:ext cx="3222771" cy="468000"/>
        </a:xfrm>
        <a:prstGeom prst="chevron">
          <a:avLst/>
        </a:prstGeom>
        <a:solidFill>
          <a:schemeClr val="accent3"/>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effectLst/>
            </a:rPr>
            <a:t>www.lantmateriet.se</a:t>
          </a:r>
        </a:p>
      </dsp:txBody>
      <dsp:txXfrm>
        <a:off x="239536" y="0"/>
        <a:ext cx="2754771" cy="468000"/>
      </dsp:txXfrm>
    </dsp:sp>
    <dsp:sp modelId="{F12C09DD-AA94-487D-8125-3FF8E25E57C8}">
      <dsp:nvSpPr>
        <dsp:cNvPr id="0" name=""/>
        <dsp:cNvSpPr/>
      </dsp:nvSpPr>
      <dsp:spPr>
        <a:xfrm>
          <a:off x="2906030" y="0"/>
          <a:ext cx="3222771" cy="468000"/>
        </a:xfrm>
        <a:prstGeom prst="chevron">
          <a:avLst/>
        </a:prstGeom>
        <a:solidFill>
          <a:schemeClr val="accent3"/>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effectLst/>
            </a:rPr>
            <a:t>Geodata	</a:t>
          </a:r>
        </a:p>
      </dsp:txBody>
      <dsp:txXfrm>
        <a:off x="3140030" y="0"/>
        <a:ext cx="2754771" cy="468000"/>
      </dsp:txXfrm>
    </dsp:sp>
    <dsp:sp modelId="{B04B14DC-4420-494A-BA3C-A37C3A1715E0}">
      <dsp:nvSpPr>
        <dsp:cNvPr id="0" name=""/>
        <dsp:cNvSpPr/>
      </dsp:nvSpPr>
      <dsp:spPr>
        <a:xfrm>
          <a:off x="5806524" y="0"/>
          <a:ext cx="3222771" cy="468000"/>
        </a:xfrm>
        <a:prstGeom prst="chevron">
          <a:avLst/>
        </a:prstGeom>
        <a:solidFill>
          <a:schemeClr val="accent3"/>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effectLst/>
            </a:rPr>
            <a:t>Våra produkter</a:t>
          </a:r>
        </a:p>
      </dsp:txBody>
      <dsp:txXfrm>
        <a:off x="6040524" y="0"/>
        <a:ext cx="2754771" cy="468000"/>
      </dsp:txXfrm>
    </dsp:sp>
    <dsp:sp modelId="{3F1EDBD1-7EB9-4441-8AB5-785F37286B26}">
      <dsp:nvSpPr>
        <dsp:cNvPr id="0" name=""/>
        <dsp:cNvSpPr/>
      </dsp:nvSpPr>
      <dsp:spPr>
        <a:xfrm>
          <a:off x="8707018" y="0"/>
          <a:ext cx="3222771" cy="468000"/>
        </a:xfrm>
        <a:prstGeom prst="chevron">
          <a:avLst/>
        </a:prstGeom>
        <a:solidFill>
          <a:schemeClr val="accent3"/>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i="0" kern="1200" dirty="0">
              <a:solidFill>
                <a:srgbClr val="FFFFFF"/>
              </a:solidFill>
              <a:hlinkClick xmlns:r="http://schemas.openxmlformats.org/officeDocument/2006/relationships" r:id="rId1">
                <a:extLst>
                  <a:ext uri="{A12FA001-AC4F-418D-AE19-62706E023703}">
                    <ahyp:hlinkClr xmlns:ahyp="http://schemas.microsoft.com/office/drawing/2018/hyperlinkcolor" val="tx"/>
                  </a:ext>
                </a:extLst>
              </a:hlinkClick>
            </a:rPr>
            <a:t>Produktlista</a:t>
          </a:r>
          <a:endParaRPr lang="sv-SE" sz="1400" b="0" kern="1200" dirty="0">
            <a:solidFill>
              <a:srgbClr val="FFFFFF"/>
            </a:solidFill>
            <a:effectLst/>
          </a:endParaRPr>
        </a:p>
      </dsp:txBody>
      <dsp:txXfrm>
        <a:off x="8941018" y="0"/>
        <a:ext cx="2754771" cy="46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3A6B2-3F79-4B2D-A741-A97D5F362354}">
      <dsp:nvSpPr>
        <dsp:cNvPr id="0" name=""/>
        <dsp:cNvSpPr/>
      </dsp:nvSpPr>
      <dsp:spPr>
        <a:xfrm>
          <a:off x="5536" y="0"/>
          <a:ext cx="3222771" cy="468000"/>
        </a:xfrm>
        <a:prstGeom prst="chevron">
          <a:avLst/>
        </a:prstGeom>
        <a:solidFill>
          <a:schemeClr val="accent1">
            <a:hueOff val="0"/>
            <a:satOff val="0"/>
            <a:lumOff val="0"/>
            <a:alphaOff val="0"/>
          </a:schemeClr>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u="none" kern="1200" dirty="0">
              <a:solidFill>
                <a:schemeClr val="bg1"/>
              </a:solidFill>
              <a:effectLst/>
            </a:rPr>
            <a:t>www.lantmateriet.se</a:t>
          </a:r>
          <a:endParaRPr lang="sv-SE" sz="1400" b="0" kern="1200" dirty="0">
            <a:effectLst/>
          </a:endParaRPr>
        </a:p>
      </dsp:txBody>
      <dsp:txXfrm>
        <a:off x="239536" y="0"/>
        <a:ext cx="2754771" cy="468000"/>
      </dsp:txXfrm>
    </dsp:sp>
    <dsp:sp modelId="{F12C09DD-AA94-487D-8125-3FF8E25E57C8}">
      <dsp:nvSpPr>
        <dsp:cNvPr id="0" name=""/>
        <dsp:cNvSpPr/>
      </dsp:nvSpPr>
      <dsp:spPr>
        <a:xfrm>
          <a:off x="2906030" y="0"/>
          <a:ext cx="3222771" cy="468000"/>
        </a:xfrm>
        <a:prstGeom prst="chevron">
          <a:avLst/>
        </a:prstGeom>
        <a:solidFill>
          <a:schemeClr val="accent1">
            <a:hueOff val="0"/>
            <a:satOff val="0"/>
            <a:lumOff val="0"/>
            <a:alphaOff val="0"/>
          </a:schemeClr>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solidFill>
                <a:schemeClr val="bg1"/>
              </a:solidFill>
              <a:effectLst/>
            </a:rPr>
            <a:t>Om Lantmäteriet</a:t>
          </a:r>
          <a:endParaRPr lang="sv-SE" sz="1400" b="0" kern="1200" dirty="0">
            <a:effectLst/>
          </a:endParaRPr>
        </a:p>
      </dsp:txBody>
      <dsp:txXfrm>
        <a:off x="3140030" y="0"/>
        <a:ext cx="2754771" cy="468000"/>
      </dsp:txXfrm>
    </dsp:sp>
    <dsp:sp modelId="{986BD05E-06C5-4FB2-9263-9DAA710E69A0}">
      <dsp:nvSpPr>
        <dsp:cNvPr id="0" name=""/>
        <dsp:cNvSpPr/>
      </dsp:nvSpPr>
      <dsp:spPr>
        <a:xfrm>
          <a:off x="5806524" y="0"/>
          <a:ext cx="3222771" cy="468000"/>
        </a:xfrm>
        <a:prstGeom prst="chevron">
          <a:avLst/>
        </a:prstGeom>
        <a:solidFill>
          <a:schemeClr val="accent1">
            <a:hueOff val="0"/>
            <a:satOff val="0"/>
            <a:lumOff val="0"/>
            <a:alphaOff val="0"/>
          </a:schemeClr>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solidFill>
                <a:schemeClr val="bg1"/>
              </a:solidFill>
              <a:effectLst/>
            </a:rPr>
            <a:t>Vår samverkan med andra</a:t>
          </a:r>
          <a:endParaRPr lang="sv-SE" sz="1400" b="0" kern="1200" dirty="0">
            <a:effectLst/>
          </a:endParaRPr>
        </a:p>
      </dsp:txBody>
      <dsp:txXfrm>
        <a:off x="6040524" y="0"/>
        <a:ext cx="2754771" cy="468000"/>
      </dsp:txXfrm>
    </dsp:sp>
    <dsp:sp modelId="{B04B14DC-4420-494A-BA3C-A37C3A1715E0}">
      <dsp:nvSpPr>
        <dsp:cNvPr id="0" name=""/>
        <dsp:cNvSpPr/>
      </dsp:nvSpPr>
      <dsp:spPr>
        <a:xfrm>
          <a:off x="8707018" y="0"/>
          <a:ext cx="3222771" cy="468000"/>
        </a:xfrm>
        <a:prstGeom prst="chevron">
          <a:avLst/>
        </a:prstGeom>
        <a:solidFill>
          <a:schemeClr val="accent1">
            <a:hueOff val="0"/>
            <a:satOff val="0"/>
            <a:lumOff val="0"/>
            <a:alphaOff val="0"/>
          </a:schemeClr>
        </a:solidFill>
        <a:ln w="571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sv-SE" sz="1400" b="0" kern="1200" dirty="0">
              <a:solidFill>
                <a:schemeClr val="bg1"/>
              </a:solidFill>
              <a:effectLst/>
              <a:hlinkClick xmlns:r="http://schemas.openxmlformats.org/officeDocument/2006/relationships" r:id="rId1">
                <a:extLst>
                  <a:ext uri="{A12FA001-AC4F-418D-AE19-62706E023703}">
                    <ahyp:hlinkClr xmlns:ahyp="http://schemas.microsoft.com/office/drawing/2018/hyperlinkcolor" val="tx"/>
                  </a:ext>
                </a:extLst>
              </a:hlinkClick>
            </a:rPr>
            <a:t>Geodatasamverkan</a:t>
          </a:r>
          <a:endParaRPr lang="sv-SE" sz="1400" b="0" kern="1200" dirty="0">
            <a:solidFill>
              <a:schemeClr val="bg1"/>
            </a:solidFill>
            <a:effectLst/>
          </a:endParaRPr>
        </a:p>
      </dsp:txBody>
      <dsp:txXfrm>
        <a:off x="8941018" y="0"/>
        <a:ext cx="2754771" cy="468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6A25C-0E58-4950-B92E-5B1ACA9EF87A}" type="datetimeFigureOut">
              <a:rPr lang="sv-SE" smtClean="0"/>
              <a:t>2024-12-04</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F5623-E05C-4843-A6D0-90855114655A}" type="slidenum">
              <a:rPr lang="sv-SE" smtClean="0"/>
              <a:t>‹#›</a:t>
            </a:fld>
            <a:endParaRPr lang="sv-SE" dirty="0"/>
          </a:p>
        </p:txBody>
      </p:sp>
    </p:spTree>
    <p:extLst>
      <p:ext uri="{BB962C8B-B14F-4D97-AF65-F5344CB8AC3E}">
        <p14:creationId xmlns:p14="http://schemas.microsoft.com/office/powerpoint/2010/main" val="366564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ntmateriet.se/sv/geodata/vara-produkter/avtal-for-geodatasamverk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mailto:geodatasupport@lm.s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qeYyu0UEkgA"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ntmateriet.se/sv/webb/smartare-samhallsbyggnadsprocess/" TargetMode="External"/><Relationship Id="rId4" Type="http://schemas.openxmlformats.org/officeDocument/2006/relationships/hyperlink" Target="https://www.youtube.com/watch?v=qeYyu0UEkg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
            </a:r>
          </a:p>
        </p:txBody>
      </p:sp>
      <p:sp>
        <p:nvSpPr>
          <p:cNvPr id="4" name="Platshållare för bildnummer 3"/>
          <p:cNvSpPr>
            <a:spLocks noGrp="1"/>
          </p:cNvSpPr>
          <p:nvPr>
            <p:ph type="sldNum" sz="quarter" idx="5"/>
          </p:nvPr>
        </p:nvSpPr>
        <p:spPr/>
        <p:txBody>
          <a:bodyPr/>
          <a:lstStyle/>
          <a:p>
            <a:fld id="{3A3F5623-E05C-4843-A6D0-90855114655A}" type="slidenum">
              <a:rPr lang="sv-SE" smtClean="0"/>
              <a:t>1</a:t>
            </a:fld>
            <a:endParaRPr lang="sv-SE" dirty="0"/>
          </a:p>
        </p:txBody>
      </p:sp>
    </p:spTree>
    <p:extLst>
      <p:ext uri="{BB962C8B-B14F-4D97-AF65-F5344CB8AC3E}">
        <p14:creationId xmlns:p14="http://schemas.microsoft.com/office/powerpoint/2010/main" val="170421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Produkter som kommer att tillhandahållas utan avgifter 3 feb 2025.</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F5623-E05C-4843-A6D0-90855114655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8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0" dirty="0"/>
              <a:t>Teknikval i nya produkter STAC och </a:t>
            </a:r>
            <a:r>
              <a:rPr lang="sv-SE" b="0" dirty="0" err="1"/>
              <a:t>Open</a:t>
            </a:r>
            <a:r>
              <a:rPr lang="sv-SE" b="0" dirty="0"/>
              <a:t> API för features</a:t>
            </a:r>
          </a:p>
          <a:p>
            <a:r>
              <a:rPr lang="sv-SE" b="0" dirty="0"/>
              <a:t>Behörighetshantering för läsning från tjänsterna</a:t>
            </a:r>
          </a:p>
          <a:p>
            <a:r>
              <a:rPr lang="sv-SE" b="0" dirty="0"/>
              <a:t>Förproduktion av ingående data i nya nedladdningstjänster</a:t>
            </a:r>
          </a:p>
          <a:p>
            <a:r>
              <a:rPr lang="sv-SE" b="0" dirty="0"/>
              <a:t>Endast leveranser i SWEREF99 TM</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F7A3E-DC4E-45E9-AB0D-FE05F62E762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017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14</a:t>
            </a:fld>
            <a:endParaRPr lang="sv-SE" dirty="0"/>
          </a:p>
        </p:txBody>
      </p:sp>
    </p:spTree>
    <p:extLst>
      <p:ext uri="{BB962C8B-B14F-4D97-AF65-F5344CB8AC3E}">
        <p14:creationId xmlns:p14="http://schemas.microsoft.com/office/powerpoint/2010/main" val="416264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Nästa tillfälle 3 februari</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3F5623-E05C-4843-A6D0-90855114655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34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19</a:t>
            </a:fld>
            <a:endParaRPr lang="sv-SE" dirty="0"/>
          </a:p>
        </p:txBody>
      </p:sp>
    </p:spTree>
    <p:extLst>
      <p:ext uri="{BB962C8B-B14F-4D97-AF65-F5344CB8AC3E}">
        <p14:creationId xmlns:p14="http://schemas.microsoft.com/office/powerpoint/2010/main" val="85482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25</a:t>
            </a:fld>
            <a:endParaRPr lang="sv-SE" dirty="0"/>
          </a:p>
        </p:txBody>
      </p:sp>
    </p:spTree>
    <p:extLst>
      <p:ext uri="{BB962C8B-B14F-4D97-AF65-F5344CB8AC3E}">
        <p14:creationId xmlns:p14="http://schemas.microsoft.com/office/powerpoint/2010/main" val="3314577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Anpassning av årsavgiften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SGUs geodataprodukter är avgiftsfria juni 2024</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30 september publicerades årsavgift för 2025 och vilka geodataprodukter som ingår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T338=K285+R13+SM38+AV3 (antalet avtal)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dirty="0"/>
              <a:t>Syfte med bild:</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ska ge användaren information om Geodatasamverkan men framförallt vart det går att läsa mer om Geodatasamverkan.</a:t>
            </a:r>
            <a:endParaRPr lang="sv-SE" b="0" i="1" dirty="0">
              <a:solidFill>
                <a:srgbClr val="212529"/>
              </a:solidFill>
              <a:effectLst/>
              <a:latin typeface="Roboto" panose="02000000000000000000" pitchFamily="2" charset="0"/>
            </a:endParaRPr>
          </a:p>
          <a:p>
            <a:r>
              <a:rPr lang="sv-SE" b="0" i="0" dirty="0">
                <a:solidFill>
                  <a:srgbClr val="212529"/>
                </a:solidFill>
                <a:effectLst/>
                <a:latin typeface="Roboto" panose="02000000000000000000" pitchFamily="2" charset="0"/>
              </a:rPr>
              <a:t>För dig som är intresserad av att teckna ett avtal för Geodatasamverkan eller vill veta mer om vad det innebär finns information på sidan </a:t>
            </a:r>
            <a:r>
              <a:rPr lang="sv-SE" b="0" i="0" u="sng" dirty="0">
                <a:solidFill>
                  <a:srgbClr val="00759A"/>
                </a:solidFill>
                <a:effectLst/>
                <a:latin typeface="Roboto" panose="02000000000000000000" pitchFamily="2" charset="0"/>
                <a:hlinkClick r:id="rId3"/>
              </a:rPr>
              <a:t>Avtal för Geodatasamverkan</a:t>
            </a:r>
            <a:r>
              <a:rPr lang="sv-SE" b="0" i="0" dirty="0">
                <a:solidFill>
                  <a:srgbClr val="212529"/>
                </a:solidFill>
                <a:effectLst/>
                <a:latin typeface="Roboto" panose="02000000000000000000" pitchFamily="2" charset="0"/>
              </a:rPr>
              <a:t>.</a:t>
            </a:r>
          </a:p>
          <a:p>
            <a:endParaRPr lang="sv-SE" b="0" i="0" dirty="0">
              <a:solidFill>
                <a:srgbClr val="212529"/>
              </a:solidFill>
              <a:effectLst/>
              <a:latin typeface="Roboto" panose="02000000000000000000" pitchFamily="2" charset="0"/>
            </a:endParaRPr>
          </a:p>
          <a:p>
            <a:pPr algn="l"/>
            <a:r>
              <a:rPr lang="sv-SE" b="1" i="0" u="none" strike="noStrike" dirty="0">
                <a:solidFill>
                  <a:srgbClr val="212529"/>
                </a:solidFill>
                <a:effectLst/>
                <a:latin typeface="Roboto" panose="02000000000000000000" pitchFamily="2" charset="0"/>
              </a:rPr>
              <a:t>Du som har tecknat avtal</a:t>
            </a:r>
            <a:endParaRPr lang="sv-SE" b="1" i="0" dirty="0">
              <a:solidFill>
                <a:srgbClr val="212529"/>
              </a:solidFill>
              <a:effectLst/>
              <a:latin typeface="Roboto" panose="02000000000000000000" pitchFamily="2" charset="0"/>
            </a:endParaRPr>
          </a:p>
          <a:p>
            <a:pPr algn="l"/>
            <a:r>
              <a:rPr lang="sv-SE" b="0" i="0" dirty="0">
                <a:solidFill>
                  <a:srgbClr val="212529"/>
                </a:solidFill>
                <a:effectLst/>
                <a:latin typeface="Roboto" panose="02000000000000000000" pitchFamily="2" charset="0"/>
              </a:rPr>
              <a:t>Vill du göra en beställning från oss på Lantmäteriet är du välkommen att kontakta vår </a:t>
            </a:r>
            <a:r>
              <a:rPr lang="sv-SE" b="0" i="0" dirty="0" err="1">
                <a:solidFill>
                  <a:srgbClr val="212529"/>
                </a:solidFill>
                <a:effectLst/>
                <a:latin typeface="Roboto" panose="02000000000000000000" pitchFamily="2" charset="0"/>
              </a:rPr>
              <a:t>geodatasupport</a:t>
            </a:r>
            <a:r>
              <a:rPr lang="sv-SE" b="0" i="0" dirty="0">
                <a:solidFill>
                  <a:srgbClr val="212529"/>
                </a:solidFill>
                <a:effectLst/>
                <a:latin typeface="Roboto" panose="02000000000000000000" pitchFamily="2" charset="0"/>
              </a:rPr>
              <a:t>.</a:t>
            </a:r>
          </a:p>
          <a:p>
            <a:pPr algn="l"/>
            <a:r>
              <a:rPr lang="sv-SE" b="0" i="0" dirty="0">
                <a:solidFill>
                  <a:srgbClr val="212529"/>
                </a:solidFill>
                <a:effectLst/>
                <a:latin typeface="Roboto" panose="02000000000000000000" pitchFamily="2" charset="0"/>
              </a:rPr>
              <a:t>Telefon: 026-63 36 00</a:t>
            </a:r>
            <a:br>
              <a:rPr lang="sv-SE" b="0" i="0" dirty="0">
                <a:solidFill>
                  <a:srgbClr val="212529"/>
                </a:solidFill>
                <a:effectLst/>
                <a:latin typeface="Roboto" panose="02000000000000000000" pitchFamily="2" charset="0"/>
              </a:rPr>
            </a:br>
            <a:r>
              <a:rPr lang="sv-SE" b="0" i="0" dirty="0">
                <a:solidFill>
                  <a:srgbClr val="212529"/>
                </a:solidFill>
                <a:effectLst/>
                <a:latin typeface="Roboto" panose="02000000000000000000" pitchFamily="2" charset="0"/>
              </a:rPr>
              <a:t>E-post: </a:t>
            </a:r>
            <a:r>
              <a:rPr lang="sv-SE" b="0" i="0" u="sng" dirty="0">
                <a:solidFill>
                  <a:srgbClr val="00759A"/>
                </a:solidFill>
                <a:effectLst/>
                <a:latin typeface="Roboto" panose="02000000000000000000" pitchFamily="2" charset="0"/>
                <a:hlinkClick r:id="rId4"/>
              </a:rPr>
              <a:t>geodatasupport@lm.se</a:t>
            </a:r>
            <a:endParaRPr lang="sv-SE" b="0" i="0" dirty="0">
              <a:solidFill>
                <a:srgbClr val="212529"/>
              </a:solidFill>
              <a:effectLst/>
              <a:latin typeface="Roboto" panose="02000000000000000000" pitchFamily="2" charset="0"/>
            </a:endParaRPr>
          </a:p>
        </p:txBody>
      </p:sp>
      <p:sp>
        <p:nvSpPr>
          <p:cNvPr id="4" name="Platshållare för bildnummer 3"/>
          <p:cNvSpPr>
            <a:spLocks noGrp="1"/>
          </p:cNvSpPr>
          <p:nvPr>
            <p:ph type="sldNum" sz="quarter" idx="5"/>
          </p:nvPr>
        </p:nvSpPr>
        <p:spPr/>
        <p:txBody>
          <a:bodyPr/>
          <a:lstStyle/>
          <a:p>
            <a:fld id="{E32F2658-35D3-4FA9-81D9-7AE5C5287426}" type="slidenum">
              <a:rPr lang="sv-SE" smtClean="0"/>
              <a:t>27</a:t>
            </a:fld>
            <a:endParaRPr lang="sv-SE" dirty="0"/>
          </a:p>
        </p:txBody>
      </p:sp>
    </p:spTree>
    <p:extLst>
      <p:ext uri="{BB962C8B-B14F-4D97-AF65-F5344CB8AC3E}">
        <p14:creationId xmlns:p14="http://schemas.microsoft.com/office/powerpoint/2010/main" val="544646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300" b="1" dirty="0"/>
              <a:t>Vad är den Nationella geodataplattformen (NGP)?</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0" dirty="0"/>
              <a:t>Den nationella geodataplattformen (NGP) är en åtkomstpunkt till nationella, standardiserade data från aktörer inom samhällsbyggnadsområdet.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dirty="0"/>
          </a:p>
          <a:p>
            <a:endParaRPr lang="sv-SE" sz="1300" b="1" dirty="0"/>
          </a:p>
          <a:p>
            <a:endParaRPr lang="sv-SE" sz="1300" b="1" dirty="0"/>
          </a:p>
          <a:p>
            <a:r>
              <a:rPr lang="sv-SE" sz="1300" b="1" dirty="0"/>
              <a:t>En (ny) digital infrastruktur för åtkomst och utbyte av geodata via maskin-till-maskin (</a:t>
            </a:r>
            <a:r>
              <a:rPr lang="sv-SE" sz="1300" b="1" dirty="0" err="1"/>
              <a:t>API:er</a:t>
            </a:r>
            <a:r>
              <a:rPr lang="sv-SE" sz="1300" b="1" dirty="0"/>
              <a:t>) </a:t>
            </a:r>
          </a:p>
          <a:p>
            <a:r>
              <a:rPr lang="sv-SE" sz="1300" dirty="0"/>
              <a:t>Maskin till maskin gränssnitt, Syfte med Nationella geodataplattformen är att vara en del i tekniska lösningar för att effektivisera och automatisera samhällsbyggnadsprocessen (och andra samhällsutmaningar).</a:t>
            </a:r>
          </a:p>
          <a:p>
            <a:pPr marL="990752" lvl="1" indent="-495376">
              <a:buFont typeface="Arial" panose="020B0604020202020204" pitchFamily="34" charset="0"/>
              <a:buChar char="•"/>
            </a:pPr>
            <a:r>
              <a:rPr lang="sv-SE" sz="1300" dirty="0"/>
              <a:t>Därav API –gränssnitt</a:t>
            </a:r>
          </a:p>
          <a:p>
            <a:pPr marL="990752" lvl="1" indent="-495376">
              <a:buFont typeface="Arial" panose="020B0604020202020204" pitchFamily="34" charset="0"/>
              <a:buChar char="•"/>
            </a:pPr>
            <a:r>
              <a:rPr lang="sv-SE" sz="1300" dirty="0"/>
              <a:t>Inte en portal för tillgång till öppna data i första hand (även om ingående data är öppna)</a:t>
            </a:r>
          </a:p>
          <a:p>
            <a:pPr marL="990752" lvl="1" indent="-495376">
              <a:buFont typeface="Arial" panose="020B0604020202020204" pitchFamily="34" charset="0"/>
              <a:buChar char="•"/>
            </a:pPr>
            <a:r>
              <a:rPr lang="sv-SE" sz="1300" dirty="0"/>
              <a:t>Ingå i nationella lösningar </a:t>
            </a:r>
          </a:p>
          <a:p>
            <a:pPr marL="990752" lvl="1" indent="-495376">
              <a:buFont typeface="Arial" panose="020B0604020202020204" pitchFamily="34" charset="0"/>
              <a:buChar char="•"/>
            </a:pPr>
            <a:r>
              <a:rPr lang="sv-SE" sz="1300" dirty="0"/>
              <a:t>Grund för datadrivna arbetssätt</a:t>
            </a:r>
          </a:p>
          <a:p>
            <a:endParaRPr lang="sv-SE" sz="1300" dirty="0"/>
          </a:p>
          <a:p>
            <a:r>
              <a:rPr lang="sv-SE" sz="1300" b="1" dirty="0"/>
              <a:t>Standardiserade datamängder med fokus samhällsbyggnadsområdet (och andra samhällsutmaningar)</a:t>
            </a:r>
          </a:p>
          <a:p>
            <a:pPr defTabSz="990752">
              <a:defRPr/>
            </a:pPr>
            <a:r>
              <a:rPr lang="sv-SE" sz="1300" dirty="0"/>
              <a:t>Nationella specifikationer som tagits fram, standardisering gör geodata användbart. Datamängder som finns i NGP följer Nationella specifikationer. (Idag detaljplan och byggnad, på sikt ca 150 olika teman.)</a:t>
            </a:r>
          </a:p>
          <a:p>
            <a:r>
              <a:rPr lang="sv-SE" sz="1300" dirty="0"/>
              <a:t>Viktigt arbete.</a:t>
            </a:r>
          </a:p>
          <a:p>
            <a:endParaRPr lang="sv-SE" sz="1300" dirty="0"/>
          </a:p>
          <a:p>
            <a:r>
              <a:rPr lang="sv-SE" sz="1300" b="1" dirty="0"/>
              <a:t>Producent tillgängliggör datamängder nationellt och bidrar till rikstäckande datamängd</a:t>
            </a:r>
          </a:p>
          <a:p>
            <a:r>
              <a:rPr lang="sv-SE" sz="1300" dirty="0"/>
              <a:t>Producent </a:t>
            </a:r>
            <a:r>
              <a:rPr lang="sv-SE" sz="1300" b="1" dirty="0"/>
              <a:t>väljer</a:t>
            </a:r>
            <a:r>
              <a:rPr lang="sv-SE" sz="1300" dirty="0"/>
              <a:t> att tillgängliggöra sina datamängder, Datamängd blir tillgängligt nationellt tillsammans med övriga producenters data, data blir rikstäckande. Producents datamängd blir tillgängliga för konsumenter (skyltfönster). Producent/kommun ska se det som ytterligare ett sätt nå ut med sina datamängder, även nationellt (kommun måste ha sina lösningar också).</a:t>
            </a:r>
          </a:p>
          <a:p>
            <a:endParaRPr lang="sv-SE"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300" i="1" dirty="0"/>
              <a:t>Det är producenten som är ansvarig för datamängden, för kvalitet och informationssäkerhet. Informationsägare ska vara utsedd hos kommunen och kommunen är har ägarskapet/är informationsägare och ansvarig för datamängderna detaljplan och byggnad (det är inte Lantmäteriet även om datavärdskapet används, men kan vara Lantmäteriet om det är ”vår” datamängd, t.ex. </a:t>
            </a:r>
            <a:r>
              <a:rPr lang="sv-SE" sz="1300" i="1" dirty="0" err="1"/>
              <a:t>ortofoto</a:t>
            </a:r>
            <a:r>
              <a:rPr lang="sv-SE" sz="1300" i="1" dirty="0"/>
              <a:t>).</a:t>
            </a:r>
          </a:p>
          <a:p>
            <a:endParaRPr lang="sv-SE" sz="1300" dirty="0"/>
          </a:p>
          <a:p>
            <a:r>
              <a:rPr lang="sv-SE" sz="1300" b="1" dirty="0"/>
              <a:t>Konsument använder datamängd i sina systemlösningar</a:t>
            </a:r>
          </a:p>
          <a:p>
            <a:pPr marL="0" marR="0" lvl="0" indent="0" algn="l" defTabSz="990752" rtl="0" eaLnBrk="1" fontAlgn="auto" latinLnBrk="0" hangingPunct="1">
              <a:lnSpc>
                <a:spcPct val="100000"/>
              </a:lnSpc>
              <a:spcBef>
                <a:spcPts val="0"/>
              </a:spcBef>
              <a:spcAft>
                <a:spcPts val="0"/>
              </a:spcAft>
              <a:buClrTx/>
              <a:buSzTx/>
              <a:buFontTx/>
              <a:buNone/>
              <a:tabLst/>
              <a:defRPr/>
            </a:pPr>
            <a:r>
              <a:rPr lang="sv-SE" sz="1300" dirty="0"/>
              <a:t>Konsumtion genom systemlösningar från systemleverantörer/webbutvecklare/start-</a:t>
            </a:r>
            <a:r>
              <a:rPr lang="sv-SE" sz="1300" dirty="0" err="1"/>
              <a:t>ups</a:t>
            </a:r>
            <a:r>
              <a:rPr lang="sv-SE" sz="1300" dirty="0"/>
              <a:t> inom diverse användningsområden. </a:t>
            </a:r>
            <a:r>
              <a:rPr lang="sv-SE" sz="1400" dirty="0"/>
              <a:t>Offentlig, kommersiell, icke kommersiell</a:t>
            </a:r>
            <a:endParaRPr lang="sv-SE" sz="1300" dirty="0"/>
          </a:p>
          <a:p>
            <a:endParaRPr lang="sv-SE" sz="1300" dirty="0"/>
          </a:p>
          <a:p>
            <a:r>
              <a:rPr lang="sv-SE" sz="1300" b="1" dirty="0"/>
              <a:t>Användare (av konsumentens system)</a:t>
            </a:r>
          </a:p>
          <a:p>
            <a:r>
              <a:rPr lang="sv-SE" sz="1300" dirty="0"/>
              <a:t>Användare (privata och offentliga aktörer) använder tillgängliggjorda datamängder via system-, webblösningar etc. som tagits fram av systemleverantörer/utvecklare. </a:t>
            </a:r>
            <a:r>
              <a:rPr lang="sv-SE" sz="3200" b="0" i="0" dirty="0">
                <a:solidFill>
                  <a:srgbClr val="333333"/>
                </a:solidFill>
                <a:effectLst/>
                <a:latin typeface="Roboto" panose="02000000000000000000" pitchFamily="2" charset="0"/>
              </a:rPr>
              <a:t>En aktör som använder datamängder via ett system eller webblösning. </a:t>
            </a:r>
            <a:r>
              <a:rPr lang="sv-SE" sz="2000" b="0" i="0" dirty="0">
                <a:solidFill>
                  <a:srgbClr val="333333"/>
                </a:solidFill>
                <a:effectLst/>
                <a:latin typeface="Roboto" panose="02000000000000000000" pitchFamily="2" charset="0"/>
              </a:rPr>
              <a:t>En användare kan vara en privatperson som använder Lantmäteriets e-tjänst för visning av detaljplaner eller en handläggare som använder kommunens system för detaljplanarbete.</a:t>
            </a:r>
            <a:endParaRPr lang="sv-SE" sz="1300" b="1" dirty="0"/>
          </a:p>
          <a:p>
            <a:endParaRPr lang="sv-SE" sz="1300" b="1" dirty="0"/>
          </a:p>
          <a:p>
            <a:r>
              <a:rPr lang="sv-SE" sz="1300" b="1" dirty="0"/>
              <a:t>Kostnadsfritt/Avgiftsfritt</a:t>
            </a:r>
          </a:p>
          <a:p>
            <a:r>
              <a:rPr lang="sv-SE" sz="1300" dirty="0"/>
              <a:t>Plattformen kostnadsfri att använda. Nationell lösning framtagen för att stödja digitalisering av samhällsbyggnadsprocessen (och andra samhällsutmaningar). Geodata tillgängliggjorda med licensformen CCO (avgiftsfritt och utan begränsningar). </a:t>
            </a:r>
          </a:p>
          <a:p>
            <a:endParaRPr lang="sv-SE" sz="1300" dirty="0"/>
          </a:p>
          <a:p>
            <a:r>
              <a:rPr lang="sv-SE" sz="1300" b="1" dirty="0"/>
              <a:t>Lantmäteriets samordnare</a:t>
            </a:r>
          </a:p>
          <a:p>
            <a:pPr defTabSz="990752">
              <a:defRPr/>
            </a:pPr>
            <a:endParaRPr lang="sv-SE" sz="1300" dirty="0"/>
          </a:p>
          <a:p>
            <a:pPr algn="l"/>
            <a:r>
              <a:rPr lang="sv-SE" sz="2000" b="0" i="0" dirty="0">
                <a:solidFill>
                  <a:srgbClr val="333333"/>
                </a:solidFill>
                <a:effectLst/>
                <a:latin typeface="Roboto" panose="02000000000000000000" pitchFamily="2" charset="0"/>
              </a:rPr>
              <a:t>Lantmäteriet är Samordnare och ska säkerställa funktionalitet för att nationellt tillgängliggöra standardiserade datamängder från Producenten via NGP, det vill säga:</a:t>
            </a:r>
          </a:p>
          <a:p>
            <a:pPr algn="l">
              <a:buFont typeface="Arial" panose="020B0604020202020204" pitchFamily="34" charset="0"/>
              <a:buChar char="•"/>
            </a:pPr>
            <a:r>
              <a:rPr lang="sv-SE" sz="2000" b="0" i="0" dirty="0">
                <a:solidFill>
                  <a:srgbClr val="333333"/>
                </a:solidFill>
                <a:effectLst/>
                <a:latin typeface="Roboto" panose="02000000000000000000" pitchFamily="2" charset="0"/>
              </a:rPr>
              <a:t>samordna framtagandet av nationella specifikationer, tekniska beskrivningar och ramverk</a:t>
            </a:r>
          </a:p>
          <a:p>
            <a:pPr algn="l">
              <a:buFont typeface="Arial" panose="020B0604020202020204" pitchFamily="34" charset="0"/>
              <a:buChar char="•"/>
            </a:pPr>
            <a:r>
              <a:rPr lang="sv-SE" sz="2000" b="0" i="0" dirty="0">
                <a:solidFill>
                  <a:srgbClr val="333333"/>
                </a:solidFill>
                <a:effectLst/>
                <a:latin typeface="Roboto" panose="02000000000000000000" pitchFamily="2" charset="0"/>
              </a:rPr>
              <a:t>administrera avtal och behörigheter</a:t>
            </a:r>
          </a:p>
          <a:p>
            <a:pPr algn="l">
              <a:buFont typeface="Arial" panose="020B0604020202020204" pitchFamily="34" charset="0"/>
              <a:buChar char="•"/>
            </a:pPr>
            <a:r>
              <a:rPr lang="sv-SE" sz="2000" b="0" i="0" dirty="0">
                <a:solidFill>
                  <a:srgbClr val="333333"/>
                </a:solidFill>
                <a:effectLst/>
                <a:latin typeface="Roboto" panose="02000000000000000000" pitchFamily="2" charset="0"/>
              </a:rPr>
              <a:t>tillhandahålla support samt</a:t>
            </a:r>
          </a:p>
          <a:p>
            <a:pPr algn="l">
              <a:buFont typeface="Arial" panose="020B0604020202020204" pitchFamily="34" charset="0"/>
              <a:buChar char="•"/>
            </a:pPr>
            <a:r>
              <a:rPr lang="sv-SE" sz="2000" b="0" i="0" dirty="0">
                <a:solidFill>
                  <a:srgbClr val="333333"/>
                </a:solidFill>
                <a:effectLst/>
                <a:latin typeface="Roboto" panose="02000000000000000000" pitchFamily="2" charset="0"/>
              </a:rPr>
              <a:t>utveckla och förvalta NGP där kommuner och statliga myndigheter ges möjlighet att göra sina datamängder tillgängliga.</a:t>
            </a:r>
          </a:p>
          <a:p>
            <a:pPr defTabSz="990752">
              <a:defRPr/>
            </a:pPr>
            <a:endParaRPr lang="sv-SE" sz="1300" dirty="0"/>
          </a:p>
          <a:p>
            <a:r>
              <a:rPr lang="sv-SE" sz="1300" dirty="0"/>
              <a:t>(Informera om Smartare samhällsbyggnadsprocess och den Nationella geodataplattformen.)</a:t>
            </a:r>
          </a:p>
          <a:p>
            <a:endParaRPr lang="sv-SE" sz="13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300" b="1" i="0" kern="0" dirty="0">
                <a:solidFill>
                  <a:prstClr val="black"/>
                </a:solidFill>
              </a:rPr>
              <a:t>(</a:t>
            </a:r>
            <a:r>
              <a:rPr lang="sv-SE" sz="1300" b="1" i="0" kern="0" dirty="0" err="1">
                <a:solidFill>
                  <a:prstClr val="black"/>
                </a:solidFill>
              </a:rPr>
              <a:t>Datavärd</a:t>
            </a:r>
            <a:r>
              <a:rPr lang="sv-SE" sz="1300" b="1" i="0" kern="0" dirty="0">
                <a:solidFill>
                  <a:prstClr val="black"/>
                </a:solidFill>
              </a:rPr>
              <a:t>)</a:t>
            </a:r>
          </a:p>
          <a:p>
            <a:r>
              <a:rPr lang="sv-SE" sz="2000" b="0" i="0" dirty="0" err="1">
                <a:solidFill>
                  <a:srgbClr val="333333"/>
                </a:solidFill>
                <a:effectLst/>
                <a:latin typeface="Roboto" panose="02000000000000000000" pitchFamily="2" charset="0"/>
              </a:rPr>
              <a:t>Datavärden</a:t>
            </a:r>
            <a:r>
              <a:rPr lang="sv-SE" sz="2000" b="0" i="0" dirty="0">
                <a:solidFill>
                  <a:srgbClr val="333333"/>
                </a:solidFill>
                <a:effectLst/>
                <a:latin typeface="Roboto" panose="02000000000000000000" pitchFamily="2" charset="0"/>
              </a:rPr>
              <a:t> ansvarar för lagring av datamängder som Producent levererat för tillgängliggörande i NGP. Producenten är fortfarande informationsägare och ansvarig för datamängden.</a:t>
            </a:r>
            <a:endParaRPr lang="sv-SE" sz="1300" dirty="0"/>
          </a:p>
          <a:p>
            <a:endParaRPr lang="sv-SE" sz="1300"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3CBCF-3C51-4E35-A225-56E7AD631F3D}" type="slidenum">
              <a:rPr kumimoji="0" lang="sv-S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174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skillnaden plattform och portal?</a:t>
            </a:r>
          </a:p>
          <a:p>
            <a:endParaRPr lang="sv-SE" dirty="0"/>
          </a:p>
          <a:p>
            <a:r>
              <a:rPr lang="sv-SE" dirty="0"/>
              <a:t>Likheter finns:</a:t>
            </a:r>
          </a:p>
          <a:p>
            <a:r>
              <a:rPr lang="sv-SE" dirty="0"/>
              <a:t>Likheter finns … </a:t>
            </a:r>
          </a:p>
          <a:p>
            <a:pPr marL="171450" indent="-171450">
              <a:buFont typeface="Arial" panose="020B0604020202020204" pitchFamily="34" charset="0"/>
              <a:buChar char="•"/>
            </a:pPr>
            <a:r>
              <a:rPr lang="sv-SE" dirty="0"/>
              <a:t>Lantmäteriet är samordnare</a:t>
            </a:r>
          </a:p>
          <a:p>
            <a:pPr marL="171450" indent="-171450">
              <a:buFont typeface="Arial" panose="020B0604020202020204" pitchFamily="34" charset="0"/>
              <a:buChar char="•"/>
            </a:pPr>
            <a:r>
              <a:rPr lang="sv-SE" dirty="0"/>
              <a:t>Deltagande från flera olika geodataproducenter </a:t>
            </a:r>
          </a:p>
          <a:p>
            <a:pPr marL="171450" indent="-171450">
              <a:buFont typeface="Arial" panose="020B0604020202020204" pitchFamily="34" charset="0"/>
              <a:buChar char="•"/>
            </a:pPr>
            <a:r>
              <a:rPr lang="sv-SE" dirty="0"/>
              <a:t>Öppna geodata</a:t>
            </a:r>
          </a:p>
          <a:p>
            <a:pPr marL="171450" indent="-171450">
              <a:buFont typeface="Arial" panose="020B0604020202020204" pitchFamily="34" charset="0"/>
              <a:buChar char="•"/>
            </a:pPr>
            <a:r>
              <a:rPr lang="sv-SE" dirty="0"/>
              <a:t>Uppfylla Inspire</a:t>
            </a:r>
          </a:p>
          <a:p>
            <a:endParaRPr lang="sv-SE" dirty="0"/>
          </a:p>
          <a:p>
            <a:endParaRPr lang="sv-SE" dirty="0"/>
          </a:p>
          <a:p>
            <a:endParaRPr lang="sv-SE" dirty="0"/>
          </a:p>
          <a:p>
            <a:r>
              <a:rPr lang="sv-SE" b="0" dirty="0"/>
              <a:t>Plattform</a:t>
            </a:r>
          </a:p>
          <a:p>
            <a:pPr marL="171450" indent="-171450" algn="l">
              <a:buFont typeface="Arial" panose="020B0604020202020204" pitchFamily="34" charset="0"/>
              <a:buChar char="•"/>
            </a:pPr>
            <a:r>
              <a:rPr lang="sv-SE" sz="1200" dirty="0"/>
              <a:t>Direktåtkomst till standardiserade datamängder via plattformen</a:t>
            </a:r>
          </a:p>
          <a:p>
            <a:pPr marL="171450" indent="-171450" algn="l">
              <a:buFont typeface="Arial" panose="020B0604020202020204" pitchFamily="34" charset="0"/>
              <a:buChar char="•"/>
            </a:pPr>
            <a:r>
              <a:rPr lang="sv-SE" sz="1200" dirty="0"/>
              <a:t>En åtkomstpunkt</a:t>
            </a:r>
          </a:p>
          <a:p>
            <a:pPr marL="171450" indent="-171450" algn="l">
              <a:buFont typeface="Arial" panose="020B0604020202020204" pitchFamily="34" charset="0"/>
              <a:buChar char="•"/>
            </a:pPr>
            <a:r>
              <a:rPr lang="sv-SE" sz="1200" dirty="0"/>
              <a:t>Digital användning</a:t>
            </a:r>
          </a:p>
          <a:p>
            <a:pPr marL="342900" indent="-342900" algn="l">
              <a:buFont typeface="Arial" panose="020B0604020202020204" pitchFamily="34" charset="0"/>
              <a:buChar char="•"/>
            </a:pPr>
            <a:endParaRPr lang="sv-SE" sz="1200" dirty="0"/>
          </a:p>
          <a:p>
            <a:pPr marL="342900" indent="-342900" algn="l">
              <a:buFont typeface="Arial" panose="020B0604020202020204" pitchFamily="34" charset="0"/>
              <a:buChar char="•"/>
            </a:pPr>
            <a:endParaRPr lang="sv-SE" sz="1200" dirty="0"/>
          </a:p>
          <a:p>
            <a:pPr marL="0" indent="0" algn="l">
              <a:buFont typeface="Arial" panose="020B0604020202020204" pitchFamily="34" charset="0"/>
              <a:buNone/>
            </a:pPr>
            <a:r>
              <a:rPr lang="sv-SE" sz="1200" dirty="0"/>
              <a:t>Portal</a:t>
            </a:r>
          </a:p>
          <a:p>
            <a:pPr marL="171450" indent="-171450" algn="l">
              <a:buFont typeface="Arial" panose="020B0604020202020204" pitchFamily="34" charset="0"/>
              <a:buChar char="•"/>
            </a:pPr>
            <a:r>
              <a:rPr lang="sv-SE" sz="1200" dirty="0"/>
              <a:t>Metadata</a:t>
            </a:r>
          </a:p>
          <a:p>
            <a:pPr marL="171450" indent="-171450" algn="l">
              <a:buFont typeface="Arial" panose="020B0604020202020204" pitchFamily="34" charset="0"/>
              <a:buChar char="•"/>
            </a:pPr>
            <a:r>
              <a:rPr lang="sv-SE" sz="1200" dirty="0"/>
              <a:t>Flera åtkomstpunkter av </a:t>
            </a:r>
            <a:br>
              <a:rPr lang="sv-SE" sz="1200" dirty="0"/>
            </a:br>
            <a:r>
              <a:rPr lang="sv-SE" sz="1200" dirty="0"/>
              <a:t>icke-harmoniserade datamängder</a:t>
            </a:r>
          </a:p>
          <a:p>
            <a:pPr marL="171450" indent="-171450" algn="l">
              <a:buFont typeface="Arial" panose="020B0604020202020204" pitchFamily="34" charset="0"/>
              <a:buChar char="•"/>
            </a:pPr>
            <a:r>
              <a:rPr lang="sv-SE" sz="1200" dirty="0"/>
              <a:t>Analog användning</a:t>
            </a:r>
          </a:p>
          <a:p>
            <a:pPr marL="0" indent="0" algn="l">
              <a:buFont typeface="Arial" panose="020B0604020202020204" pitchFamily="34" charset="0"/>
              <a:buNone/>
            </a:pPr>
            <a:endParaRPr lang="sv-SE" sz="1200" dirty="0"/>
          </a:p>
          <a:p>
            <a:pPr marL="0" indent="0" algn="l">
              <a:buFont typeface="Arial" panose="020B0604020202020204" pitchFamily="34" charset="0"/>
              <a:buNone/>
            </a:pPr>
            <a:r>
              <a:rPr lang="sv-SE" sz="1200" dirty="0"/>
              <a:t>Mer geodata: </a:t>
            </a:r>
          </a:p>
          <a:p>
            <a:pPr marL="342900" indent="-342900">
              <a:buFont typeface="Arial" panose="020B0604020202020204" pitchFamily="34" charset="0"/>
              <a:buChar char="•"/>
            </a:pPr>
            <a:r>
              <a:rPr lang="sv-SE" sz="1200" dirty="0"/>
              <a:t>följer nationell specifikation</a:t>
            </a:r>
          </a:p>
          <a:p>
            <a:pPr marL="342900" indent="-342900">
              <a:buFont typeface="Arial" panose="020B0604020202020204" pitchFamily="34" charset="0"/>
              <a:buChar char="•"/>
            </a:pPr>
            <a:r>
              <a:rPr lang="sv-SE" sz="1200" dirty="0"/>
              <a:t>tillgängliggörs av producent</a:t>
            </a:r>
          </a:p>
          <a:p>
            <a:pPr marL="342900" indent="-342900">
              <a:buFont typeface="Arial" panose="020B0604020202020204" pitchFamily="34" charset="0"/>
              <a:buChar char="•"/>
            </a:pPr>
            <a:r>
              <a:rPr lang="sv-SE" sz="1200" dirty="0"/>
              <a:t>är nationella datamängder </a:t>
            </a:r>
          </a:p>
          <a:p>
            <a:pPr marL="342900" indent="-342900">
              <a:buFont typeface="Arial" panose="020B0604020202020204" pitchFamily="34" charset="0"/>
              <a:buChar char="•"/>
            </a:pPr>
            <a:r>
              <a:rPr lang="sv-SE" sz="1200" dirty="0"/>
              <a:t>tillgängliga direkt från plattform via </a:t>
            </a:r>
            <a:r>
              <a:rPr lang="sv-SE" sz="1200" dirty="0" err="1"/>
              <a:t>api:er</a:t>
            </a:r>
            <a:endParaRPr lang="sv-SE" sz="1200" dirty="0"/>
          </a:p>
          <a:p>
            <a:pPr marL="342900" indent="-342900">
              <a:buFont typeface="Arial" panose="020B0604020202020204" pitchFamily="34" charset="0"/>
              <a:buChar char="•"/>
            </a:pPr>
            <a:r>
              <a:rPr lang="sv-SE" sz="1200" dirty="0"/>
              <a:t>datavärdskap vid behov</a:t>
            </a:r>
          </a:p>
          <a:p>
            <a:pPr marL="342900" indent="-342900">
              <a:buFont typeface="Arial" panose="020B0604020202020204" pitchFamily="34" charset="0"/>
              <a:buChar char="•"/>
            </a:pPr>
            <a:r>
              <a:rPr lang="sv-SE" sz="1200" dirty="0"/>
              <a:t>en åtkomstpunkt</a:t>
            </a:r>
          </a:p>
          <a:p>
            <a:pPr marL="342900" indent="-342900">
              <a:buFont typeface="Arial" panose="020B0604020202020204" pitchFamily="34" charset="0"/>
              <a:buChar char="•"/>
            </a:pPr>
            <a:r>
              <a:rPr lang="sv-SE" sz="1200" dirty="0"/>
              <a:t>digital användning</a:t>
            </a:r>
          </a:p>
          <a:p>
            <a:pPr marL="0" indent="0">
              <a:buFont typeface="Arial" panose="020B0604020202020204" pitchFamily="34" charset="0"/>
              <a:buNone/>
            </a:pPr>
            <a:endParaRPr lang="sv-SE" sz="1200" dirty="0"/>
          </a:p>
          <a:p>
            <a:pPr marL="0" indent="0">
              <a:buFont typeface="Arial" panose="020B0604020202020204" pitchFamily="34" charset="0"/>
              <a:buNone/>
            </a:pPr>
            <a:r>
              <a:rPr lang="sv-SE" sz="1200" dirty="0"/>
              <a:t>Självbeskrivande metadata (referensobjekt</a:t>
            </a:r>
            <a:endParaRPr lang="sv-SE" b="0" dirty="0"/>
          </a:p>
        </p:txBody>
      </p:sp>
      <p:sp>
        <p:nvSpPr>
          <p:cNvPr id="4" name="Platshållare för bildnummer 3"/>
          <p:cNvSpPr>
            <a:spLocks noGrp="1"/>
          </p:cNvSpPr>
          <p:nvPr>
            <p:ph type="sldNum" sz="quarter" idx="5"/>
          </p:nvPr>
        </p:nvSpPr>
        <p:spPr/>
        <p:txBody>
          <a:bodyPr/>
          <a:lstStyle/>
          <a:p>
            <a:fld id="{D5399F3C-7086-4090-86CA-659725AEE2E8}" type="slidenum">
              <a:rPr lang="sv-SE" smtClean="0"/>
              <a:t>30</a:t>
            </a:fld>
            <a:endParaRPr lang="sv-SE"/>
          </a:p>
        </p:txBody>
      </p:sp>
    </p:spTree>
    <p:extLst>
      <p:ext uri="{BB962C8B-B14F-4D97-AF65-F5344CB8AC3E}">
        <p14:creationId xmlns:p14="http://schemas.microsoft.com/office/powerpoint/2010/main" val="3761462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241023. Senaste finns https://wiki.lm.se/pages/viewpage.action?pageId=2049836351</a:t>
            </a:r>
          </a:p>
          <a:p>
            <a:endParaRPr lang="sv-SE" dirty="0"/>
          </a:p>
          <a:p>
            <a:r>
              <a:rPr lang="sv-SE" dirty="0"/>
              <a:t>APL </a:t>
            </a:r>
            <a:r>
              <a:rPr lang="sv-SE"/>
              <a:t>för datamängd finns: https://wiki.lm.se/display/NGPFORV/Samordna+specifikationer</a:t>
            </a:r>
          </a:p>
          <a:p>
            <a:endParaRPr lang="sv-SE" dirty="0"/>
          </a:p>
          <a:p>
            <a:endParaRPr lang="sv-SE" dirty="0"/>
          </a:p>
        </p:txBody>
      </p:sp>
      <p:sp>
        <p:nvSpPr>
          <p:cNvPr id="4" name="Platshållare för bildnummer 3"/>
          <p:cNvSpPr>
            <a:spLocks noGrp="1"/>
          </p:cNvSpPr>
          <p:nvPr>
            <p:ph type="sldNum" sz="quarter" idx="5"/>
          </p:nvPr>
        </p:nvSpPr>
        <p:spPr/>
        <p:txBody>
          <a:bodyPr/>
          <a:lstStyle/>
          <a:p>
            <a:fld id="{D5399F3C-7086-4090-86CA-659725AEE2E8}" type="slidenum">
              <a:rPr lang="sv-SE" smtClean="0"/>
              <a:t>31</a:t>
            </a:fld>
            <a:endParaRPr lang="sv-SE"/>
          </a:p>
        </p:txBody>
      </p:sp>
    </p:spTree>
    <p:extLst>
      <p:ext uri="{BB962C8B-B14F-4D97-AF65-F5344CB8AC3E}">
        <p14:creationId xmlns:p14="http://schemas.microsoft.com/office/powerpoint/2010/main" val="324126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FC5103-88DD-4E99-8C69-A05EFAC38B6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190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trike="noStrike" dirty="0"/>
              <a:t>JOCKE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B491-A9EB-44A2-B543-DE21D006DD6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542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800" b="1" kern="0" dirty="0">
                <a:effectLst/>
                <a:latin typeface="Calibri" panose="020F0502020204030204" pitchFamily="34" charset="0"/>
                <a:ea typeface="Times New Roman" panose="02020603050405020304" pitchFamily="18" charset="0"/>
                <a:cs typeface="Calibri" panose="020F0502020204030204" pitchFamily="34" charset="0"/>
              </a:rPr>
              <a:t>Nationella geodataplattformen - språngbrädan till digitalisering</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Den här utbildningen är framtagen för att tillgodose behovet av förståelse och kunskap kring den Nationella geodataplattformen (NGP) och de nationella specifikationerna för olika datamängder. Målet är även att ge inspiration för att underlätta övergången mot datadrivna metoder för att producera (samla in), dela och använda geografiska data.</a:t>
            </a:r>
          </a:p>
          <a:p>
            <a:pPr>
              <a:lnSpc>
                <a:spcPct val="107000"/>
              </a:lnSpc>
              <a:spcAft>
                <a:spcPts val="800"/>
              </a:spcAft>
            </a:pPr>
            <a:endParaRPr lang="sv-SE" sz="1800" kern="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sv-SE" sz="4000" dirty="0"/>
              <a:t>Ny webbutbildning lanserad</a:t>
            </a:r>
          </a:p>
          <a:p>
            <a:pPr marL="457200" indent="-457200">
              <a:buFont typeface="Arial" panose="020B0604020202020204" pitchFamily="34" charset="0"/>
              <a:buChar char="•"/>
            </a:pPr>
            <a:r>
              <a:rPr lang="sv-SE" sz="4000" dirty="0"/>
              <a:t>Självstudiekurs</a:t>
            </a:r>
          </a:p>
          <a:p>
            <a:pPr marL="457200" indent="-457200">
              <a:buFont typeface="Arial" panose="020B0604020202020204" pitchFamily="34" charset="0"/>
              <a:buChar char="•"/>
            </a:pPr>
            <a:r>
              <a:rPr lang="sv-SE" sz="4000" dirty="0"/>
              <a:t>Den tar ca 30-60 minuter</a:t>
            </a:r>
          </a:p>
          <a:p>
            <a:pPr marL="457200" indent="-457200">
              <a:buFont typeface="Arial" panose="020B0604020202020204" pitchFamily="34" charset="0"/>
              <a:buChar char="•"/>
            </a:pPr>
            <a:r>
              <a:rPr lang="sv-SE" sz="4000" dirty="0"/>
              <a:t>Den finns på Lantmäteriets </a:t>
            </a:r>
            <a:r>
              <a:rPr lang="sv-SE" sz="4000" dirty="0" err="1"/>
              <a:t>lärplattform</a:t>
            </a:r>
            <a:r>
              <a:rPr lang="sv-SE" sz="4000" dirty="0"/>
              <a:t> –se URL eller använd QR-kod</a:t>
            </a:r>
          </a:p>
          <a:p>
            <a:pPr marL="457200" indent="-457200">
              <a:buFont typeface="Arial" panose="020B0604020202020204" pitchFamily="34" charset="0"/>
              <a:buChar char="•"/>
            </a:pPr>
            <a:r>
              <a:rPr lang="sv-SE" sz="4000" dirty="0"/>
              <a:t>Kursen vänder sig till alla som vill veta mer om NGP</a:t>
            </a:r>
          </a:p>
          <a:p>
            <a:pPr marL="457200" indent="-457200">
              <a:buFont typeface="Arial" panose="020B0604020202020204" pitchFamily="34" charset="0"/>
              <a:buChar char="•"/>
            </a:pPr>
            <a:r>
              <a:rPr lang="sv-SE" sz="4000" dirty="0"/>
              <a:t>Efter genomförd utbildning får du ett diplom</a:t>
            </a:r>
          </a:p>
          <a:p>
            <a:pPr>
              <a:lnSpc>
                <a:spcPct val="107000"/>
              </a:lnSpc>
              <a:spcAft>
                <a:spcPts val="800"/>
              </a:spcAft>
            </a:pP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a:p>
            <a:pPr>
              <a:lnSpc>
                <a:spcPct val="107000"/>
              </a:lnSpc>
              <a:spcAft>
                <a:spcPts val="800"/>
              </a:spcAft>
            </a:pPr>
            <a:r>
              <a:rPr lang="sv-SE" sz="1800" b="1" kern="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Information om utbildningens innehåll</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I denna utbildningen får du kunskaper om:</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Varför vi digitaliserar</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Hur vi jobbar för en digital, obruten samhällsbyggnadsprocess</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Vad den Nationella geodataplattformen är för något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Specifikationer, datamängder</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Information om avtal och användarvillkor</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Hur vi kan ta nästa kliv i digitaliseringen mor datadrivna arbetssätt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kern="0" dirty="0">
                <a:solidFill>
                  <a:srgbClr val="2E75B5"/>
                </a:solidFill>
                <a:effectLst/>
                <a:latin typeface="Calibri" panose="020F0502020204030204" pitchFamily="34" charset="0"/>
                <a:ea typeface="Times New Roman" panose="02020603050405020304" pitchFamily="18" charset="0"/>
                <a:cs typeface="Calibri" panose="020F0502020204030204" pitchFamily="34" charset="0"/>
              </a:rPr>
              <a:t>Lärandemål</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b="1" kern="0" dirty="0">
                <a:effectLst/>
                <a:latin typeface="Calibri" panose="020F0502020204030204" pitchFamily="34" charset="0"/>
                <a:ea typeface="Times New Roman" panose="02020603050405020304" pitchFamily="18" charset="0"/>
                <a:cs typeface="Calibri" panose="020F0502020204030204" pitchFamily="34" charset="0"/>
              </a:rPr>
              <a:t>Målet med utbildningen är att du ska:</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Få en fördjupad kunskap om varför vi digitaliserar</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Förstå innebörden av en digital obruten samhällsbyggnadsprocess</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Vara väl bekant med vad NGP är för något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Få förståelse för hur specifikationsarbetet går till</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Få kännedom om begreppen producent och konsument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ctr">
              <a:lnSpc>
                <a:spcPct val="107000"/>
              </a:lnSpc>
              <a:spcAft>
                <a:spcPts val="800"/>
              </a:spcAft>
              <a:buSzPts val="1000"/>
              <a:buFont typeface="Symbol" panose="05050102010706020507" pitchFamily="18" charset="2"/>
              <a:buChar char=""/>
              <a:tabLst>
                <a:tab pos="457200" algn="l"/>
              </a:tabLst>
            </a:pPr>
            <a:r>
              <a:rPr lang="sv-SE" sz="1800" kern="0" dirty="0">
                <a:effectLst/>
                <a:latin typeface="Calibri" panose="020F0502020204030204" pitchFamily="34" charset="0"/>
                <a:ea typeface="Times New Roman" panose="02020603050405020304" pitchFamily="18" charset="0"/>
                <a:cs typeface="Calibri" panose="020F0502020204030204" pitchFamily="34" charset="0"/>
              </a:rPr>
              <a:t>Inspireras att arbeta vidare och ta nästa kliv mot datadrivna arbetssätt</a:t>
            </a: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99F3C-7086-4090-86CA-659725AEE2E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664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F7A3E-DC4E-45E9-AB0D-FE05F62E762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11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dirty="0"/>
              <a:t>Information om Nationella geodataplattformen </a:t>
            </a:r>
          </a:p>
          <a:p>
            <a:r>
              <a:rPr lang="sv-SE" dirty="0"/>
              <a:t>Information om Smartare samhällsbyggnadsprocess</a:t>
            </a:r>
          </a:p>
          <a:p>
            <a:endParaRPr lang="sv-SE" dirty="0"/>
          </a:p>
          <a:p>
            <a:r>
              <a:rPr lang="sv-SE" dirty="0"/>
              <a:t>Geodatasupporten, via e-post eller telefon</a:t>
            </a:r>
          </a:p>
          <a:p>
            <a:pPr defTabSz="990752">
              <a:defRPr/>
            </a:pPr>
            <a:r>
              <a:rPr lang="sv-SE" dirty="0"/>
              <a:t>Tveka inte att kontakta din regional geodatasamordnare om funderingar. </a:t>
            </a:r>
          </a:p>
          <a:p>
            <a:pPr defTabSz="990752">
              <a:defRPr/>
            </a:pPr>
            <a:r>
              <a:rPr lang="sv-SE" dirty="0"/>
              <a:t>Ta gärna stöd av er regionala geodatasamordnare, de har i uppdrag att stödja kommunernas omställningsarbete till en digital samhällsbyggnadsprocess. </a:t>
            </a:r>
          </a:p>
          <a:p>
            <a:endParaRPr lang="sv-SE" dirty="0"/>
          </a:p>
          <a:p>
            <a:endParaRPr lang="sv-SE" dirty="0"/>
          </a:p>
          <a:p>
            <a:r>
              <a:rPr lang="sv-SE" dirty="0"/>
              <a:t>Anmäl dig till Lantmäteriets olika nyhetsbrev</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99F3C-7086-4090-86CA-659725AEE2E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98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CE41D-976C-4246-89C8-7D1D73C415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727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bild kan användas för att få en paus/avbrott i presentationen.</a:t>
            </a:r>
          </a:p>
          <a:p>
            <a:endParaRPr lang="sv-SE" dirty="0"/>
          </a:p>
          <a:p>
            <a:r>
              <a:rPr lang="sv-SE" dirty="0"/>
              <a:t>De olika frågorna tas fram en efter en och åhörarna får ställa sig upp om de drabbats av någon av dem.</a:t>
            </a:r>
          </a:p>
          <a:p>
            <a:endParaRPr lang="sv-SE" dirty="0"/>
          </a:p>
          <a:p>
            <a:r>
              <a:rPr lang="sv-SE" dirty="0"/>
              <a:t>Med hjälp av aktuella geodata med god kvalitet kan vi planera samhället på bästa sätt och vidta åtgärder för att dessa ska inträffa.</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CE41D-976C-4246-89C8-7D1D73C415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30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bild kan användas för att få en paus/avbrott i presentationen. </a:t>
            </a:r>
          </a:p>
          <a:p>
            <a:endParaRPr lang="sv-SE" dirty="0"/>
          </a:p>
          <a:p>
            <a:r>
              <a:rPr lang="sv-SE" dirty="0"/>
              <a:t>De olika frågorna tas fram en efter en och åhörarna får ställa sig upp om de använt någon av dessa produkter. </a:t>
            </a:r>
          </a:p>
          <a:p>
            <a:endParaRPr lang="sv-SE" dirty="0"/>
          </a:p>
          <a:p>
            <a:r>
              <a:rPr lang="sv-SE" dirty="0"/>
              <a:t>Man kan välja att fråga någon av dem som ställt sig upp hur och när de använt sig av produkten.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CE41D-976C-4246-89C8-7D1D73C415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01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dirty="0"/>
              <a:t>Detta </a:t>
            </a:r>
            <a:r>
              <a:rPr lang="sv-SE" dirty="0" err="1"/>
              <a:t>quiz</a:t>
            </a:r>
            <a:r>
              <a:rPr lang="sv-SE" dirty="0"/>
              <a:t> går att använda för att få en paus/avbrott i presentationen. </a:t>
            </a:r>
          </a:p>
          <a:p>
            <a:pPr marL="0" indent="0">
              <a:buFont typeface="+mj-lt"/>
              <a:buNone/>
            </a:pPr>
            <a:endParaRPr lang="sv-SE" dirty="0"/>
          </a:p>
          <a:p>
            <a:pPr marL="0" indent="0">
              <a:buFont typeface="+mj-lt"/>
              <a:buNone/>
            </a:pPr>
            <a:r>
              <a:rPr lang="sv-SE" dirty="0"/>
              <a:t>Åhörarna får gissa svaret på var och en av frågorna. </a:t>
            </a:r>
          </a:p>
          <a:p>
            <a:pPr marL="0" indent="0">
              <a:buFont typeface="+mj-lt"/>
              <a:buNone/>
            </a:pPr>
            <a:endParaRPr lang="sv-SE" dirty="0"/>
          </a:p>
          <a:p>
            <a:pPr marL="0" indent="0">
              <a:buFont typeface="+mj-lt"/>
              <a:buNone/>
            </a:pPr>
            <a:r>
              <a:rPr lang="sv-SE" dirty="0"/>
              <a:t>Frågorna tas fram en och en. När man ställt en fråga kan man klicka fram och visa svaret på den för att sen fortsätta med nästa fråga.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CE41D-976C-4246-89C8-7D1D73C415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45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på Lantmäteriet har koll på varenda plats i Sverige. Vi kartlägger verkligheten, sätter gränserna och håller reda på ägandet.</a:t>
            </a:r>
          </a:p>
          <a:p>
            <a:endParaRPr lang="sv-SE" dirty="0"/>
          </a:p>
          <a:p>
            <a:r>
              <a:rPr lang="sv-SE" dirty="0"/>
              <a:t>Hos oss får du information och dokumentation om Sveriges geografi och fastigheter. Vi hjälper till när du vill stycka av en tomt eller på andra sätt förändra fastighetsgränser. Det är också till oss du vänder dig med din ansökan om lagfart för att registrera dig som ägare av en fastighet.</a:t>
            </a:r>
          </a:p>
          <a:p>
            <a:endParaRPr lang="sv-SE" dirty="0"/>
          </a:p>
          <a:p>
            <a:r>
              <a:rPr lang="sv-SE" dirty="0"/>
              <a:t>Utan dessa insatser kan inte ett samhälle fungera. Så när vi säger ”grunden till allt” är det en beskrivning av vad Lantmäteriet har att tillföra. Vi är inte ensamma om att utföra viktiga samhällsfunktioner. Men vi är en av dem som ger helt avgörande bidrag.</a:t>
            </a:r>
          </a:p>
          <a:p>
            <a:endParaRPr lang="sv-SE" dirty="0"/>
          </a:p>
          <a:p>
            <a:pPr algn="l"/>
            <a:r>
              <a:rPr lang="sv-SE" b="1" i="0" u="none" strike="noStrike" dirty="0">
                <a:solidFill>
                  <a:srgbClr val="212529"/>
                </a:solidFill>
                <a:effectLst/>
                <a:latin typeface="Roboto" panose="02000000000000000000" pitchFamily="2" charset="0"/>
              </a:rPr>
              <a:t>Klimatet</a:t>
            </a:r>
            <a:endParaRPr lang="sv-SE" b="1" i="0" dirty="0">
              <a:solidFill>
                <a:srgbClr val="212529"/>
              </a:solidFill>
              <a:effectLst/>
              <a:latin typeface="Roboto" panose="02000000000000000000" pitchFamily="2" charset="0"/>
            </a:endParaRPr>
          </a:p>
          <a:p>
            <a:pPr algn="l"/>
            <a:r>
              <a:rPr lang="sv-SE" b="0" i="0" dirty="0">
                <a:solidFill>
                  <a:srgbClr val="212529"/>
                </a:solidFill>
                <a:effectLst/>
                <a:latin typeface="Roboto" panose="02000000000000000000" pitchFamily="2" charset="0"/>
              </a:rPr>
              <a:t>För att samhället ska fungera just nu och i framtiden så behövs data som vi kan lita på.</a:t>
            </a:r>
          </a:p>
          <a:p>
            <a:pPr algn="l"/>
            <a:r>
              <a:rPr lang="sv-SE" b="0" i="0" dirty="0">
                <a:solidFill>
                  <a:srgbClr val="212529"/>
                </a:solidFill>
                <a:effectLst/>
                <a:latin typeface="Roboto" panose="02000000000000000000" pitchFamily="2" charset="0"/>
              </a:rPr>
              <a:t>Data om vägar och vattennivåer, om berg och dalar. Det är en förutsättning för att kunna planera framtidens samhällen med hänsyn till klimatet – och till exempel skydda hus och människor mot översvämningar när havsnivåerna stiger.</a:t>
            </a:r>
          </a:p>
          <a:p>
            <a:endParaRPr lang="sv-SE" dirty="0"/>
          </a:p>
          <a:p>
            <a:endParaRPr lang="sv-SE" dirty="0"/>
          </a:p>
          <a:p>
            <a:r>
              <a:rPr lang="sv-SE" b="1" dirty="0"/>
              <a:t>Ägande och en fungerande fastighetsmarknad</a:t>
            </a:r>
          </a:p>
          <a:p>
            <a:r>
              <a:rPr lang="sv-SE" dirty="0"/>
              <a:t>I ett samhälle behöver det vara tydligt vem som äger vad och var gränserna går mellan vad som är ditt och mitt. Vi kan avläsa hur alla Sveriges fastigheter förändras – en förutsättning för att kunna köpa och sälja mark, hus och lägenheter. En förutsättning för en fungerande ekonomi.</a:t>
            </a:r>
          </a:p>
          <a:p>
            <a:endParaRPr lang="sv-SE" dirty="0"/>
          </a:p>
          <a:p>
            <a:pPr algn="l"/>
            <a:r>
              <a:rPr lang="sv-SE" b="1" i="0" u="none" strike="noStrike" dirty="0">
                <a:solidFill>
                  <a:srgbClr val="212529"/>
                </a:solidFill>
                <a:effectLst/>
                <a:latin typeface="Roboto" panose="02000000000000000000" pitchFamily="2" charset="0"/>
              </a:rPr>
              <a:t>Hållbar stadsutveckling</a:t>
            </a:r>
            <a:endParaRPr lang="sv-SE" b="1" i="0" dirty="0">
              <a:solidFill>
                <a:srgbClr val="212529"/>
              </a:solidFill>
              <a:effectLst/>
              <a:latin typeface="Roboto" panose="02000000000000000000" pitchFamily="2" charset="0"/>
            </a:endParaRPr>
          </a:p>
          <a:p>
            <a:pPr algn="l"/>
            <a:r>
              <a:rPr lang="sv-SE" b="0" i="0" dirty="0">
                <a:solidFill>
                  <a:srgbClr val="212529"/>
                </a:solidFill>
                <a:effectLst/>
                <a:latin typeface="Roboto" panose="02000000000000000000" pitchFamily="2" charset="0"/>
              </a:rPr>
              <a:t>För att bygga hållbara städer behövs stora ytor – men också millimeterprecision. Långt innan de första grävmaskinerna sätter skoporna i jorden har vi sett till att marken redan genomgått viktiga förändringar. Tomter har slagits samman, delats upp och nybildats. En förutsättning för att kunna planera och bygga alltifrån lägenheter till lekparker.</a:t>
            </a:r>
          </a:p>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4</a:t>
            </a:fld>
            <a:endParaRPr lang="sv-SE" dirty="0"/>
          </a:p>
        </p:txBody>
      </p:sp>
    </p:spTree>
    <p:extLst>
      <p:ext uri="{BB962C8B-B14F-4D97-AF65-F5344CB8AC3E}">
        <p14:creationId xmlns:p14="http://schemas.microsoft.com/office/powerpoint/2010/main" val="254867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200" b="1" dirty="0"/>
          </a:p>
          <a:p>
            <a:pPr marL="0" indent="0">
              <a:buFont typeface="Arial" panose="020B0604020202020204" pitchFamily="34" charset="0"/>
              <a:buNone/>
            </a:pPr>
            <a:r>
              <a:rPr lang="sv-SE" sz="1200" b="1" dirty="0"/>
              <a:t>Fastighetsbildning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Ansvarar för fastighetsindelning samt beslutar om samfälligheter, servitut, ledningsrätter och infrastrukturförrättningar.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200" b="0" i="0" u="none" strike="noStrike" kern="1200" cap="none" spc="0" normalizeH="0" baseline="0" noProof="0" dirty="0">
              <a:ln>
                <a:noFill/>
              </a:ln>
              <a:solidFill>
                <a:prstClr val="white"/>
              </a:solidFill>
              <a:effectLst/>
              <a:uLnTx/>
              <a:uFillTx/>
              <a:latin typeface="Gill Sans MT"/>
              <a:ea typeface="+mn-ea"/>
              <a:cs typeface="+mn-cs"/>
            </a:endParaRPr>
          </a:p>
          <a:p>
            <a:pPr marL="0" indent="0">
              <a:buFont typeface="Arial" panose="020B0604020202020204" pitchFamily="34" charset="0"/>
              <a:buNone/>
            </a:pPr>
            <a:r>
              <a:rPr kumimoji="0" lang="sv-SE" sz="1200" b="1" i="0" u="none" strike="noStrike" kern="1200" cap="none" spc="0" normalizeH="0" baseline="0" noProof="0" dirty="0">
                <a:ln>
                  <a:noFill/>
                </a:ln>
                <a:solidFill>
                  <a:prstClr val="white"/>
                </a:solidFill>
                <a:effectLst/>
                <a:uLnTx/>
                <a:uFillTx/>
                <a:latin typeface="Gill Sans MT"/>
                <a:ea typeface="+mn-ea"/>
                <a:cs typeface="+mn-cs"/>
              </a:rPr>
              <a:t>Fastighetsinskrivning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Gill Sans MT"/>
                <a:ea typeface="+mn-ea"/>
                <a:cs typeface="+mn-cs"/>
              </a:rPr>
              <a:t>Granskar, beslutar om och registrerar: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Lagfarter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tomträtter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inteckningar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andra inskrivningsärenden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white"/>
                </a:solidFill>
                <a:effectLst/>
                <a:uLnTx/>
                <a:uFillTx/>
                <a:latin typeface="Gill Sans MT"/>
                <a:ea typeface="+mn-ea"/>
                <a:cs typeface="+mn-cs"/>
              </a:rPr>
              <a:t>anteckningar i fastighetsregistrets inskrivningsdel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white"/>
                </a:solidFill>
                <a:effectLst/>
                <a:uLnTx/>
                <a:uFillTx/>
                <a:latin typeface="Gill Sans MT"/>
                <a:ea typeface="+mn-ea"/>
                <a:cs typeface="+mn-cs"/>
              </a:rPr>
              <a:t>samt beslutar om och tar in stämpelskatt och avgifter.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err="1">
                <a:ln>
                  <a:noFill/>
                </a:ln>
                <a:solidFill>
                  <a:prstClr val="white"/>
                </a:solidFill>
                <a:effectLst/>
                <a:uLnTx/>
                <a:uFillTx/>
                <a:latin typeface="Gill Sans MT"/>
                <a:ea typeface="+mn-ea"/>
                <a:cs typeface="+mn-cs"/>
              </a:rPr>
              <a:t>Geodata</a:t>
            </a:r>
            <a:endParaRPr kumimoji="0" lang="sv-SE" sz="1600" b="1" i="0" u="none" strike="noStrike" kern="1200" cap="none" spc="0" normalizeH="0" baseline="0" noProof="0" dirty="0">
              <a:ln>
                <a:noFill/>
              </a:ln>
              <a:solidFill>
                <a:prstClr val="white"/>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400" b="0" i="0" dirty="0">
                <a:solidFill>
                  <a:srgbClr val="212529"/>
                </a:solidFill>
                <a:effectLst/>
                <a:latin typeface="Roboto" panose="02000000000000000000" pitchFamily="2" charset="0"/>
              </a:rPr>
              <a:t>Kartlägger Sverige och förser samhället med kartor, bilder, annan geografisk information </a:t>
            </a:r>
            <a:r>
              <a:rPr kumimoji="0" lang="sv-SE" sz="1400" b="0" i="0" u="none" strike="noStrike" kern="1200" cap="none" spc="0" normalizeH="0" baseline="0" noProof="0" dirty="0">
                <a:ln>
                  <a:noFill/>
                </a:ln>
                <a:solidFill>
                  <a:prstClr val="white"/>
                </a:solidFill>
                <a:effectLst/>
                <a:uLnTx/>
                <a:uFillTx/>
                <a:latin typeface="Gill Sans MT"/>
                <a:ea typeface="+mn-ea"/>
                <a:cs typeface="+mn-cs"/>
              </a:rPr>
              <a:t>och fastighetsinformation</a:t>
            </a:r>
            <a:r>
              <a:rPr lang="sv-SE" sz="1400" b="0" i="0" dirty="0">
                <a:solidFill>
                  <a:srgbClr val="212529"/>
                </a:solidFill>
                <a:effectLst/>
                <a:latin typeface="Roboto" panose="02000000000000000000" pitchFamily="2" charset="0"/>
              </a:rPr>
              <a:t>. Geodata innefattar såväl aktuella som historiska geodata. En viktig del är även ar</a:t>
            </a:r>
            <a:r>
              <a:rPr kumimoji="0" lang="sv-SE" sz="1400" b="0" i="0" u="none" strike="noStrike" kern="1200" cap="none" spc="0" normalizeH="0" baseline="0" noProof="0" dirty="0">
                <a:ln>
                  <a:noFill/>
                </a:ln>
                <a:solidFill>
                  <a:prstClr val="white"/>
                </a:solidFill>
                <a:effectLst/>
                <a:uLnTx/>
                <a:uFillTx/>
                <a:latin typeface="Gill Sans MT"/>
                <a:ea typeface="+mn-ea"/>
                <a:cs typeface="+mn-cs"/>
              </a:rPr>
              <a:t>betet för en digitaliserad, smartare samhällsbyggnadsprocess.</a:t>
            </a:r>
          </a:p>
          <a:p>
            <a:pPr marL="0" indent="0">
              <a:buFont typeface="Arial" panose="020B0604020202020204" pitchFamily="34" charset="0"/>
              <a:buNone/>
            </a:pPr>
            <a:endParaRPr lang="sv-SE" sz="1200" dirty="0"/>
          </a:p>
          <a:p>
            <a:pPr marL="0" indent="0">
              <a:buFont typeface="Arial" panose="020B0604020202020204" pitchFamily="34" charset="0"/>
              <a:buNone/>
            </a:pPr>
            <a:r>
              <a:rPr lang="sv-SE" sz="1200" b="1" dirty="0"/>
              <a:t>Lantmäteriet:</a:t>
            </a:r>
          </a:p>
          <a:p>
            <a:pPr marL="342900" indent="-342900">
              <a:buFont typeface="Arial" panose="020B0604020202020204" pitchFamily="34" charset="0"/>
              <a:buChar char="•"/>
            </a:pPr>
            <a:r>
              <a:rPr lang="sv-SE" sz="1200" dirty="0"/>
              <a:t>Bidrar till ett hållbart samhällsbyggande och ekonomisk utveckling</a:t>
            </a:r>
          </a:p>
          <a:p>
            <a:pPr marL="342900" indent="-342900">
              <a:buFont typeface="Arial" panose="020B0604020202020204" pitchFamily="34" charset="0"/>
              <a:buChar char="•"/>
            </a:pPr>
            <a:r>
              <a:rPr lang="sv-SE" sz="1200" dirty="0"/>
              <a:t>Vår information utgör en grund för viktiga samhällsprocesser i Sverige</a:t>
            </a:r>
          </a:p>
          <a:p>
            <a:pPr marL="342900" indent="-342900">
              <a:buFont typeface="Arial" panose="020B0604020202020204" pitchFamily="34" charset="0"/>
              <a:buChar char="•"/>
            </a:pPr>
            <a:r>
              <a:rPr lang="sv-SE" sz="1200" dirty="0"/>
              <a:t>Vi ansvarar för fastighetsregistret som är basen för Sveriges ekonomi</a:t>
            </a:r>
          </a:p>
          <a:p>
            <a:pPr marL="342900" indent="-342900">
              <a:buFont typeface="Arial" panose="020B0604020202020204" pitchFamily="34" charset="0"/>
              <a:buChar char="•"/>
            </a:pPr>
            <a:r>
              <a:rPr lang="sv-SE" sz="1200" dirty="0"/>
              <a:t>En viktig aktör för digitaliseringen av det offentliga – inte bara inom samhällsbyggnadsprocessen</a:t>
            </a:r>
          </a:p>
          <a:p>
            <a:pPr marL="342900" indent="-342900">
              <a:buFont typeface="Arial" panose="020B0604020202020204" pitchFamily="34" charset="0"/>
              <a:buChar char="•"/>
            </a:pPr>
            <a:endParaRPr lang="sv-SE" sz="1200" dirty="0"/>
          </a:p>
          <a:p>
            <a:pPr marL="0" indent="0">
              <a:buFont typeface="Arial" panose="020B0604020202020204" pitchFamily="34" charset="0"/>
              <a:buNone/>
            </a:pPr>
            <a:r>
              <a:rPr lang="sv-SE" sz="1200" b="0" i="0" u="sng" kern="1200" dirty="0">
                <a:solidFill>
                  <a:schemeClr val="tx1"/>
                </a:solidFill>
                <a:effectLst/>
                <a:latin typeface="+mn-lt"/>
                <a:ea typeface="+mn-ea"/>
                <a:cs typeface="+mn-cs"/>
                <a:hlinkClick r:id="rId3"/>
              </a:rPr>
              <a:t>Här kan du hitta en film om vår verksamhet på vår Youtube-kanal</a:t>
            </a:r>
            <a:r>
              <a:rPr lang="sv-SE" sz="1200" b="0" i="0" u="sng" kern="1200" dirty="0">
                <a:solidFill>
                  <a:schemeClr val="tx1"/>
                </a:solidFill>
                <a:effectLst/>
                <a:latin typeface="+mn-lt"/>
                <a:ea typeface="+mn-ea"/>
                <a:cs typeface="+mn-cs"/>
              </a:rPr>
              <a:t>:</a:t>
            </a:r>
          </a:p>
          <a:p>
            <a:pPr marL="0" indent="0">
              <a:buFont typeface="Arial" panose="020B0604020202020204" pitchFamily="34" charset="0"/>
              <a:buNone/>
            </a:pPr>
            <a:r>
              <a:rPr lang="sv-SE" dirty="0">
                <a:hlinkClick r:id="rId4"/>
              </a:rPr>
              <a:t>https://www.youtube.com/watch?v=qeYyu0UEkgA</a:t>
            </a:r>
            <a:endParaRPr lang="sv-SE" sz="1200" dirty="0"/>
          </a:p>
          <a:p>
            <a:endParaRPr lang="sv-SE" dirty="0"/>
          </a:p>
          <a:p>
            <a:r>
              <a:rPr lang="sv-SE" sz="1600" b="1" u="sng" dirty="0"/>
              <a:t>Varför vi vill prata lite extra om </a:t>
            </a:r>
            <a:r>
              <a:rPr lang="sv-SE" sz="1600" b="1" u="sng" dirty="0" err="1"/>
              <a:t>geodata</a:t>
            </a:r>
            <a:r>
              <a:rPr lang="sv-SE" sz="1600" b="1" u="sng" dirty="0"/>
              <a:t> och vad de gör (ta gärna med en geodatasamordnare vid en träff)</a:t>
            </a:r>
          </a:p>
          <a:p>
            <a:pPr lvl="0"/>
            <a:endParaRPr lang="sv-SE"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sz="1200" i="0" dirty="0">
                <a:solidFill>
                  <a:prstClr val="black"/>
                </a:solidFill>
                <a:latin typeface="+mn-lt"/>
              </a:rPr>
              <a:t>I uppdraget för de regionala geodatasamordnarna (RGS) ingår att utveckla nationell och regional samverkan, verka för ökad användning av </a:t>
            </a:r>
            <a:r>
              <a:rPr lang="sv-SE" altLang="sv-SE" sz="1200" i="0" dirty="0" err="1">
                <a:solidFill>
                  <a:prstClr val="black"/>
                </a:solidFill>
                <a:latin typeface="+mn-lt"/>
              </a:rPr>
              <a:t>geodata</a:t>
            </a:r>
            <a:r>
              <a:rPr lang="sv-SE" altLang="sv-SE" sz="1200" i="0" dirty="0">
                <a:solidFill>
                  <a:prstClr val="black"/>
                </a:solidFill>
                <a:latin typeface="+mn-lt"/>
              </a:rPr>
              <a:t> samt påskynda digitaliseringen av samhällsbyggnadsprocessen. De bidrar bl.a. genom att informera om och teckna avtal rörande </a:t>
            </a:r>
            <a:r>
              <a:rPr lang="sv-SE" altLang="sv-SE" sz="1200" u="none" dirty="0">
                <a:solidFill>
                  <a:prstClr val="black"/>
                </a:solidFill>
                <a:latin typeface="+mn-lt"/>
              </a:rPr>
              <a:t>Geodatasamverkan och den Digitala registerkartan (DRK)</a:t>
            </a:r>
            <a:r>
              <a:rPr lang="sv-SE" altLang="sv-SE" sz="1200" b="0" u="none" dirty="0">
                <a:solidFill>
                  <a:prstClr val="black"/>
                </a:solidFill>
                <a:latin typeface="+mn-lt"/>
              </a:rPr>
              <a:t>, bidrar till att regionala nätverk är aktiva och utvecklas </a:t>
            </a:r>
            <a:r>
              <a:rPr lang="sv-SE" altLang="sv-SE" sz="1200" u="none" dirty="0">
                <a:solidFill>
                  <a:prstClr val="black"/>
                </a:solidFill>
                <a:latin typeface="+mn-lt"/>
              </a:rPr>
              <a:t>samt informerar om Lantmäteriets och geodatarådets aktiviteter och uppdrag.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sz="1200" u="none" dirty="0">
              <a:solidFill>
                <a:prstClr val="black"/>
              </a:solidFill>
              <a:latin typeface="+mn-lt"/>
            </a:endParaRPr>
          </a:p>
          <a:p>
            <a:r>
              <a:rPr lang="sv-SE" sz="1200" b="1" i="0" kern="1200" dirty="0">
                <a:solidFill>
                  <a:schemeClr val="tx1"/>
                </a:solidFill>
                <a:effectLst/>
                <a:latin typeface="+mn-lt"/>
                <a:ea typeface="+mn-ea"/>
                <a:cs typeface="+mn-cs"/>
              </a:rPr>
              <a:t>En Smartare samhällsbyggnadsprocess </a:t>
            </a:r>
            <a:r>
              <a:rPr lang="sv-SE" sz="1200" b="0" i="0" kern="1200" dirty="0">
                <a:solidFill>
                  <a:schemeClr val="tx1"/>
                </a:solidFill>
                <a:effectLst/>
                <a:latin typeface="+mn-lt"/>
                <a:ea typeface="+mn-ea"/>
                <a:cs typeface="+mn-cs"/>
              </a:rPr>
              <a:t>syftar till att med digitaliseringens möjligheter skapa en enklare, öppnare och mer effektiv planerings- och byggprocess till nytta för medborgare, företag och andra aktörer. För att uppnå en smartare samhällsbyggnadsprocess är en grundförutsättning tillgänglighet till nationellt enhetlig och öppen information för alla aktörer i processen.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Regeringsuppdraget att etablera en </a:t>
            </a:r>
            <a:r>
              <a:rPr lang="sv-SE" sz="1200" b="1" i="0" kern="1200" dirty="0">
                <a:solidFill>
                  <a:schemeClr val="tx1"/>
                </a:solidFill>
                <a:effectLst/>
                <a:latin typeface="+mn-lt"/>
                <a:ea typeface="+mn-ea"/>
                <a:cs typeface="+mn-cs"/>
              </a:rPr>
              <a:t>nationell digital infrastruktur för </a:t>
            </a:r>
            <a:r>
              <a:rPr lang="sv-SE" sz="1200" b="0" i="0" kern="1200" dirty="0">
                <a:solidFill>
                  <a:schemeClr val="tx1"/>
                </a:solidFill>
                <a:effectLst/>
                <a:latin typeface="+mn-lt"/>
                <a:ea typeface="+mn-ea"/>
                <a:cs typeface="+mn-cs"/>
              </a:rPr>
              <a:t>tillgängliggörande av standardiserade </a:t>
            </a:r>
            <a:r>
              <a:rPr lang="sv-SE" sz="1200" b="0" i="0" kern="1200" dirty="0" err="1">
                <a:solidFill>
                  <a:schemeClr val="tx1"/>
                </a:solidFill>
                <a:effectLst/>
                <a:latin typeface="+mn-lt"/>
                <a:ea typeface="+mn-ea"/>
                <a:cs typeface="+mn-cs"/>
              </a:rPr>
              <a:t>dataset</a:t>
            </a:r>
            <a:r>
              <a:rPr lang="sv-SE" sz="1200" b="0" i="0" kern="1200" dirty="0">
                <a:solidFill>
                  <a:schemeClr val="tx1"/>
                </a:solidFill>
                <a:effectLst/>
                <a:latin typeface="+mn-lt"/>
                <a:ea typeface="+mn-ea"/>
                <a:cs typeface="+mn-cs"/>
              </a:rPr>
              <a:t>, syftar till att skapa nationellt standardiserade informationsmängder och tillgängliggöra dessa i säkra och effektiva system. Denna information kan sedan användas i nationella verktyg för att skapa mer underbyggda beslut och mer effektiv handläggning av ärenden inom samhällsbyggnad.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ltLang="sv-SE" sz="1200" u="none" dirty="0">
              <a:solidFill>
                <a:prstClr val="black"/>
              </a:solidFill>
              <a:latin typeface="+mn-lt"/>
            </a:endParaRPr>
          </a:p>
          <a:p>
            <a:r>
              <a:rPr lang="sv-SE" sz="1200" b="1" i="0" kern="1200" dirty="0">
                <a:solidFill>
                  <a:schemeClr val="tx1"/>
                </a:solidFill>
                <a:effectLst/>
                <a:latin typeface="+mn-lt"/>
                <a:ea typeface="+mn-ea"/>
                <a:cs typeface="+mn-cs"/>
              </a:rPr>
              <a:t>Ta del av kompetenshöjande utbildningsinsatser</a:t>
            </a:r>
          </a:p>
          <a:p>
            <a:r>
              <a:rPr lang="sv-SE" sz="1200" b="0" i="0" kern="1200" dirty="0">
                <a:solidFill>
                  <a:schemeClr val="tx1"/>
                </a:solidFill>
                <a:effectLst/>
                <a:latin typeface="+mn-lt"/>
                <a:ea typeface="+mn-ea"/>
                <a:cs typeface="+mn-cs"/>
              </a:rPr>
              <a:t>Lantmäteriet har i uppdrag att stötta kommunerna i deras arbete med att digitalisera samhällsbyggnadsprocessen och har därför tagit fram flera olika utbildningar som riktar sig till både politiker och tjänstemän i kommunerna. Utbildningarna ska fungera som ett stöd för att komma igång med digitaliseringsarbetet och vara en hjälp för att komma vidare från de inledande faserna.</a:t>
            </a:r>
          </a:p>
          <a:p>
            <a:pPr rtl="0"/>
            <a:r>
              <a:rPr lang="sv-SE" sz="1200" b="0" i="0" u="none" strike="noStrike" kern="1200" baseline="0" dirty="0">
                <a:solidFill>
                  <a:schemeClr val="tx1"/>
                </a:solidFill>
                <a:latin typeface="+mn-lt"/>
                <a:ea typeface="+mn-ea"/>
                <a:cs typeface="+mn-cs"/>
              </a:rPr>
              <a:t>Tack vare regeringsuppdraget Kompetenssatsning så är dessa gratis.</a:t>
            </a:r>
          </a:p>
          <a:p>
            <a:pPr rtl="0"/>
            <a:endParaRPr lang="sv-SE" sz="1200" b="0" i="0" u="none" strike="noStrike" kern="1200" baseline="0" dirty="0">
              <a:solidFill>
                <a:schemeClr val="tx1"/>
              </a:solidFill>
              <a:latin typeface="+mn-lt"/>
              <a:ea typeface="+mn-ea"/>
              <a:cs typeface="+mn-cs"/>
            </a:endParaRPr>
          </a:p>
          <a:p>
            <a:pPr rtl="0"/>
            <a:r>
              <a:rPr lang="sv-SE" sz="1200" b="0" i="0" u="none" strike="noStrike" kern="1200" baseline="0" dirty="0">
                <a:solidFill>
                  <a:schemeClr val="tx1"/>
                </a:solidFill>
                <a:latin typeface="+mn-lt"/>
                <a:ea typeface="+mn-ea"/>
                <a:cs typeface="+mn-cs"/>
              </a:rPr>
              <a:t>Vi har skapat en sida på lantmäteriet.se kring SSB(smartare samhällsbyggnad).</a:t>
            </a:r>
          </a:p>
          <a:p>
            <a:pPr rtl="0"/>
            <a:r>
              <a:rPr lang="sv-SE" sz="1200" b="0" i="0" u="sng" strike="noStrike" kern="1200" baseline="0" dirty="0">
                <a:solidFill>
                  <a:schemeClr val="tx1"/>
                </a:solidFill>
                <a:latin typeface="+mn-lt"/>
                <a:ea typeface="+mn-ea"/>
                <a:cs typeface="+mn-cs"/>
                <a:hlinkClick r:id="rId5"/>
              </a:rPr>
              <a:t>https://www.lantmateriet.se/sv/webb/smartare-samhallsbyggnadsprocess/</a:t>
            </a:r>
            <a:endParaRPr lang="sv-SE" sz="1200" b="0" i="0" u="none" strike="noStrike" kern="1200" baseline="0" dirty="0">
              <a:solidFill>
                <a:schemeClr val="tx1"/>
              </a:solidFill>
              <a:latin typeface="+mn-lt"/>
              <a:ea typeface="+mn-ea"/>
              <a:cs typeface="+mn-cs"/>
              <a:hlinkClick r:id="rId5"/>
            </a:endParaRPr>
          </a:p>
          <a:p>
            <a:pPr lvl="0"/>
            <a:endParaRPr lang="sv-SE" altLang="sv-SE" sz="1200" u="none" dirty="0">
              <a:solidFill>
                <a:prstClr val="black"/>
              </a:solidFill>
              <a:latin typeface="+mn-lt"/>
            </a:endParaRPr>
          </a:p>
        </p:txBody>
      </p:sp>
      <p:sp>
        <p:nvSpPr>
          <p:cNvPr id="4" name="Platshållare för bildnummer 3"/>
          <p:cNvSpPr>
            <a:spLocks noGrp="1"/>
          </p:cNvSpPr>
          <p:nvPr>
            <p:ph type="sldNum" sz="quarter" idx="10"/>
          </p:nvPr>
        </p:nvSpPr>
        <p:spPr/>
        <p:txBody>
          <a:bodyPr/>
          <a:lstStyle/>
          <a:p>
            <a:pPr marL="0" marR="0" lvl="0" indent="0" algn="r" defTabSz="914326" rtl="0" eaLnBrk="1" fontAlgn="auto" latinLnBrk="0" hangingPunct="1">
              <a:lnSpc>
                <a:spcPct val="100000"/>
              </a:lnSpc>
              <a:spcBef>
                <a:spcPts val="0"/>
              </a:spcBef>
              <a:spcAft>
                <a:spcPts val="0"/>
              </a:spcAft>
              <a:buClrTx/>
              <a:buSzTx/>
              <a:buFontTx/>
              <a:buNone/>
              <a:tabLst/>
              <a:defRPr/>
            </a:pPr>
            <a:fld id="{29849E30-0AAB-429E-BD76-6B940CF71FB9}"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26"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34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1" dirty="0">
                <a:effectLst/>
                <a:latin typeface="Calibri" panose="020F0502020204030204" pitchFamily="34" charset="0"/>
                <a:ea typeface="Calibri" panose="020F0502020204030204" pitchFamily="34" charset="0"/>
              </a:rPr>
              <a:t>Från Lantmäteriets årsredovisning 2023</a:t>
            </a:r>
          </a:p>
          <a:p>
            <a:endParaRPr lang="sv-SE" sz="1200" b="1" dirty="0">
              <a:effectLst/>
              <a:latin typeface="Calibri" panose="020F0502020204030204" pitchFamily="34" charset="0"/>
              <a:ea typeface="Calibri" panose="020F0502020204030204" pitchFamily="34" charset="0"/>
            </a:endParaRPr>
          </a:p>
          <a:p>
            <a:r>
              <a:rPr lang="sv-SE" sz="1200" b="1" dirty="0">
                <a:effectLst/>
                <a:latin typeface="Calibri" panose="020F0502020204030204" pitchFamily="34" charset="0"/>
                <a:ea typeface="Calibri" panose="020F0502020204030204" pitchFamily="34" charset="0"/>
              </a:rPr>
              <a:t>Lantmäteriet</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Antal medarbetare: 2200 stycken </a:t>
            </a:r>
          </a:p>
          <a:p>
            <a:r>
              <a:rPr lang="sv-SE" sz="1200" dirty="0">
                <a:effectLst/>
                <a:latin typeface="Calibri" panose="020F0502020204030204" pitchFamily="34" charset="0"/>
                <a:ea typeface="Calibri" panose="020F0502020204030204" pitchFamily="34" charset="0"/>
              </a:rPr>
              <a:t>Antal orter: 50 stycken</a:t>
            </a:r>
            <a:br>
              <a:rPr lang="sv-SE" sz="1200" b="1" dirty="0">
                <a:effectLst/>
                <a:latin typeface="Calibri" panose="020F0502020204030204" pitchFamily="34" charset="0"/>
                <a:ea typeface="Calibri" panose="020F0502020204030204" pitchFamily="34" charset="0"/>
              </a:rPr>
            </a:br>
            <a:r>
              <a:rPr lang="sv-SE" sz="1200" dirty="0">
                <a:effectLst/>
                <a:latin typeface="Calibri" panose="020F0502020204030204" pitchFamily="34" charset="0"/>
                <a:ea typeface="Calibri" panose="020F0502020204030204" pitchFamily="34" charset="0"/>
              </a:rPr>
              <a:t>Lantmäteriets omsättning: ca 2,2 miljarder kr (ökning med 5 % jämfört med 2022) </a:t>
            </a:r>
          </a:p>
          <a:p>
            <a:endParaRPr lang="sv-SE" sz="1200" b="1" dirty="0">
              <a:effectLst/>
              <a:latin typeface="Calibri" panose="020F0502020204030204" pitchFamily="34" charset="0"/>
              <a:ea typeface="Calibri" panose="020F0502020204030204" pitchFamily="34" charset="0"/>
            </a:endParaRPr>
          </a:p>
          <a:p>
            <a:r>
              <a:rPr lang="sv-SE" sz="1200" b="1" dirty="0">
                <a:effectLst/>
                <a:latin typeface="Calibri" panose="020F0502020204030204" pitchFamily="34" charset="0"/>
                <a:ea typeface="Calibri" panose="020F0502020204030204" pitchFamily="34" charset="0"/>
              </a:rPr>
              <a:t>Fastighetsbildningen </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Antal inkomna ärenden: 9 788 stycken år 2022 (9 788 ärenden år 2023 och 11 900 ärenden år 2022)</a:t>
            </a:r>
          </a:p>
          <a:p>
            <a:r>
              <a:rPr lang="sv-SE" sz="1800" dirty="0"/>
              <a:t>Avslutade ärenden</a:t>
            </a:r>
            <a:r>
              <a:rPr lang="sv-SE" sz="1200" dirty="0">
                <a:effectLst/>
                <a:latin typeface="Calibri" panose="020F0502020204030204" pitchFamily="34" charset="0"/>
              </a:rPr>
              <a:t>: </a:t>
            </a:r>
            <a:r>
              <a:rPr lang="sv-SE" sz="1800" dirty="0"/>
              <a:t>13 416</a:t>
            </a:r>
            <a:r>
              <a:rPr lang="sv-SE" sz="1200" dirty="0">
                <a:effectLst/>
                <a:latin typeface="Calibri" panose="020F0502020204030204" pitchFamily="34" charset="0"/>
              </a:rPr>
              <a:t> stycken</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 </a:t>
            </a:r>
          </a:p>
          <a:p>
            <a:r>
              <a:rPr lang="sv-SE" sz="1200" b="1" dirty="0">
                <a:effectLst/>
                <a:latin typeface="Calibri" panose="020F0502020204030204" pitchFamily="34" charset="0"/>
                <a:ea typeface="Calibri" panose="020F0502020204030204" pitchFamily="34" charset="0"/>
              </a:rPr>
              <a:t>Fastighetsinskrivningen </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Antal inkomna ärenden: 413 000 stycken (genererade 627 728 beslut)</a:t>
            </a:r>
          </a:p>
          <a:p>
            <a:r>
              <a:rPr lang="sv-SE" sz="1200" dirty="0">
                <a:solidFill>
                  <a:srgbClr val="FF0000"/>
                </a:solidFill>
                <a:effectLst/>
                <a:latin typeface="Gill Sans MT" panose="020B0502020104020203" pitchFamily="34" charset="0"/>
                <a:ea typeface="Calibri" panose="020F0502020204030204" pitchFamily="34" charset="0"/>
              </a:rPr>
              <a:t>Genomsnittlig handläggningstid för inskrivningsärenden: 8 arbetsdagar under 2023</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 </a:t>
            </a:r>
          </a:p>
          <a:p>
            <a:r>
              <a:rPr lang="sv-SE" sz="1200" i="1" dirty="0">
                <a:effectLst/>
                <a:latin typeface="Calibri" panose="020F0502020204030204" pitchFamily="34" charset="0"/>
                <a:ea typeface="Calibri" panose="020F0502020204030204" pitchFamily="34" charset="0"/>
              </a:rPr>
              <a:t>Lantmäteriet tar in följande till statskassan:</a:t>
            </a:r>
            <a:endParaRPr lang="sv-SE" sz="1200" dirty="0">
              <a:effectLst/>
              <a:latin typeface="Calibri" panose="020F0502020204030204" pitchFamily="34" charset="0"/>
              <a:ea typeface="Calibri" panose="020F0502020204030204" pitchFamily="34" charset="0"/>
            </a:endParaRPr>
          </a:p>
          <a:p>
            <a:r>
              <a:rPr lang="sv-SE" sz="1200" dirty="0">
                <a:effectLst/>
                <a:latin typeface="Calibri" panose="020F0502020204030204" pitchFamily="34" charset="0"/>
                <a:ea typeface="Calibri" panose="020F0502020204030204" pitchFamily="34" charset="0"/>
              </a:rPr>
              <a:t>Stämpelskatter (lagfartskostnader) 10,1 miljarder (minskning med 40 % jämfört med 2022) </a:t>
            </a:r>
          </a:p>
          <a:p>
            <a:r>
              <a:rPr lang="sv-SE" sz="1200" dirty="0">
                <a:effectLst/>
                <a:latin typeface="Calibri" panose="020F0502020204030204" pitchFamily="34" charset="0"/>
                <a:ea typeface="Calibri" panose="020F0502020204030204" pitchFamily="34" charset="0"/>
              </a:rPr>
              <a:t>Expeditionsavgifter 193 miljoner (minskning med 29 % jämfört med 2022)</a:t>
            </a:r>
          </a:p>
          <a:p>
            <a:r>
              <a:rPr lang="sv-SE" sz="1200" dirty="0">
                <a:effectLst/>
                <a:latin typeface="Calibri" panose="020F0502020204030204" pitchFamily="34" charset="0"/>
                <a:ea typeface="Calibri" panose="020F0502020204030204" pitchFamily="34" charset="0"/>
              </a:rPr>
              <a:t>Totalt inteckningsbelopp ca 7 biljoner (6 954 252 miljarder kr)</a:t>
            </a:r>
          </a:p>
          <a:p>
            <a:endParaRPr lang="sv-SE" sz="1200" dirty="0">
              <a:effectLst/>
              <a:latin typeface="Calibri" panose="020F0502020204030204" pitchFamily="34" charset="0"/>
              <a:ea typeface="Calibri" panose="020F0502020204030204" pitchFamily="34" charset="0"/>
            </a:endParaRPr>
          </a:p>
          <a:p>
            <a:endParaRPr lang="sv-SE" sz="1200" dirty="0">
              <a:effectLst/>
              <a:latin typeface="Calibri" panose="020F0502020204030204" pitchFamily="34" charset="0"/>
              <a:ea typeface="Calibri" panose="020F0502020204030204" pitchFamily="34" charset="0"/>
            </a:endParaRPr>
          </a:p>
          <a:p>
            <a:endParaRPr lang="sv-SE" dirty="0"/>
          </a:p>
        </p:txBody>
      </p:sp>
      <p:sp>
        <p:nvSpPr>
          <p:cNvPr id="4" name="Platshållare för bildnummer 3"/>
          <p:cNvSpPr>
            <a:spLocks noGrp="1"/>
          </p:cNvSpPr>
          <p:nvPr>
            <p:ph type="sldNum" sz="quarter" idx="10"/>
          </p:nvPr>
        </p:nvSpPr>
        <p:spPr/>
        <p:txBody>
          <a:bodyPr/>
          <a:lstStyle/>
          <a:p>
            <a:pPr marL="0" marR="0" lvl="0" indent="0" algn="r" defTabSz="914326" rtl="0" eaLnBrk="1" fontAlgn="auto" latinLnBrk="0" hangingPunct="1">
              <a:lnSpc>
                <a:spcPct val="100000"/>
              </a:lnSpc>
              <a:spcBef>
                <a:spcPts val="0"/>
              </a:spcBef>
              <a:spcAft>
                <a:spcPts val="0"/>
              </a:spcAft>
              <a:buClrTx/>
              <a:buSzTx/>
              <a:buFontTx/>
              <a:buNone/>
              <a:tabLst/>
              <a:defRPr/>
            </a:pPr>
            <a:fld id="{29849E30-0AAB-429E-BD76-6B940CF71FB9}" type="slidenum">
              <a:rPr kumimoji="0" lang="sv-S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26"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99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3F5623-E05C-4843-A6D0-90855114655A}" type="slidenum">
              <a:rPr lang="sv-SE" smtClean="0"/>
              <a:t>7</a:t>
            </a:fld>
            <a:endParaRPr lang="sv-SE" dirty="0"/>
          </a:p>
        </p:txBody>
      </p:sp>
    </p:spTree>
    <p:extLst>
      <p:ext uri="{BB962C8B-B14F-4D97-AF65-F5344CB8AC3E}">
        <p14:creationId xmlns:p14="http://schemas.microsoft.com/office/powerpoint/2010/main" val="1308422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Det finns begränsat med resurser inom både privat och offentlig sektor. För att vi ska ha en effektiv användning av dessa och kunna åstadkomma mesta möjliga nytta kan  geodata vara en viktig 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Fastigheten är basen för stabilitet, finansiering och säkerhet i de flesta ekonomiska system i världen. Den svenska fastighetsmarknaden är stabil och trygg som system betraktat. Fastighetsregistret möjliggör att kunna säkra ägandet och värdet av egendom.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För att nyttja </a:t>
            </a:r>
            <a:r>
              <a:rPr lang="sv-SE" b="0" dirty="0" err="1"/>
              <a:t>geodatas</a:t>
            </a:r>
            <a:r>
              <a:rPr lang="sv-SE" b="0" dirty="0"/>
              <a:t> fulla potential krävs samverkan och infrastruktur, standardisering och kompetens.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Öppna geodata främjar näringsliv och 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Genom samverkan om och utbyte av information ökar effektiviteten, minskar kostnader och vi får ett  bättre slutresultat.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Den nationella geodataplattformen (NGP) är en åtkomstpunkt till nationella, standardiserade data från aktörer inom samhällsbyggnadsområdet.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Fastighetsregistret</a:t>
            </a:r>
            <a:br>
              <a:rPr lang="sv-SE" dirty="0"/>
            </a:br>
            <a:r>
              <a:rPr lang="sv-SE" sz="1200" kern="1200" dirty="0">
                <a:solidFill>
                  <a:schemeClr val="tx1"/>
                </a:solidFill>
                <a:effectLst/>
                <a:latin typeface="+mn-lt"/>
                <a:ea typeface="+mn-ea"/>
                <a:cs typeface="+mn-cs"/>
              </a:rPr>
              <a:t>Fastigheten är basen för stabilitet, finansiering och säkerhet i de flesta ekonomiska system i världen. Den svenska fastighetsmarknaden är stabil och trygg som system betraktat.</a:t>
            </a:r>
          </a:p>
          <a:p>
            <a:pPr algn="l"/>
            <a:r>
              <a:rPr lang="sv-SE" sz="1200" kern="1200" dirty="0">
                <a:solidFill>
                  <a:schemeClr val="tx1"/>
                </a:solidFill>
                <a:effectLst/>
                <a:latin typeface="+mn-lt"/>
                <a:ea typeface="+mn-ea"/>
                <a:cs typeface="+mn-cs"/>
              </a:rPr>
              <a:t>Med hjälp av den informationen Lantmäteriet har i sina register och med hjälp av de smarta tjänsterna och </a:t>
            </a:r>
            <a:r>
              <a:rPr lang="sv-SE" sz="1200" kern="1200" dirty="0" err="1">
                <a:solidFill>
                  <a:schemeClr val="tx1"/>
                </a:solidFill>
                <a:effectLst/>
                <a:latin typeface="+mn-lt"/>
                <a:ea typeface="+mn-ea"/>
                <a:cs typeface="+mn-cs"/>
              </a:rPr>
              <a:t>API:er</a:t>
            </a:r>
            <a:r>
              <a:rPr lang="sv-SE" sz="1200" kern="1200" dirty="0">
                <a:solidFill>
                  <a:schemeClr val="tx1"/>
                </a:solidFill>
                <a:effectLst/>
                <a:latin typeface="+mn-lt"/>
                <a:ea typeface="+mn-ea"/>
                <a:cs typeface="+mn-cs"/>
              </a:rPr>
              <a:t> som Lantmäteriet tagit fram är det möjligt att säkra ägandet och värdet av egendom.</a:t>
            </a:r>
            <a:br>
              <a:rPr lang="sv-SE" sz="1200" kern="1200" dirty="0">
                <a:solidFill>
                  <a:schemeClr val="tx1"/>
                </a:solidFill>
                <a:effectLst/>
                <a:latin typeface="+mn-lt"/>
                <a:ea typeface="+mn-ea"/>
                <a:cs typeface="+mn-cs"/>
              </a:rPr>
            </a:br>
            <a:r>
              <a:rPr lang="sv-SE" b="0" i="0" dirty="0">
                <a:solidFill>
                  <a:srgbClr val="212529"/>
                </a:solidFill>
                <a:effectLst/>
                <a:latin typeface="Roboto" panose="02000000000000000000" pitchFamily="2" charset="0"/>
              </a:rPr>
              <a:t>Fastighetsregistret är Sveriges officiella register över hur marken är indelad. Fastighetsregistret innehåller både karta och text. Fastigheterna förändras och de byter ägare, därför måste fastighetsregistret hela tiden uppdateras. Informationen i registret används i många verksamheter. Till exempel när bankerna ska låna ut pengar eller för att kontrollera att den som vill sälja en fastighet verkligen är rätt ägare.</a:t>
            </a:r>
          </a:p>
          <a:p>
            <a:pPr algn="l"/>
            <a:r>
              <a:rPr lang="sv-SE" b="0" i="0" dirty="0">
                <a:solidFill>
                  <a:srgbClr val="212529"/>
                </a:solidFill>
                <a:effectLst/>
                <a:latin typeface="Roboto" panose="02000000000000000000" pitchFamily="2" charset="0"/>
              </a:rPr>
              <a:t>Lantmäteriet sköter fastighetsregistret och skriver in ny information, men vi får god hjälp från andra med att hålla registret aktuellt. Kommunala lantmäterimyndigheter, Skatteverket och landets kommuner bidrar regelbundet med att samla in och uppdatera fastighetsrelaterad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dirty="0">
              <a:solidFill>
                <a:schemeClr val="tx1"/>
              </a:solidFill>
              <a:effectLst/>
              <a:latin typeface="+mn-lt"/>
              <a:ea typeface="+mn-ea"/>
              <a:cs typeface="+mn-cs"/>
            </a:endParaRPr>
          </a:p>
          <a:p>
            <a:r>
              <a:rPr lang="sv-SE" b="1" dirty="0"/>
              <a:t>Samverkan och informationsutbyte</a:t>
            </a:r>
          </a:p>
          <a:p>
            <a:r>
              <a:rPr lang="sv-SE" b="0" i="0" dirty="0">
                <a:solidFill>
                  <a:srgbClr val="212529"/>
                </a:solidFill>
                <a:effectLst/>
                <a:latin typeface="Roboto" panose="02000000000000000000" pitchFamily="2" charset="0"/>
              </a:rPr>
              <a:t>Lantmäteriet samverkar med ett stort antal myndigheter, kommuner och organisationer. Ibland handlar det om att gemensamt lösa ett specifikt uppdrag, i andra fall om mer omfattande projekt där många aktörer är inblandade.</a:t>
            </a:r>
            <a:br>
              <a:rPr lang="sv-SE" b="0" i="0" dirty="0">
                <a:solidFill>
                  <a:srgbClr val="212529"/>
                </a:solidFill>
                <a:effectLst/>
                <a:latin typeface="Roboto" panose="02000000000000000000" pitchFamily="2" charset="0"/>
              </a:rPr>
            </a:br>
            <a:r>
              <a:rPr lang="sv-SE" b="0" i="0" dirty="0">
                <a:solidFill>
                  <a:srgbClr val="212529"/>
                </a:solidFill>
                <a:effectLst/>
                <a:latin typeface="Roboto" panose="02000000000000000000" pitchFamily="2" charset="0"/>
              </a:rPr>
              <a:t>En stor del av arbetet vi utför tillsammans med andra har målet att öka produktionen och användandet av geodata i Sverige. Vi vill att det ska bli enklare att dela den här typen av digital information mellan myndigheter, kommuner och företag.</a:t>
            </a:r>
          </a:p>
          <a:p>
            <a:endParaRPr lang="sv-SE" dirty="0"/>
          </a:p>
          <a:p>
            <a:r>
              <a:rPr lang="sv-SE" b="1" dirty="0"/>
              <a:t>Öppna geodata</a:t>
            </a:r>
          </a:p>
          <a:p>
            <a:r>
              <a:rPr lang="sv-SE" b="0" i="0" dirty="0">
                <a:solidFill>
                  <a:srgbClr val="212529"/>
                </a:solidFill>
                <a:effectLst/>
                <a:latin typeface="Roboto" panose="02000000000000000000" pitchFamily="2" charset="0"/>
              </a:rPr>
              <a:t>Svenska och internationella studier beskriver att majoriteten av användarna av öppna data får tillgång till informationen genom vidareförädlare. Genom att tillgängliggöra öppna offentliga data skulle branschen kunna växa genom att nya specialiserade tjänster tillåts utvecklas av nya aktörer. Redan idag är vidareförädlare en viktig länk mellan slutanvändare och offentliga organisationer som tillhandahåller offentliga data. Genom att ta bort avgifter för föreslagna datamängder skulle möjligheten att utveckla lösningar, sammanställa olika datamängder och sälja vidare informationen öka.</a:t>
            </a:r>
          </a:p>
          <a:p>
            <a:r>
              <a:rPr lang="sv-SE" b="0" i="0" dirty="0">
                <a:solidFill>
                  <a:srgbClr val="212529"/>
                </a:solidFill>
                <a:effectLst/>
                <a:latin typeface="Roboto" panose="02000000000000000000" pitchFamily="2" charset="0"/>
              </a:rPr>
              <a:t>En del av Lantmäteriets geodata är nu avgiftsfri och öppen vilket innebär att vi främjar näringsliv och innovation.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CE41D-976C-4246-89C8-7D1D73C4150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19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83EE4F8-B71F-4721-99B1-04DAFF65BF7A}" type="slidenum">
              <a:rPr lang="sv-SE" smtClean="0"/>
              <a:t>10</a:t>
            </a:fld>
            <a:endParaRPr lang="sv-SE"/>
          </a:p>
        </p:txBody>
      </p:sp>
    </p:spTree>
    <p:extLst>
      <p:ext uri="{BB962C8B-B14F-4D97-AF65-F5344CB8AC3E}">
        <p14:creationId xmlns:p14="http://schemas.microsoft.com/office/powerpoint/2010/main" val="1218827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Avgiftsfria och tillhandahållas i öppna format via </a:t>
            </a:r>
            <a:r>
              <a:rPr lang="sv-SE" dirty="0" err="1"/>
              <a:t>API:er</a:t>
            </a:r>
            <a:r>
              <a:rPr lang="sv-SE" dirty="0"/>
              <a:t> och för bulknedladdning</a:t>
            </a:r>
          </a:p>
          <a:p>
            <a:r>
              <a:rPr lang="sv-SE" dirty="0"/>
              <a:t>Tillgängliga för vidareutnyttjande enligt CCBY 4.0 eller lägre</a:t>
            </a:r>
          </a:p>
          <a:p>
            <a:endParaRPr lang="sv-SE" dirty="0"/>
          </a:p>
          <a:p>
            <a:r>
              <a:rPr lang="sv-SE" b="1" dirty="0"/>
              <a:t>Övergripande information:</a:t>
            </a:r>
          </a:p>
          <a:p>
            <a:pPr marL="171450" indent="-171450">
              <a:buFont typeface="Arial" panose="020B0604020202020204" pitchFamily="34" charset="0"/>
              <a:buChar char="•"/>
            </a:pPr>
            <a:r>
              <a:rPr lang="sv-SE" dirty="0"/>
              <a:t>Fastighetsregisterlagen – ändamålsprövning</a:t>
            </a:r>
          </a:p>
          <a:p>
            <a:pPr marL="171450" indent="-171450">
              <a:buFont typeface="Arial" panose="020B0604020202020204" pitchFamily="34" charset="0"/>
              <a:buChar char="•"/>
            </a:pPr>
            <a:r>
              <a:rPr lang="sv-SE" dirty="0"/>
              <a:t>Öppna data lagen – riskbedömning Sverige säkerhet</a:t>
            </a:r>
          </a:p>
          <a:p>
            <a:pPr marL="171450" indent="-171450">
              <a:buFont typeface="Arial" panose="020B0604020202020204" pitchFamily="34" charset="0"/>
              <a:buChar char="•"/>
            </a:pPr>
            <a:r>
              <a:rPr lang="sv-SE" dirty="0"/>
              <a:t>GDPR</a:t>
            </a:r>
          </a:p>
          <a:p>
            <a:pPr marL="171450" indent="-171450">
              <a:buFont typeface="Arial" panose="020B0604020202020204" pitchFamily="34" charset="0"/>
              <a:buChar char="•"/>
            </a:pPr>
            <a:r>
              <a:rPr lang="sv-SE" dirty="0"/>
              <a:t>Beslut om Lantmäteriets avgifter i december</a:t>
            </a:r>
          </a:p>
          <a:p>
            <a:pPr marL="171450" indent="-171450">
              <a:buFont typeface="Arial" panose="020B0604020202020204" pitchFamily="34" charset="0"/>
              <a:buChar char="•"/>
            </a:pPr>
            <a:r>
              <a:rPr lang="sv-SE" dirty="0"/>
              <a:t>Budgetpropositionen presenterad  - Lantmäteriet förslås 100mkr i årliga anslag för HVD</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F7A3E-DC4E-45E9-AB0D-FE05F62E762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28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1C0AC0-93CA-4951-8A4B-6874E531254D}"/>
              </a:ext>
            </a:extLst>
          </p:cNvPr>
          <p:cNvSpPr>
            <a:spLocks noGrp="1"/>
          </p:cNvSpPr>
          <p:nvPr>
            <p:ph type="ctrTitle" hasCustomPrompt="1"/>
          </p:nvPr>
        </p:nvSpPr>
        <p:spPr>
          <a:xfrm>
            <a:off x="965860" y="2766951"/>
            <a:ext cx="10493828" cy="1657408"/>
          </a:xfrm>
        </p:spPr>
        <p:txBody>
          <a:bodyPr anchor="b"/>
          <a:lstStyle>
            <a:lvl1pPr algn="l">
              <a:defRPr sz="5400" baseline="0"/>
            </a:lvl1pPr>
          </a:lstStyle>
          <a:p>
            <a:r>
              <a:rPr lang="sv-SE" dirty="0"/>
              <a:t>Startsida – skriv rubrik här</a:t>
            </a:r>
          </a:p>
        </p:txBody>
      </p:sp>
      <p:sp>
        <p:nvSpPr>
          <p:cNvPr id="3" name="Underrubrik 2">
            <a:extLst>
              <a:ext uri="{FF2B5EF4-FFF2-40B4-BE49-F238E27FC236}">
                <a16:creationId xmlns:a16="http://schemas.microsoft.com/office/drawing/2014/main" id="{45419166-2568-481F-9233-BD169E157983}"/>
              </a:ext>
            </a:extLst>
          </p:cNvPr>
          <p:cNvSpPr>
            <a:spLocks noGrp="1"/>
          </p:cNvSpPr>
          <p:nvPr>
            <p:ph type="subTitle" idx="1" hasCustomPrompt="1"/>
          </p:nvPr>
        </p:nvSpPr>
        <p:spPr>
          <a:xfrm>
            <a:off x="965860" y="4682684"/>
            <a:ext cx="10493828" cy="886843"/>
          </a:xfrm>
        </p:spPr>
        <p:txBody>
          <a:bodyPr/>
          <a:lstStyle>
            <a:lvl1pPr marL="0" indent="0" algn="l">
              <a:buNone/>
              <a:defRPr sz="22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cxnSp>
        <p:nvCxnSpPr>
          <p:cNvPr id="14" name="Rak koppling 13">
            <a:extLst>
              <a:ext uri="{FF2B5EF4-FFF2-40B4-BE49-F238E27FC236}">
                <a16:creationId xmlns:a16="http://schemas.microsoft.com/office/drawing/2014/main" id="{23419EF5-F930-48F5-9570-AA7E47DA438B}"/>
              </a:ext>
            </a:extLst>
          </p:cNvPr>
          <p:cNvCxnSpPr/>
          <p:nvPr userDrawn="1"/>
        </p:nvCxnSpPr>
        <p:spPr>
          <a:xfrm>
            <a:off x="950026" y="4500752"/>
            <a:ext cx="10521538" cy="0"/>
          </a:xfrm>
          <a:prstGeom prst="line">
            <a:avLst/>
          </a:prstGeom>
          <a:ln w="66675" cap="rnd">
            <a:solidFill>
              <a:schemeClr val="accent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46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86AC598-757E-432F-9926-DEE980E60A6D}"/>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1C393C7B-FE02-4614-8CD0-980AE488A2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0F8D3BC-E556-48A9-B94B-E3D72A1A019A}"/>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7" name="Rektangel 6">
            <a:extLst>
              <a:ext uri="{FF2B5EF4-FFF2-40B4-BE49-F238E27FC236}">
                <a16:creationId xmlns:a16="http://schemas.microsoft.com/office/drawing/2014/main" id="{555CC240-3B5F-4520-B1C7-041233D1ED5F}"/>
              </a:ext>
            </a:extLst>
          </p:cNvPr>
          <p:cNvSpPr/>
          <p:nvPr userDrawn="1"/>
        </p:nvSpPr>
        <p:spPr>
          <a:xfrm>
            <a:off x="0" y="0"/>
            <a:ext cx="12192000" cy="397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C111CCF-E7BC-41E3-B5BF-E0B74A93C0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70681" y="108816"/>
            <a:ext cx="1301146" cy="199409"/>
          </a:xfrm>
          <a:prstGeom prst="rect">
            <a:avLst/>
          </a:prstGeom>
        </p:spPr>
      </p:pic>
      <p:sp>
        <p:nvSpPr>
          <p:cNvPr id="10" name="Rubrik 1">
            <a:extLst>
              <a:ext uri="{FF2B5EF4-FFF2-40B4-BE49-F238E27FC236}">
                <a16:creationId xmlns:a16="http://schemas.microsoft.com/office/drawing/2014/main" id="{3F9ED9B8-35BC-4A52-9A1B-277179DCF7E7}"/>
              </a:ext>
            </a:extLst>
          </p:cNvPr>
          <p:cNvSpPr>
            <a:spLocks noGrp="1"/>
          </p:cNvSpPr>
          <p:nvPr>
            <p:ph type="ctrTitle" hasCustomPrompt="1"/>
          </p:nvPr>
        </p:nvSpPr>
        <p:spPr>
          <a:xfrm>
            <a:off x="521293" y="399137"/>
            <a:ext cx="11160808" cy="899824"/>
          </a:xfrm>
        </p:spPr>
        <p:txBody>
          <a:bodyPr anchor="b">
            <a:normAutofit/>
          </a:bodyPr>
          <a:lstStyle>
            <a:lvl1pPr algn="l">
              <a:defRPr sz="3400" cap="all" baseline="0">
                <a:latin typeface="Gill Sans MT" panose="020B0502020104020203" pitchFamily="34" charset="0"/>
              </a:defRPr>
            </a:lvl1pPr>
          </a:lstStyle>
          <a:p>
            <a:r>
              <a:rPr lang="sv-SE" dirty="0"/>
              <a:t>Klicka här för rubrikformat</a:t>
            </a:r>
          </a:p>
        </p:txBody>
      </p:sp>
      <p:sp>
        <p:nvSpPr>
          <p:cNvPr id="11" name="Underrubrik 2">
            <a:extLst>
              <a:ext uri="{FF2B5EF4-FFF2-40B4-BE49-F238E27FC236}">
                <a16:creationId xmlns:a16="http://schemas.microsoft.com/office/drawing/2014/main" id="{07040B83-DF03-40DF-ACE9-0349E238D9B5}"/>
              </a:ext>
            </a:extLst>
          </p:cNvPr>
          <p:cNvSpPr>
            <a:spLocks noGrp="1"/>
          </p:cNvSpPr>
          <p:nvPr>
            <p:ph type="subTitle" idx="1" hasCustomPrompt="1"/>
          </p:nvPr>
        </p:nvSpPr>
        <p:spPr>
          <a:xfrm>
            <a:off x="521293" y="1401510"/>
            <a:ext cx="11160808" cy="4865373"/>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text</a:t>
            </a:r>
          </a:p>
        </p:txBody>
      </p:sp>
    </p:spTree>
    <p:extLst>
      <p:ext uri="{BB962C8B-B14F-4D97-AF65-F5344CB8AC3E}">
        <p14:creationId xmlns:p14="http://schemas.microsoft.com/office/powerpoint/2010/main" val="27555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86AC598-757E-432F-9926-DEE980E60A6D}"/>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1C393C7B-FE02-4614-8CD0-980AE488A2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0F8D3BC-E556-48A9-B94B-E3D72A1A019A}"/>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7" name="Rektangel 6">
            <a:extLst>
              <a:ext uri="{FF2B5EF4-FFF2-40B4-BE49-F238E27FC236}">
                <a16:creationId xmlns:a16="http://schemas.microsoft.com/office/drawing/2014/main" id="{555CC240-3B5F-4520-B1C7-041233D1ED5F}"/>
              </a:ext>
            </a:extLst>
          </p:cNvPr>
          <p:cNvSpPr/>
          <p:nvPr userDrawn="1"/>
        </p:nvSpPr>
        <p:spPr>
          <a:xfrm>
            <a:off x="0" y="0"/>
            <a:ext cx="12192000" cy="397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C111CCF-E7BC-41E3-B5BF-E0B74A93C0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70681" y="108816"/>
            <a:ext cx="1301146" cy="199409"/>
          </a:xfrm>
          <a:prstGeom prst="rect">
            <a:avLst/>
          </a:prstGeom>
        </p:spPr>
      </p:pic>
      <p:sp>
        <p:nvSpPr>
          <p:cNvPr id="10" name="Rubrik 1">
            <a:extLst>
              <a:ext uri="{FF2B5EF4-FFF2-40B4-BE49-F238E27FC236}">
                <a16:creationId xmlns:a16="http://schemas.microsoft.com/office/drawing/2014/main" id="{516E3927-1459-4F4E-AFDD-F52ACB9F635A}"/>
              </a:ext>
            </a:extLst>
          </p:cNvPr>
          <p:cNvSpPr>
            <a:spLocks noGrp="1"/>
          </p:cNvSpPr>
          <p:nvPr>
            <p:ph type="ctrTitle" hasCustomPrompt="1"/>
          </p:nvPr>
        </p:nvSpPr>
        <p:spPr>
          <a:xfrm>
            <a:off x="521293" y="399137"/>
            <a:ext cx="11160808" cy="899824"/>
          </a:xfrm>
        </p:spPr>
        <p:txBody>
          <a:bodyPr anchor="b">
            <a:normAutofit/>
          </a:bodyPr>
          <a:lstStyle>
            <a:lvl1pPr algn="l">
              <a:defRPr sz="3400" cap="all" baseline="0">
                <a:latin typeface="Gill Sans MT" panose="020B0502020104020203" pitchFamily="34" charset="0"/>
              </a:defRPr>
            </a:lvl1pPr>
          </a:lstStyle>
          <a:p>
            <a:r>
              <a:rPr lang="sv-SE" dirty="0"/>
              <a:t>Klicka här för rubrikformat</a:t>
            </a:r>
          </a:p>
        </p:txBody>
      </p:sp>
      <p:sp>
        <p:nvSpPr>
          <p:cNvPr id="11" name="Underrubrik 2">
            <a:extLst>
              <a:ext uri="{FF2B5EF4-FFF2-40B4-BE49-F238E27FC236}">
                <a16:creationId xmlns:a16="http://schemas.microsoft.com/office/drawing/2014/main" id="{E9B69D93-D2B0-42A2-B622-89E04C1405B0}"/>
              </a:ext>
            </a:extLst>
          </p:cNvPr>
          <p:cNvSpPr>
            <a:spLocks noGrp="1"/>
          </p:cNvSpPr>
          <p:nvPr>
            <p:ph type="subTitle" idx="1" hasCustomPrompt="1"/>
          </p:nvPr>
        </p:nvSpPr>
        <p:spPr>
          <a:xfrm>
            <a:off x="521293" y="1401510"/>
            <a:ext cx="11160808" cy="4865373"/>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text</a:t>
            </a:r>
          </a:p>
        </p:txBody>
      </p:sp>
    </p:spTree>
    <p:extLst>
      <p:ext uri="{BB962C8B-B14F-4D97-AF65-F5344CB8AC3E}">
        <p14:creationId xmlns:p14="http://schemas.microsoft.com/office/powerpoint/2010/main" val="2152144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78C46EB-8312-426D-8A31-12F2B3A1C0F2}"/>
              </a:ext>
            </a:extLst>
          </p:cNvPr>
          <p:cNvSpPr/>
          <p:nvPr userDrawn="1"/>
        </p:nvSpPr>
        <p:spPr>
          <a:xfrm>
            <a:off x="-1" y="0"/>
            <a:ext cx="12192001" cy="422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694BE41D-7317-458E-9D8C-960E367592E8}"/>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A9792916-7919-4D0A-B2D1-4AB9E504DDA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E2C459-D4A6-4CCF-9E7F-45D629852683}"/>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10" name="Rektangel 9">
            <a:extLst>
              <a:ext uri="{FF2B5EF4-FFF2-40B4-BE49-F238E27FC236}">
                <a16:creationId xmlns:a16="http://schemas.microsoft.com/office/drawing/2014/main" id="{5946E68D-47F8-4F16-AE2C-A8AB199DC31B}"/>
              </a:ext>
            </a:extLst>
          </p:cNvPr>
          <p:cNvSpPr/>
          <p:nvPr userDrawn="1"/>
        </p:nvSpPr>
        <p:spPr>
          <a:xfrm>
            <a:off x="-1" y="4149215"/>
            <a:ext cx="12192001" cy="2864542"/>
          </a:xfrm>
          <a:prstGeom prst="rect">
            <a:avLst/>
          </a:prstGeom>
          <a:solidFill>
            <a:srgbClr val="7A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Likbent triangel 10">
            <a:extLst>
              <a:ext uri="{FF2B5EF4-FFF2-40B4-BE49-F238E27FC236}">
                <a16:creationId xmlns:a16="http://schemas.microsoft.com/office/drawing/2014/main" id="{FEE60FF2-F147-4A60-AFEF-541D3D6790CF}"/>
              </a:ext>
            </a:extLst>
          </p:cNvPr>
          <p:cNvSpPr/>
          <p:nvPr userDrawn="1"/>
        </p:nvSpPr>
        <p:spPr>
          <a:xfrm rot="10800000">
            <a:off x="1474839" y="4139381"/>
            <a:ext cx="403122" cy="34412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ubrik 1">
            <a:extLst>
              <a:ext uri="{FF2B5EF4-FFF2-40B4-BE49-F238E27FC236}">
                <a16:creationId xmlns:a16="http://schemas.microsoft.com/office/drawing/2014/main" id="{D9D39FF4-F06D-4872-8227-D1EBDA1E8ED1}"/>
              </a:ext>
            </a:extLst>
          </p:cNvPr>
          <p:cNvSpPr>
            <a:spLocks noGrp="1"/>
          </p:cNvSpPr>
          <p:nvPr>
            <p:ph type="ctrTitle" hasCustomPrompt="1"/>
          </p:nvPr>
        </p:nvSpPr>
        <p:spPr>
          <a:xfrm>
            <a:off x="523982" y="2904865"/>
            <a:ext cx="11147845" cy="1048269"/>
          </a:xfrm>
        </p:spPr>
        <p:txBody>
          <a:bodyPr anchor="b">
            <a:normAutofit/>
          </a:bodyPr>
          <a:lstStyle>
            <a:lvl1pPr algn="l">
              <a:defRPr sz="3400" cap="all" baseline="0">
                <a:latin typeface="Gill Sans MT" panose="020B0502020104020203" pitchFamily="34" charset="0"/>
              </a:defRPr>
            </a:lvl1pPr>
          </a:lstStyle>
          <a:p>
            <a:r>
              <a:rPr lang="sv-SE" dirty="0"/>
              <a:t>Mellanrubrik eller citat</a:t>
            </a:r>
          </a:p>
        </p:txBody>
      </p:sp>
      <p:pic>
        <p:nvPicPr>
          <p:cNvPr id="15" name="Bildobjekt 14">
            <a:extLst>
              <a:ext uri="{FF2B5EF4-FFF2-40B4-BE49-F238E27FC236}">
                <a16:creationId xmlns:a16="http://schemas.microsoft.com/office/drawing/2014/main" id="{3CAFCCFB-A365-47A9-A403-603F5894865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70681" y="108816"/>
            <a:ext cx="1301146" cy="199409"/>
          </a:xfrm>
          <a:prstGeom prst="rect">
            <a:avLst/>
          </a:prstGeom>
        </p:spPr>
      </p:pic>
    </p:spTree>
    <p:extLst>
      <p:ext uri="{BB962C8B-B14F-4D97-AF65-F5344CB8AC3E}">
        <p14:creationId xmlns:p14="http://schemas.microsoft.com/office/powerpoint/2010/main" val="377246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dirty="0"/>
              <a:t>Normalsida – skriv rubrik här</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4125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Övergångsida/Cita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86C626-F1B6-49F8-BFBF-A500CD82B242}"/>
              </a:ext>
            </a:extLst>
          </p:cNvPr>
          <p:cNvSpPr/>
          <p:nvPr userDrawn="1"/>
        </p:nvSpPr>
        <p:spPr>
          <a:xfrm>
            <a:off x="0" y="0"/>
            <a:ext cx="12192000" cy="4286992"/>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448E062A-0485-42BC-BA34-5C3D7A215FD6}"/>
              </a:ext>
            </a:extLst>
          </p:cNvPr>
          <p:cNvSpPr/>
          <p:nvPr userDrawn="1"/>
        </p:nvSpPr>
        <p:spPr>
          <a:xfrm>
            <a:off x="0" y="4144488"/>
            <a:ext cx="12192000" cy="271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3381455"/>
            <a:ext cx="10515600" cy="620530"/>
          </a:xfrm>
        </p:spPr>
        <p:txBody>
          <a:bodyPr/>
          <a:lstStyle>
            <a:lvl1pPr>
              <a:defRPr/>
            </a:lvl1pPr>
          </a:lstStyle>
          <a:p>
            <a:r>
              <a:rPr lang="sv-SE" dirty="0"/>
              <a:t>Övergångssida eller citat</a:t>
            </a:r>
          </a:p>
        </p:txBody>
      </p:sp>
      <p:pic>
        <p:nvPicPr>
          <p:cNvPr id="7" name="Bildobjekt 6">
            <a:extLst>
              <a:ext uri="{FF2B5EF4-FFF2-40B4-BE49-F238E27FC236}">
                <a16:creationId xmlns:a16="http://schemas.microsoft.com/office/drawing/2014/main" id="{92AE39C3-4403-4075-A1DC-906BDF51B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
        <p:nvSpPr>
          <p:cNvPr id="9" name="Likbent triangel 8">
            <a:extLst>
              <a:ext uri="{FF2B5EF4-FFF2-40B4-BE49-F238E27FC236}">
                <a16:creationId xmlns:a16="http://schemas.microsoft.com/office/drawing/2014/main" id="{4F4AADD8-469A-4ACC-A562-FEA83CE4C587}"/>
              </a:ext>
            </a:extLst>
          </p:cNvPr>
          <p:cNvSpPr/>
          <p:nvPr userDrawn="1"/>
        </p:nvSpPr>
        <p:spPr>
          <a:xfrm rot="10800000">
            <a:off x="1481804" y="4110880"/>
            <a:ext cx="390988" cy="333897"/>
          </a:xfrm>
          <a:prstGeom prst="triangle">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5794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4630BE71-6D9C-42A6-A9CB-CC6A60AFE82E}"/>
              </a:ext>
            </a:extLst>
          </p:cNvPr>
          <p:cNvSpPr/>
          <p:nvPr userDrawn="1"/>
        </p:nvSpPr>
        <p:spPr>
          <a:xfrm>
            <a:off x="0" y="0"/>
            <a:ext cx="12192000" cy="685800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innehåll 3">
            <a:extLst>
              <a:ext uri="{FF2B5EF4-FFF2-40B4-BE49-F238E27FC236}">
                <a16:creationId xmlns:a16="http://schemas.microsoft.com/office/drawing/2014/main" id="{EB1DB8EE-101B-45D9-A6EA-909E0CA290B7}"/>
              </a:ext>
            </a:extLst>
          </p:cNvPr>
          <p:cNvSpPr txBox="1">
            <a:spLocks noGrp="1"/>
          </p:cNvSpPr>
          <p:nvPr>
            <p:ph idx="1"/>
          </p:nvPr>
        </p:nvSpPr>
        <p:spPr>
          <a:xfrm>
            <a:off x="465706" y="1906218"/>
            <a:ext cx="9477169" cy="3901173"/>
          </a:xfrm>
          <a:prstGeom prst="rect">
            <a:avLst/>
          </a:prstGeom>
          <a:noFill/>
        </p:spPr>
        <p:txBody>
          <a:bodyPr wrap="square" lIns="0" tIns="0" rIns="0" bIns="0" rtlCol="0">
            <a:noAutofit/>
          </a:bodyPr>
          <a:lstStyle/>
          <a:p>
            <a:pPr marL="457200" lvl="0" indent="0">
              <a:lnSpc>
                <a:spcPct val="150000"/>
              </a:lnSpc>
              <a:buNone/>
            </a:pPr>
            <a:r>
              <a:rPr lang="sv-SE">
                <a:latin typeface="Gill Sans MT" panose="020B0502020104020203" pitchFamily="34" charset="0"/>
                <a:cs typeface="Times New Roman" panose="02020603050405020304" pitchFamily="18" charset="0"/>
              </a:rPr>
              <a:t>Klicka här för att ändra format på bakgrundstexten</a:t>
            </a:r>
          </a:p>
          <a:p>
            <a:pPr marL="457200" lvl="1" indent="0">
              <a:lnSpc>
                <a:spcPct val="150000"/>
              </a:lnSpc>
              <a:buNone/>
            </a:pPr>
            <a:r>
              <a:rPr lang="sv-SE">
                <a:latin typeface="Gill Sans MT" panose="020B0502020104020203" pitchFamily="34" charset="0"/>
                <a:cs typeface="Times New Roman" panose="02020603050405020304" pitchFamily="18" charset="0"/>
              </a:rPr>
              <a:t>Nivå två</a:t>
            </a:r>
          </a:p>
          <a:p>
            <a:pPr marL="457200" lvl="2" indent="0">
              <a:lnSpc>
                <a:spcPct val="150000"/>
              </a:lnSpc>
              <a:buNone/>
            </a:pPr>
            <a:r>
              <a:rPr lang="sv-SE">
                <a:latin typeface="Gill Sans MT" panose="020B0502020104020203" pitchFamily="34" charset="0"/>
                <a:cs typeface="Times New Roman" panose="02020603050405020304" pitchFamily="18" charset="0"/>
              </a:rPr>
              <a:t>Nivå tre</a:t>
            </a:r>
          </a:p>
          <a:p>
            <a:pPr marL="457200" lvl="3" indent="0">
              <a:lnSpc>
                <a:spcPct val="150000"/>
              </a:lnSpc>
              <a:buNone/>
            </a:pPr>
            <a:r>
              <a:rPr lang="sv-SE">
                <a:latin typeface="Gill Sans MT" panose="020B0502020104020203" pitchFamily="34" charset="0"/>
                <a:cs typeface="Times New Roman" panose="02020603050405020304" pitchFamily="18" charset="0"/>
              </a:rPr>
              <a:t>Nivå fyra</a:t>
            </a:r>
          </a:p>
          <a:p>
            <a:pPr marL="457200" lvl="4" indent="0">
              <a:lnSpc>
                <a:spcPct val="150000"/>
              </a:lnSpc>
              <a:buNone/>
            </a:pPr>
            <a:r>
              <a:rPr lang="sv-SE">
                <a:latin typeface="Gill Sans MT" panose="020B0502020104020203" pitchFamily="34" charset="0"/>
                <a:cs typeface="Times New Roman" panose="02020603050405020304" pitchFamily="18" charset="0"/>
              </a:rPr>
              <a:t>Nivå fem</a:t>
            </a:r>
            <a:endParaRPr lang="sv-SE" sz="2400" dirty="0"/>
          </a:p>
        </p:txBody>
      </p:sp>
      <p:sp>
        <p:nvSpPr>
          <p:cNvPr id="6" name="Rubrik 1">
            <a:extLst>
              <a:ext uri="{FF2B5EF4-FFF2-40B4-BE49-F238E27FC236}">
                <a16:creationId xmlns:a16="http://schemas.microsoft.com/office/drawing/2014/main" id="{76350F4E-D611-4329-B994-E1F3D3081016}"/>
              </a:ext>
            </a:extLst>
          </p:cNvPr>
          <p:cNvSpPr>
            <a:spLocks noGrp="1"/>
          </p:cNvSpPr>
          <p:nvPr>
            <p:ph type="title" hasCustomPrompt="1"/>
          </p:nvPr>
        </p:nvSpPr>
        <p:spPr>
          <a:xfrm>
            <a:off x="612569" y="723207"/>
            <a:ext cx="10515600" cy="549412"/>
          </a:xfrm>
        </p:spPr>
        <p:txBody>
          <a:bodyPr/>
          <a:lstStyle>
            <a:lvl1pPr>
              <a:defRPr/>
            </a:lvl1pPr>
          </a:lstStyle>
          <a:p>
            <a:r>
              <a:rPr lang="sv-SE" dirty="0"/>
              <a:t>Tack! Vi finns på…</a:t>
            </a:r>
          </a:p>
        </p:txBody>
      </p:sp>
    </p:spTree>
    <p:extLst>
      <p:ext uri="{BB962C8B-B14F-4D97-AF65-F5344CB8AC3E}">
        <p14:creationId xmlns:p14="http://schemas.microsoft.com/office/powerpoint/2010/main" val="118322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86AC598-757E-432F-9926-DEE980E60A6D}"/>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1C393C7B-FE02-4614-8CD0-980AE488A2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0F8D3BC-E556-48A9-B94B-E3D72A1A019A}"/>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7" name="Rektangel 6">
            <a:extLst>
              <a:ext uri="{FF2B5EF4-FFF2-40B4-BE49-F238E27FC236}">
                <a16:creationId xmlns:a16="http://schemas.microsoft.com/office/drawing/2014/main" id="{555CC240-3B5F-4520-B1C7-041233D1ED5F}"/>
              </a:ext>
            </a:extLst>
          </p:cNvPr>
          <p:cNvSpPr/>
          <p:nvPr userDrawn="1"/>
        </p:nvSpPr>
        <p:spPr>
          <a:xfrm>
            <a:off x="0" y="0"/>
            <a:ext cx="12192000" cy="397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C111CCF-E7BC-41E3-B5BF-E0B74A93C0B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70681" y="108816"/>
            <a:ext cx="1301146" cy="199409"/>
          </a:xfrm>
          <a:prstGeom prst="rect">
            <a:avLst/>
          </a:prstGeom>
        </p:spPr>
      </p:pic>
      <p:sp>
        <p:nvSpPr>
          <p:cNvPr id="10" name="Rubrik 1">
            <a:extLst>
              <a:ext uri="{FF2B5EF4-FFF2-40B4-BE49-F238E27FC236}">
                <a16:creationId xmlns:a16="http://schemas.microsoft.com/office/drawing/2014/main" id="{3F9ED9B8-35BC-4A52-9A1B-277179DCF7E7}"/>
              </a:ext>
            </a:extLst>
          </p:cNvPr>
          <p:cNvSpPr>
            <a:spLocks noGrp="1"/>
          </p:cNvSpPr>
          <p:nvPr>
            <p:ph type="ctrTitle" hasCustomPrompt="1"/>
          </p:nvPr>
        </p:nvSpPr>
        <p:spPr>
          <a:xfrm>
            <a:off x="521293" y="399137"/>
            <a:ext cx="11160808" cy="899824"/>
          </a:xfrm>
        </p:spPr>
        <p:txBody>
          <a:bodyPr anchor="b">
            <a:normAutofit/>
          </a:bodyPr>
          <a:lstStyle>
            <a:lvl1pPr algn="l">
              <a:defRPr sz="3400" cap="all" baseline="0">
                <a:latin typeface="Gill Sans MT" panose="020B0502020104020203" pitchFamily="34" charset="0"/>
              </a:defRPr>
            </a:lvl1pPr>
          </a:lstStyle>
          <a:p>
            <a:r>
              <a:rPr lang="sv-SE" dirty="0"/>
              <a:t>Klicka här för rubrikformat</a:t>
            </a:r>
          </a:p>
        </p:txBody>
      </p:sp>
      <p:sp>
        <p:nvSpPr>
          <p:cNvPr id="11" name="Underrubrik 2">
            <a:extLst>
              <a:ext uri="{FF2B5EF4-FFF2-40B4-BE49-F238E27FC236}">
                <a16:creationId xmlns:a16="http://schemas.microsoft.com/office/drawing/2014/main" id="{07040B83-DF03-40DF-ACE9-0349E238D9B5}"/>
              </a:ext>
            </a:extLst>
          </p:cNvPr>
          <p:cNvSpPr>
            <a:spLocks noGrp="1"/>
          </p:cNvSpPr>
          <p:nvPr>
            <p:ph type="subTitle" idx="1" hasCustomPrompt="1"/>
          </p:nvPr>
        </p:nvSpPr>
        <p:spPr>
          <a:xfrm>
            <a:off x="521293" y="1401510"/>
            <a:ext cx="11160808" cy="4865373"/>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text</a:t>
            </a:r>
          </a:p>
        </p:txBody>
      </p:sp>
    </p:spTree>
    <p:extLst>
      <p:ext uri="{BB962C8B-B14F-4D97-AF65-F5344CB8AC3E}">
        <p14:creationId xmlns:p14="http://schemas.microsoft.com/office/powerpoint/2010/main" val="60517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86AC598-757E-432F-9926-DEE980E60A6D}"/>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1C393C7B-FE02-4614-8CD0-980AE488A2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0F8D3BC-E556-48A9-B94B-E3D72A1A019A}"/>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7" name="Rektangel 6">
            <a:extLst>
              <a:ext uri="{FF2B5EF4-FFF2-40B4-BE49-F238E27FC236}">
                <a16:creationId xmlns:a16="http://schemas.microsoft.com/office/drawing/2014/main" id="{555CC240-3B5F-4520-B1C7-041233D1ED5F}"/>
              </a:ext>
            </a:extLst>
          </p:cNvPr>
          <p:cNvSpPr/>
          <p:nvPr userDrawn="1"/>
        </p:nvSpPr>
        <p:spPr>
          <a:xfrm>
            <a:off x="0" y="0"/>
            <a:ext cx="12192000" cy="397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C111CCF-E7BC-41E3-B5BF-E0B74A93C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0681" y="108816"/>
            <a:ext cx="1301146" cy="199409"/>
          </a:xfrm>
          <a:prstGeom prst="rect">
            <a:avLst/>
          </a:prstGeom>
        </p:spPr>
      </p:pic>
      <p:sp>
        <p:nvSpPr>
          <p:cNvPr id="10" name="Rubrik 1">
            <a:extLst>
              <a:ext uri="{FF2B5EF4-FFF2-40B4-BE49-F238E27FC236}">
                <a16:creationId xmlns:a16="http://schemas.microsoft.com/office/drawing/2014/main" id="{3F9ED9B8-35BC-4A52-9A1B-277179DCF7E7}"/>
              </a:ext>
            </a:extLst>
          </p:cNvPr>
          <p:cNvSpPr>
            <a:spLocks noGrp="1"/>
          </p:cNvSpPr>
          <p:nvPr>
            <p:ph type="ctrTitle" hasCustomPrompt="1"/>
          </p:nvPr>
        </p:nvSpPr>
        <p:spPr>
          <a:xfrm>
            <a:off x="521293" y="399137"/>
            <a:ext cx="11160808" cy="899824"/>
          </a:xfrm>
        </p:spPr>
        <p:txBody>
          <a:bodyPr anchor="b">
            <a:normAutofit/>
          </a:bodyPr>
          <a:lstStyle>
            <a:lvl1pPr algn="l">
              <a:defRPr sz="3400" cap="all" baseline="0">
                <a:latin typeface="Gill Sans MT" panose="020B0502020104020203" pitchFamily="34" charset="0"/>
              </a:defRPr>
            </a:lvl1pPr>
          </a:lstStyle>
          <a:p>
            <a:r>
              <a:rPr lang="sv-SE" dirty="0"/>
              <a:t>Klicka här för rubrikformat</a:t>
            </a:r>
          </a:p>
        </p:txBody>
      </p:sp>
      <p:sp>
        <p:nvSpPr>
          <p:cNvPr id="11" name="Underrubrik 2">
            <a:extLst>
              <a:ext uri="{FF2B5EF4-FFF2-40B4-BE49-F238E27FC236}">
                <a16:creationId xmlns:a16="http://schemas.microsoft.com/office/drawing/2014/main" id="{07040B83-DF03-40DF-ACE9-0349E238D9B5}"/>
              </a:ext>
            </a:extLst>
          </p:cNvPr>
          <p:cNvSpPr>
            <a:spLocks noGrp="1"/>
          </p:cNvSpPr>
          <p:nvPr>
            <p:ph type="subTitle" idx="1" hasCustomPrompt="1"/>
          </p:nvPr>
        </p:nvSpPr>
        <p:spPr>
          <a:xfrm>
            <a:off x="521293" y="1401510"/>
            <a:ext cx="11160808" cy="4865373"/>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text</a:t>
            </a:r>
          </a:p>
        </p:txBody>
      </p:sp>
    </p:spTree>
    <p:extLst>
      <p:ext uri="{BB962C8B-B14F-4D97-AF65-F5344CB8AC3E}">
        <p14:creationId xmlns:p14="http://schemas.microsoft.com/office/powerpoint/2010/main" val="515441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86AC598-757E-432F-9926-DEE980E60A6D}"/>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1C393C7B-FE02-4614-8CD0-980AE488A2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0F8D3BC-E556-48A9-B94B-E3D72A1A019A}"/>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7" name="Rektangel 6">
            <a:extLst>
              <a:ext uri="{FF2B5EF4-FFF2-40B4-BE49-F238E27FC236}">
                <a16:creationId xmlns:a16="http://schemas.microsoft.com/office/drawing/2014/main" id="{555CC240-3B5F-4520-B1C7-041233D1ED5F}"/>
              </a:ext>
            </a:extLst>
          </p:cNvPr>
          <p:cNvSpPr/>
          <p:nvPr userDrawn="1"/>
        </p:nvSpPr>
        <p:spPr>
          <a:xfrm>
            <a:off x="0" y="0"/>
            <a:ext cx="12192000" cy="3976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CC111CCF-E7BC-41E3-B5BF-E0B74A93C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0681" y="108816"/>
            <a:ext cx="1301146" cy="199409"/>
          </a:xfrm>
          <a:prstGeom prst="rect">
            <a:avLst/>
          </a:prstGeom>
        </p:spPr>
      </p:pic>
      <p:sp>
        <p:nvSpPr>
          <p:cNvPr id="10" name="Rubrik 1">
            <a:extLst>
              <a:ext uri="{FF2B5EF4-FFF2-40B4-BE49-F238E27FC236}">
                <a16:creationId xmlns:a16="http://schemas.microsoft.com/office/drawing/2014/main" id="{516E3927-1459-4F4E-AFDD-F52ACB9F635A}"/>
              </a:ext>
            </a:extLst>
          </p:cNvPr>
          <p:cNvSpPr>
            <a:spLocks noGrp="1"/>
          </p:cNvSpPr>
          <p:nvPr>
            <p:ph type="ctrTitle" hasCustomPrompt="1"/>
          </p:nvPr>
        </p:nvSpPr>
        <p:spPr>
          <a:xfrm>
            <a:off x="521293" y="399137"/>
            <a:ext cx="11160808" cy="899824"/>
          </a:xfrm>
        </p:spPr>
        <p:txBody>
          <a:bodyPr anchor="b">
            <a:normAutofit/>
          </a:bodyPr>
          <a:lstStyle>
            <a:lvl1pPr algn="l">
              <a:defRPr sz="3400" cap="all" baseline="0">
                <a:latin typeface="Gill Sans MT" panose="020B0502020104020203" pitchFamily="34" charset="0"/>
              </a:defRPr>
            </a:lvl1pPr>
          </a:lstStyle>
          <a:p>
            <a:r>
              <a:rPr lang="sv-SE" dirty="0"/>
              <a:t>Klicka här för rubrikformat</a:t>
            </a:r>
          </a:p>
        </p:txBody>
      </p:sp>
      <p:sp>
        <p:nvSpPr>
          <p:cNvPr id="11" name="Underrubrik 2">
            <a:extLst>
              <a:ext uri="{FF2B5EF4-FFF2-40B4-BE49-F238E27FC236}">
                <a16:creationId xmlns:a16="http://schemas.microsoft.com/office/drawing/2014/main" id="{E9B69D93-D2B0-42A2-B622-89E04C1405B0}"/>
              </a:ext>
            </a:extLst>
          </p:cNvPr>
          <p:cNvSpPr>
            <a:spLocks noGrp="1"/>
          </p:cNvSpPr>
          <p:nvPr>
            <p:ph type="subTitle" idx="1" hasCustomPrompt="1"/>
          </p:nvPr>
        </p:nvSpPr>
        <p:spPr>
          <a:xfrm>
            <a:off x="521293" y="1401510"/>
            <a:ext cx="11160808" cy="4865373"/>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text</a:t>
            </a:r>
          </a:p>
        </p:txBody>
      </p:sp>
    </p:spTree>
    <p:extLst>
      <p:ext uri="{BB962C8B-B14F-4D97-AF65-F5344CB8AC3E}">
        <p14:creationId xmlns:p14="http://schemas.microsoft.com/office/powerpoint/2010/main" val="4155334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E78C46EB-8312-426D-8A31-12F2B3A1C0F2}"/>
              </a:ext>
            </a:extLst>
          </p:cNvPr>
          <p:cNvSpPr/>
          <p:nvPr userDrawn="1"/>
        </p:nvSpPr>
        <p:spPr>
          <a:xfrm>
            <a:off x="-1" y="0"/>
            <a:ext cx="12192001" cy="42226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694BE41D-7317-458E-9D8C-960E367592E8}"/>
              </a:ext>
            </a:extLst>
          </p:cNvPr>
          <p:cNvSpPr>
            <a:spLocks noGrp="1"/>
          </p:cNvSpPr>
          <p:nvPr>
            <p:ph type="dt" sz="half" idx="10"/>
          </p:nvPr>
        </p:nvSpPr>
        <p:spPr/>
        <p:txBody>
          <a:body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A9792916-7919-4D0A-B2D1-4AB9E504DDA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EE2C459-D4A6-4CCF-9E7F-45D629852683}"/>
              </a:ext>
            </a:extLst>
          </p:cNvPr>
          <p:cNvSpPr>
            <a:spLocks noGrp="1"/>
          </p:cNvSpPr>
          <p:nvPr>
            <p:ph type="sldNum" sz="quarter" idx="12"/>
          </p:nvPr>
        </p:nvSpPr>
        <p:spPr/>
        <p:txBody>
          <a:bodyPr/>
          <a:lstStyle/>
          <a:p>
            <a:fld id="{55BC424C-DA84-4198-BC94-37DFF9680E13}" type="slidenum">
              <a:rPr lang="sv-SE" smtClean="0"/>
              <a:t>‹#›</a:t>
            </a:fld>
            <a:endParaRPr lang="sv-SE"/>
          </a:p>
        </p:txBody>
      </p:sp>
      <p:sp>
        <p:nvSpPr>
          <p:cNvPr id="10" name="Rektangel 9">
            <a:extLst>
              <a:ext uri="{FF2B5EF4-FFF2-40B4-BE49-F238E27FC236}">
                <a16:creationId xmlns:a16="http://schemas.microsoft.com/office/drawing/2014/main" id="{5946E68D-47F8-4F16-AE2C-A8AB199DC31B}"/>
              </a:ext>
            </a:extLst>
          </p:cNvPr>
          <p:cNvSpPr/>
          <p:nvPr userDrawn="1"/>
        </p:nvSpPr>
        <p:spPr>
          <a:xfrm>
            <a:off x="-1" y="4149215"/>
            <a:ext cx="12192001" cy="2864542"/>
          </a:xfrm>
          <a:prstGeom prst="rect">
            <a:avLst/>
          </a:prstGeom>
          <a:solidFill>
            <a:srgbClr val="7A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Likbent triangel 10">
            <a:extLst>
              <a:ext uri="{FF2B5EF4-FFF2-40B4-BE49-F238E27FC236}">
                <a16:creationId xmlns:a16="http://schemas.microsoft.com/office/drawing/2014/main" id="{FEE60FF2-F147-4A60-AFEF-541D3D6790CF}"/>
              </a:ext>
            </a:extLst>
          </p:cNvPr>
          <p:cNvSpPr/>
          <p:nvPr userDrawn="1"/>
        </p:nvSpPr>
        <p:spPr>
          <a:xfrm rot="10800000">
            <a:off x="1474839" y="4139381"/>
            <a:ext cx="403122" cy="34412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ubrik 1">
            <a:extLst>
              <a:ext uri="{FF2B5EF4-FFF2-40B4-BE49-F238E27FC236}">
                <a16:creationId xmlns:a16="http://schemas.microsoft.com/office/drawing/2014/main" id="{D9D39FF4-F06D-4872-8227-D1EBDA1E8ED1}"/>
              </a:ext>
            </a:extLst>
          </p:cNvPr>
          <p:cNvSpPr>
            <a:spLocks noGrp="1"/>
          </p:cNvSpPr>
          <p:nvPr>
            <p:ph type="ctrTitle" hasCustomPrompt="1"/>
          </p:nvPr>
        </p:nvSpPr>
        <p:spPr>
          <a:xfrm>
            <a:off x="523982" y="2904865"/>
            <a:ext cx="11147845" cy="1048269"/>
          </a:xfrm>
        </p:spPr>
        <p:txBody>
          <a:bodyPr anchor="b">
            <a:normAutofit/>
          </a:bodyPr>
          <a:lstStyle>
            <a:lvl1pPr algn="l">
              <a:defRPr sz="3400" cap="all" baseline="0">
                <a:latin typeface="Gill Sans MT" panose="020B0502020104020203" pitchFamily="34" charset="0"/>
              </a:defRPr>
            </a:lvl1pPr>
          </a:lstStyle>
          <a:p>
            <a:r>
              <a:rPr lang="sv-SE" dirty="0"/>
              <a:t>Mellanrubrik eller citat</a:t>
            </a:r>
          </a:p>
        </p:txBody>
      </p:sp>
      <p:pic>
        <p:nvPicPr>
          <p:cNvPr id="15" name="Bildobjekt 14">
            <a:extLst>
              <a:ext uri="{FF2B5EF4-FFF2-40B4-BE49-F238E27FC236}">
                <a16:creationId xmlns:a16="http://schemas.microsoft.com/office/drawing/2014/main" id="{3CAFCCFB-A365-47A9-A403-603F58948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70681" y="108816"/>
            <a:ext cx="1301146" cy="199409"/>
          </a:xfrm>
          <a:prstGeom prst="rect">
            <a:avLst/>
          </a:prstGeom>
        </p:spPr>
      </p:pic>
    </p:spTree>
    <p:extLst>
      <p:ext uri="{BB962C8B-B14F-4D97-AF65-F5344CB8AC3E}">
        <p14:creationId xmlns:p14="http://schemas.microsoft.com/office/powerpoint/2010/main" val="1294872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6DDB9D-EBEC-40C3-B365-AFB27ABAD902}"/>
              </a:ext>
            </a:extLst>
          </p:cNvPr>
          <p:cNvSpPr>
            <a:spLocks noGrp="1"/>
          </p:cNvSpPr>
          <p:nvPr>
            <p:ph type="title" hasCustomPrompt="1"/>
          </p:nvPr>
        </p:nvSpPr>
        <p:spPr>
          <a:xfrm>
            <a:off x="612569" y="723207"/>
            <a:ext cx="10515600" cy="549412"/>
          </a:xfrm>
        </p:spPr>
        <p:txBody>
          <a:bodyPr/>
          <a:lstStyle>
            <a:lvl1pPr>
              <a:defRPr/>
            </a:lvl1pPr>
          </a:lstStyle>
          <a:p>
            <a:r>
              <a:rPr lang="sv-SE"/>
              <a:t>rubrik</a:t>
            </a:r>
          </a:p>
        </p:txBody>
      </p:sp>
      <p:sp>
        <p:nvSpPr>
          <p:cNvPr id="3" name="Platshållare för innehåll 2">
            <a:extLst>
              <a:ext uri="{FF2B5EF4-FFF2-40B4-BE49-F238E27FC236}">
                <a16:creationId xmlns:a16="http://schemas.microsoft.com/office/drawing/2014/main" id="{99AFB94F-C428-4DFB-8665-A0894593D04E}"/>
              </a:ext>
            </a:extLst>
          </p:cNvPr>
          <p:cNvSpPr>
            <a:spLocks noGrp="1"/>
          </p:cNvSpPr>
          <p:nvPr>
            <p:ph idx="1"/>
          </p:nvPr>
        </p:nvSpPr>
        <p:spPr>
          <a:xfrm>
            <a:off x="612569" y="1415133"/>
            <a:ext cx="10515600" cy="4874803"/>
          </a:xfrm>
        </p:spPr>
        <p:txBody>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4838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5F6AAC83-756F-4E9F-ABEE-10548486AECD}"/>
              </a:ext>
            </a:extLst>
          </p:cNvPr>
          <p:cNvSpPr/>
          <p:nvPr userDrawn="1"/>
        </p:nvSpPr>
        <p:spPr>
          <a:xfrm>
            <a:off x="0" y="0"/>
            <a:ext cx="12192000" cy="380010"/>
          </a:xfrm>
          <a:prstGeom prst="rect">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rubrik 1">
            <a:extLst>
              <a:ext uri="{FF2B5EF4-FFF2-40B4-BE49-F238E27FC236}">
                <a16:creationId xmlns:a16="http://schemas.microsoft.com/office/drawing/2014/main" id="{088E9E2C-577B-432F-A39B-7431CA615A7D}"/>
              </a:ext>
            </a:extLst>
          </p:cNvPr>
          <p:cNvSpPr>
            <a:spLocks noGrp="1"/>
          </p:cNvSpPr>
          <p:nvPr>
            <p:ph type="title"/>
          </p:nvPr>
        </p:nvSpPr>
        <p:spPr>
          <a:xfrm>
            <a:off x="612569" y="724945"/>
            <a:ext cx="10515600" cy="546902"/>
          </a:xfrm>
          <a:prstGeom prst="rect">
            <a:avLst/>
          </a:prstGeom>
        </p:spPr>
        <p:txBody>
          <a:bodyPr vert="horz" lIns="0" tIns="0" rIns="0" bIns="0" rtlCol="0" anchor="t" anchorCtr="0">
            <a:noAutofit/>
          </a:bodyPr>
          <a:lstStyle/>
          <a:p>
            <a:r>
              <a:rPr lang="sv-SE"/>
              <a:t>rubrik</a:t>
            </a:r>
          </a:p>
        </p:txBody>
      </p:sp>
      <p:sp>
        <p:nvSpPr>
          <p:cNvPr id="3" name="Platshållare för text 2">
            <a:extLst>
              <a:ext uri="{FF2B5EF4-FFF2-40B4-BE49-F238E27FC236}">
                <a16:creationId xmlns:a16="http://schemas.microsoft.com/office/drawing/2014/main" id="{988AE464-3617-4F3D-ABAD-7C09B2F2D79F}"/>
              </a:ext>
            </a:extLst>
          </p:cNvPr>
          <p:cNvSpPr>
            <a:spLocks noGrp="1"/>
          </p:cNvSpPr>
          <p:nvPr>
            <p:ph type="body" idx="1"/>
          </p:nvPr>
        </p:nvSpPr>
        <p:spPr>
          <a:xfrm>
            <a:off x="612569" y="1437300"/>
            <a:ext cx="10515600" cy="4351338"/>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10" name="Bildobjekt 9">
            <a:extLst>
              <a:ext uri="{FF2B5EF4-FFF2-40B4-BE49-F238E27FC236}">
                <a16:creationId xmlns:a16="http://schemas.microsoft.com/office/drawing/2014/main" id="{FF203738-3B75-41B8-9FD6-6DBACEFB514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74241" y="108059"/>
            <a:ext cx="1297463" cy="198945"/>
          </a:xfrm>
          <a:prstGeom prst="rect">
            <a:avLst/>
          </a:prstGeom>
        </p:spPr>
      </p:pic>
    </p:spTree>
    <p:extLst>
      <p:ext uri="{BB962C8B-B14F-4D97-AF65-F5344CB8AC3E}">
        <p14:creationId xmlns:p14="http://schemas.microsoft.com/office/powerpoint/2010/main" val="8014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3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245E10-7610-46DB-8BB2-54925A031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4F09210-25E3-4E50-AFD7-E58503F74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614C18-3ED2-404B-8146-E99391A66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357109F9-816B-458C-A3AD-3ACFABA0A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8D4AB27-F8CB-452C-9B02-B6E98730A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C424C-DA84-4198-BC94-37DFF9680E13}" type="slidenum">
              <a:rPr lang="sv-SE" smtClean="0"/>
              <a:t>‹#›</a:t>
            </a:fld>
            <a:endParaRPr lang="sv-SE"/>
          </a:p>
        </p:txBody>
      </p:sp>
    </p:spTree>
    <p:extLst>
      <p:ext uri="{BB962C8B-B14F-4D97-AF65-F5344CB8AC3E}">
        <p14:creationId xmlns:p14="http://schemas.microsoft.com/office/powerpoint/2010/main" val="49797614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245E10-7610-46DB-8BB2-54925A031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4F09210-25E3-4E50-AFD7-E58503F741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C614C18-3ED2-404B-8146-E99391A66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07759-470F-4AA7-A4C1-FA9B872DA3DC}" type="datetimeFigureOut">
              <a:rPr lang="sv-SE" smtClean="0"/>
              <a:t>2024-12-04</a:t>
            </a:fld>
            <a:endParaRPr lang="sv-SE"/>
          </a:p>
        </p:txBody>
      </p:sp>
      <p:sp>
        <p:nvSpPr>
          <p:cNvPr id="5" name="Platshållare för sidfot 4">
            <a:extLst>
              <a:ext uri="{FF2B5EF4-FFF2-40B4-BE49-F238E27FC236}">
                <a16:creationId xmlns:a16="http://schemas.microsoft.com/office/drawing/2014/main" id="{357109F9-816B-458C-A3AD-3ACFABA0A5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A8D4AB27-F8CB-452C-9B02-B6E98730A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C424C-DA84-4198-BC94-37DFF9680E13}" type="slidenum">
              <a:rPr lang="sv-SE" smtClean="0"/>
              <a:t>‹#›</a:t>
            </a:fld>
            <a:endParaRPr lang="sv-SE"/>
          </a:p>
        </p:txBody>
      </p:sp>
    </p:spTree>
    <p:extLst>
      <p:ext uri="{BB962C8B-B14F-4D97-AF65-F5344CB8AC3E}">
        <p14:creationId xmlns:p14="http://schemas.microsoft.com/office/powerpoint/2010/main" val="21896700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lantmateriet.se/sv/geodata/vara-produkter/Produktnyheter/Allmanna-nyheter/vardefulla-datamangder---forandringar-pa-ga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pi.screen9.com/preview/mpgwvcJpTjF0JwokWGwkf_OEy_lzGlBZZJaj8vCxZuOtabUydYTNOAlpZx8TQZ2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lantmateriet.se/sv/geodata/vara-produkter/oppna-data/vardefulla-datamangder/digital-informationstraff-om-vardefulla-datamangder/" TargetMode="Externa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lantmateriet.se/globalassets/om-lantmateriet/var-samverkan-med-andra/rgs_lista_karta_uppdelning_av_vastra_gotaland.pdf" TargetMode="External"/><Relationship Id="rId5" Type="http://schemas.openxmlformats.org/officeDocument/2006/relationships/image" Target="../media/image5.png"/><Relationship Id="rId4" Type="http://schemas.openxmlformats.org/officeDocument/2006/relationships/hyperlink" Target="mailto:anna.bergman@lm.s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lantmateriet.se/sv/geodata/vara-produkter/avtal-for-geodatasamverka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lantmateriet.se/sv/nationella-geodataplattformen/datamangder/oversiktspl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lantmateriet.pingpong.se/courseAdminCourseDefinitionPage.do?mode=CATALOG&amp;id=394" TargetMode="Externa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lantmateriet.se/sv/smartare-samhallsbyggnadsprocess/om-smartare-samhallsbyggnad/informationsmote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lantmateriet.se/" TargetMode="External"/><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lantmateriet.se/sv/om-lantmateriet/press/nyhetsbrev/" TargetMode="External"/><Relationship Id="rId5" Type="http://schemas.openxmlformats.org/officeDocument/2006/relationships/hyperlink" Target="https://www.lantmateriet.se/globalassets/om-lantmateriet/var-samverkan-med-andra/rgs_lista_karta_uppdelning_av_vastra_gotaland.pdf" TargetMode="External"/><Relationship Id="rId4" Type="http://schemas.openxmlformats.org/officeDocument/2006/relationships/hyperlink" Target="http://www.lantmateriet.se/ngp"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hyperlink" Target="http://www.lantmateriet.se/kontakt" TargetMode="External"/><Relationship Id="rId7" Type="http://schemas.openxmlformats.org/officeDocument/2006/relationships/image" Target="../media/image1.png"/><Relationship Id="rId2" Type="http://schemas.openxmlformats.org/officeDocument/2006/relationships/hyperlink" Target="http://www.lantmateriet.se/" TargetMode="External"/><Relationship Id="rId1" Type="http://schemas.openxmlformats.org/officeDocument/2006/relationships/slideLayout" Target="../slideLayouts/slideLayout4.xml"/><Relationship Id="rId6" Type="http://schemas.openxmlformats.org/officeDocument/2006/relationships/hyperlink" Target="http://www.instagram.com/lantmateriet" TargetMode="External"/><Relationship Id="rId5" Type="http://schemas.openxmlformats.org/officeDocument/2006/relationships/hyperlink" Target="http://www.facebook.com/lantmateriet" TargetMode="External"/><Relationship Id="rId4" Type="http://schemas.openxmlformats.org/officeDocument/2006/relationships/hyperlink" Target="http://www.linkedin.com/company/lantmateri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youtube.com/watch?v=qeYyu0UEkgA"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derrubrik 9">
            <a:extLst>
              <a:ext uri="{FF2B5EF4-FFF2-40B4-BE49-F238E27FC236}">
                <a16:creationId xmlns:a16="http://schemas.microsoft.com/office/drawing/2014/main" id="{F16BB39B-2CE1-448C-8768-8A2D007D5499}"/>
              </a:ext>
            </a:extLst>
          </p:cNvPr>
          <p:cNvSpPr>
            <a:spLocks noGrp="1"/>
          </p:cNvSpPr>
          <p:nvPr>
            <p:ph type="subTitle" idx="1"/>
          </p:nvPr>
        </p:nvSpPr>
        <p:spPr/>
        <p:txBody>
          <a:bodyPr/>
          <a:lstStyle/>
          <a:p>
            <a:r>
              <a:rPr lang="sv-SE" dirty="0"/>
              <a:t>4-5 december 2024</a:t>
            </a:r>
          </a:p>
          <a:p>
            <a:r>
              <a:rPr lang="sv-SE" dirty="0" err="1"/>
              <a:t>AnnA</a:t>
            </a:r>
            <a:r>
              <a:rPr lang="sv-SE" dirty="0"/>
              <a:t> </a:t>
            </a:r>
            <a:r>
              <a:rPr lang="sv-SE" dirty="0" err="1"/>
              <a:t>bergman</a:t>
            </a:r>
            <a:r>
              <a:rPr lang="sv-SE" dirty="0"/>
              <a:t> lantmäteriet</a:t>
            </a:r>
          </a:p>
        </p:txBody>
      </p:sp>
      <p:pic>
        <p:nvPicPr>
          <p:cNvPr id="4" name="Bildobjekt 3">
            <a:extLst>
              <a:ext uri="{FF2B5EF4-FFF2-40B4-BE49-F238E27FC236}">
                <a16:creationId xmlns:a16="http://schemas.microsoft.com/office/drawing/2014/main" id="{AE716652-90DD-404E-9D2D-1FA6587B1B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701" y="1147071"/>
            <a:ext cx="1857704" cy="1857704"/>
          </a:xfrm>
          <a:prstGeom prst="rect">
            <a:avLst/>
          </a:prstGeom>
        </p:spPr>
      </p:pic>
      <p:pic>
        <p:nvPicPr>
          <p:cNvPr id="6" name="Bildobjekt 5" descr="Lantmäteriets logotyp">
            <a:extLst>
              <a:ext uri="{FF2B5EF4-FFF2-40B4-BE49-F238E27FC236}">
                <a16:creationId xmlns:a16="http://schemas.microsoft.com/office/drawing/2014/main" id="{5C456099-6058-48D0-85F3-E79936929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009" y="5929732"/>
            <a:ext cx="2461711" cy="377462"/>
          </a:xfrm>
          <a:prstGeom prst="rect">
            <a:avLst/>
          </a:prstGeom>
        </p:spPr>
      </p:pic>
      <p:sp>
        <p:nvSpPr>
          <p:cNvPr id="2" name="textruta 1">
            <a:extLst>
              <a:ext uri="{FF2B5EF4-FFF2-40B4-BE49-F238E27FC236}">
                <a16:creationId xmlns:a16="http://schemas.microsoft.com/office/drawing/2014/main" id="{9FDAC389-0847-2DAB-9318-4C0507E1EE2E}"/>
              </a:ext>
            </a:extLst>
          </p:cNvPr>
          <p:cNvSpPr txBox="1"/>
          <p:nvPr/>
        </p:nvSpPr>
        <p:spPr>
          <a:xfrm>
            <a:off x="965859" y="3211551"/>
            <a:ext cx="8646491" cy="1138773"/>
          </a:xfrm>
          <a:prstGeom prst="rect">
            <a:avLst/>
          </a:prstGeom>
          <a:noFill/>
        </p:spPr>
        <p:txBody>
          <a:bodyPr wrap="square" rtlCol="0">
            <a:spAutoFit/>
          </a:bodyPr>
          <a:lstStyle/>
          <a:p>
            <a:pPr algn="l"/>
            <a:r>
              <a:rPr lang="sv-SE" sz="4800" b="1" i="0" u="none" strike="noStrike" baseline="0" dirty="0">
                <a:solidFill>
                  <a:srgbClr val="000000"/>
                </a:solidFill>
                <a:latin typeface="Calibri" panose="020F0502020204030204" pitchFamily="34" charset="0"/>
              </a:rPr>
              <a:t>Regiondatabaskonferensen 2024</a:t>
            </a:r>
            <a:endParaRPr lang="sv-SE" sz="4800" dirty="0"/>
          </a:p>
          <a:p>
            <a:pPr algn="l"/>
            <a:endParaRPr lang="sv-SE" sz="2000" dirty="0"/>
          </a:p>
        </p:txBody>
      </p:sp>
    </p:spTree>
    <p:extLst>
      <p:ext uri="{BB962C8B-B14F-4D97-AF65-F5344CB8AC3E}">
        <p14:creationId xmlns:p14="http://schemas.microsoft.com/office/powerpoint/2010/main" val="20941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2FC886-2B3F-4F82-8B29-716C21051D50}"/>
              </a:ext>
            </a:extLst>
          </p:cNvPr>
          <p:cNvSpPr>
            <a:spLocks noGrp="1"/>
          </p:cNvSpPr>
          <p:nvPr>
            <p:ph type="title"/>
          </p:nvPr>
        </p:nvSpPr>
        <p:spPr>
          <a:xfrm>
            <a:off x="128336" y="615314"/>
            <a:ext cx="10515600" cy="549412"/>
          </a:xfrm>
        </p:spPr>
        <p:txBody>
          <a:bodyPr/>
          <a:lstStyle/>
          <a:p>
            <a:r>
              <a:rPr lang="sv-SE" dirty="0"/>
              <a:t>Öppna data från lantmäteriet – just nu</a:t>
            </a:r>
          </a:p>
        </p:txBody>
      </p:sp>
      <p:sp>
        <p:nvSpPr>
          <p:cNvPr id="6" name="Platshållare för innehåll 2">
            <a:extLst>
              <a:ext uri="{FF2B5EF4-FFF2-40B4-BE49-F238E27FC236}">
                <a16:creationId xmlns:a16="http://schemas.microsoft.com/office/drawing/2014/main" id="{F7C41A8C-F31E-4BB8-9D34-BCB010F7CD2D}"/>
              </a:ext>
            </a:extLst>
          </p:cNvPr>
          <p:cNvSpPr txBox="1">
            <a:spLocks/>
          </p:cNvSpPr>
          <p:nvPr/>
        </p:nvSpPr>
        <p:spPr>
          <a:xfrm>
            <a:off x="612569" y="1508575"/>
            <a:ext cx="5776228" cy="48748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800" dirty="0"/>
          </a:p>
        </p:txBody>
      </p:sp>
      <p:graphicFrame>
        <p:nvGraphicFramePr>
          <p:cNvPr id="8" name="Diagram 7">
            <a:extLst>
              <a:ext uri="{FF2B5EF4-FFF2-40B4-BE49-F238E27FC236}">
                <a16:creationId xmlns:a16="http://schemas.microsoft.com/office/drawing/2014/main" id="{6FD220D0-C29D-4651-BA9D-5DD269068B8C}"/>
              </a:ext>
            </a:extLst>
          </p:cNvPr>
          <p:cNvGraphicFramePr/>
          <p:nvPr/>
        </p:nvGraphicFramePr>
        <p:xfrm>
          <a:off x="128336" y="6370749"/>
          <a:ext cx="11935326" cy="46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ruta 2">
            <a:extLst>
              <a:ext uri="{FF2B5EF4-FFF2-40B4-BE49-F238E27FC236}">
                <a16:creationId xmlns:a16="http://schemas.microsoft.com/office/drawing/2014/main" id="{8AA1A510-9F39-4AE8-8674-483EB9412CBF}"/>
              </a:ext>
            </a:extLst>
          </p:cNvPr>
          <p:cNvSpPr txBox="1"/>
          <p:nvPr/>
        </p:nvSpPr>
        <p:spPr>
          <a:xfrm>
            <a:off x="612571" y="1445842"/>
            <a:ext cx="8482002" cy="4271771"/>
          </a:xfrm>
          <a:prstGeom prst="rect">
            <a:avLst/>
          </a:prstGeom>
          <a:noFill/>
        </p:spPr>
        <p:txBody>
          <a:bodyPr wrap="square" lIns="0" tIns="0" rIns="0" bIns="0" numCol="2" rtlCol="0">
            <a:noAutofit/>
          </a:bodyPr>
          <a:lstStyle/>
          <a:p>
            <a:pPr marL="342900" indent="-342900" algn="l">
              <a:buFont typeface="Arial" panose="020B0604020202020204" pitchFamily="34" charset="0"/>
              <a:buChar char="•"/>
            </a:pPr>
            <a:r>
              <a:rPr lang="sv-SE" dirty="0"/>
              <a:t>Distriktsindelning Nedladdning, vektor</a:t>
            </a:r>
          </a:p>
          <a:p>
            <a:pPr marL="342900" indent="-342900" algn="l">
              <a:buFont typeface="Arial" panose="020B0604020202020204" pitchFamily="34" charset="0"/>
              <a:buChar char="•"/>
            </a:pPr>
            <a:r>
              <a:rPr lang="sv-SE" dirty="0"/>
              <a:t>Ekonomiska kartan</a:t>
            </a:r>
          </a:p>
          <a:p>
            <a:pPr marL="342900" indent="-342900" algn="l">
              <a:buFont typeface="Arial" panose="020B0604020202020204" pitchFamily="34" charset="0"/>
              <a:buChar char="•"/>
            </a:pPr>
            <a:r>
              <a:rPr lang="sv-SE" dirty="0"/>
              <a:t>Fjällinformation</a:t>
            </a:r>
          </a:p>
          <a:p>
            <a:pPr marL="342900" indent="-342900" algn="l">
              <a:buFont typeface="Arial" panose="020B0604020202020204" pitchFamily="34" charset="0"/>
              <a:buChar char="•"/>
            </a:pPr>
            <a:r>
              <a:rPr lang="sv-SE" dirty="0"/>
              <a:t>Generalstabskartan</a:t>
            </a:r>
          </a:p>
          <a:p>
            <a:pPr marL="342900" indent="-342900" algn="l">
              <a:buFont typeface="Arial" panose="020B0604020202020204" pitchFamily="34" charset="0"/>
              <a:buChar char="•"/>
            </a:pPr>
            <a:r>
              <a:rPr lang="sv-SE" dirty="0"/>
              <a:t>Häradsekonomiska kartan</a:t>
            </a:r>
          </a:p>
          <a:p>
            <a:pPr marL="342900" indent="-342900" algn="l">
              <a:buFont typeface="Arial" panose="020B0604020202020204" pitchFamily="34" charset="0"/>
              <a:buChar char="•"/>
            </a:pPr>
            <a:r>
              <a:rPr lang="sv-SE" dirty="0"/>
              <a:t>Karta 1:50 000 Nedladdning, raster</a:t>
            </a:r>
          </a:p>
          <a:p>
            <a:pPr marL="342900" indent="-342900" algn="l">
              <a:buFont typeface="Arial" panose="020B0604020202020204" pitchFamily="34" charset="0"/>
              <a:buChar char="•"/>
            </a:pPr>
            <a:r>
              <a:rPr lang="sv-SE" dirty="0"/>
              <a:t>Laserdata Nedladdning, skog</a:t>
            </a:r>
          </a:p>
          <a:p>
            <a:pPr marL="342900" indent="-342900" algn="l">
              <a:buFont typeface="Arial" panose="020B0604020202020204" pitchFamily="34" charset="0"/>
              <a:buChar char="•"/>
            </a:pPr>
            <a:r>
              <a:rPr lang="sv-SE" dirty="0"/>
              <a:t>Markhöjdmodell Nedladdning, </a:t>
            </a:r>
            <a:r>
              <a:rPr lang="sv-SE" dirty="0" err="1"/>
              <a:t>grid</a:t>
            </a:r>
            <a:r>
              <a:rPr lang="sv-SE" dirty="0"/>
              <a:t> 50+</a:t>
            </a:r>
          </a:p>
          <a:p>
            <a:pPr marL="342900" indent="-342900" algn="l">
              <a:buFont typeface="Arial" panose="020B0604020202020204" pitchFamily="34" charset="0"/>
              <a:buChar char="•"/>
            </a:pPr>
            <a:r>
              <a:rPr lang="sv-SE" dirty="0"/>
              <a:t>Ortofoto historiska Nedladdning</a:t>
            </a:r>
          </a:p>
          <a:p>
            <a:pPr marL="342900" indent="-342900" algn="l">
              <a:buFont typeface="Arial" panose="020B0604020202020204" pitchFamily="34" charset="0"/>
              <a:buChar char="•"/>
            </a:pPr>
            <a:r>
              <a:rPr lang="sv-SE" dirty="0"/>
              <a:t>Ortofoto historiska Visning</a:t>
            </a:r>
          </a:p>
          <a:p>
            <a:pPr marL="342900" indent="-342900" algn="l">
              <a:buFont typeface="Arial" panose="020B0604020202020204" pitchFamily="34" charset="0"/>
              <a:buChar char="•"/>
            </a:pPr>
            <a:r>
              <a:rPr lang="sv-SE" dirty="0"/>
              <a:t>Socken och stad Nedladdning, vektor</a:t>
            </a:r>
          </a:p>
          <a:p>
            <a:pPr marL="342900" indent="-342900" algn="l">
              <a:buFont typeface="Arial" panose="020B0604020202020204" pitchFamily="34" charset="0"/>
              <a:buChar char="•"/>
            </a:pPr>
            <a:r>
              <a:rPr lang="sv-SE" dirty="0"/>
              <a:t>Stompunkt Direkt</a:t>
            </a:r>
          </a:p>
          <a:p>
            <a:pPr marL="342900" indent="-342900" algn="l">
              <a:buFont typeface="Arial" panose="020B0604020202020204" pitchFamily="34" charset="0"/>
              <a:buChar char="•"/>
            </a:pPr>
            <a:r>
              <a:rPr lang="sv-SE" dirty="0"/>
              <a:t>Stompunkt Visning</a:t>
            </a:r>
          </a:p>
          <a:p>
            <a:pPr marL="342900" indent="-342900" algn="l">
              <a:buFont typeface="Arial" panose="020B0604020202020204" pitchFamily="34" charset="0"/>
              <a:buChar char="•"/>
            </a:pPr>
            <a:r>
              <a:rPr lang="sv-SE" dirty="0" err="1"/>
              <a:t>Swepos</a:t>
            </a:r>
            <a:r>
              <a:rPr lang="sv-SE" dirty="0"/>
              <a:t> DGNSS</a:t>
            </a:r>
          </a:p>
          <a:p>
            <a:pPr marL="342900" indent="-342900" algn="l">
              <a:buFont typeface="Arial" panose="020B0604020202020204" pitchFamily="34" charset="0"/>
              <a:buChar char="•"/>
            </a:pPr>
            <a:r>
              <a:rPr lang="sv-SE" dirty="0"/>
              <a:t>Sverigekartor</a:t>
            </a:r>
          </a:p>
          <a:p>
            <a:pPr marL="342900" indent="-342900" algn="l">
              <a:buFont typeface="Arial" panose="020B0604020202020204" pitchFamily="34" charset="0"/>
              <a:buChar char="•"/>
            </a:pPr>
            <a:r>
              <a:rPr lang="sv-SE" dirty="0"/>
              <a:t>Topografi 100 Nedladdning, vektor</a:t>
            </a:r>
          </a:p>
          <a:p>
            <a:pPr marL="342900" indent="-342900" algn="l">
              <a:buFont typeface="Arial" panose="020B0604020202020204" pitchFamily="34" charset="0"/>
              <a:buChar char="•"/>
            </a:pPr>
            <a:r>
              <a:rPr lang="sv-SE" dirty="0"/>
              <a:t>Topografi 1M Nedladdning, vektor</a:t>
            </a:r>
          </a:p>
          <a:p>
            <a:pPr marL="342900" indent="-342900" algn="l">
              <a:buFont typeface="Arial" panose="020B0604020202020204" pitchFamily="34" charset="0"/>
              <a:buChar char="•"/>
            </a:pPr>
            <a:r>
              <a:rPr lang="sv-SE" dirty="0"/>
              <a:t>Topografi 250 Nedladdning, vektor</a:t>
            </a:r>
          </a:p>
          <a:p>
            <a:pPr marL="342900" indent="-342900" algn="l">
              <a:buFont typeface="Arial" panose="020B0604020202020204" pitchFamily="34" charset="0"/>
              <a:buChar char="•"/>
            </a:pPr>
            <a:r>
              <a:rPr lang="sv-SE" dirty="0"/>
              <a:t>Topografi 50 Nedladdning, vektor</a:t>
            </a:r>
          </a:p>
          <a:p>
            <a:pPr marL="342900" indent="-342900" algn="l">
              <a:buFont typeface="Arial" panose="020B0604020202020204" pitchFamily="34" charset="0"/>
              <a:buChar char="•"/>
            </a:pPr>
            <a:r>
              <a:rPr lang="sv-SE" dirty="0"/>
              <a:t>Topografisk webbkarta Visning, översiktlig</a:t>
            </a:r>
          </a:p>
          <a:p>
            <a:pPr marL="342900" indent="-342900" algn="l">
              <a:buFont typeface="Arial" panose="020B0604020202020204" pitchFamily="34" charset="0"/>
              <a:buChar char="•"/>
            </a:pPr>
            <a:r>
              <a:rPr lang="sv-SE" dirty="0"/>
              <a:t>Tyngdkraft Nedladdning</a:t>
            </a:r>
          </a:p>
          <a:p>
            <a:pPr marL="342900" indent="-342900" algn="l">
              <a:buFont typeface="Arial" panose="020B0604020202020204" pitchFamily="34" charset="0"/>
              <a:buChar char="•"/>
            </a:pPr>
            <a:r>
              <a:rPr lang="sv-SE" dirty="0"/>
              <a:t>Tyngdkraft Visning</a:t>
            </a:r>
          </a:p>
          <a:p>
            <a:endParaRPr lang="sv-SE" dirty="0"/>
          </a:p>
        </p:txBody>
      </p:sp>
      <p:sp>
        <p:nvSpPr>
          <p:cNvPr id="7" name="TextBox 5">
            <a:extLst>
              <a:ext uri="{FF2B5EF4-FFF2-40B4-BE49-F238E27FC236}">
                <a16:creationId xmlns:a16="http://schemas.microsoft.com/office/drawing/2014/main" id="{8F5A625A-744D-48F9-B4E8-3C76DB87FA99}"/>
              </a:ext>
            </a:extLst>
          </p:cNvPr>
          <p:cNvSpPr txBox="1"/>
          <p:nvPr/>
        </p:nvSpPr>
        <p:spPr>
          <a:xfrm rot="20878065">
            <a:off x="8433396" y="937755"/>
            <a:ext cx="3479136" cy="523220"/>
          </a:xfrm>
          <a:prstGeom prst="rect">
            <a:avLst/>
          </a:prstGeom>
          <a:solidFill>
            <a:sysClr val="window" lastClr="FFFFFF"/>
          </a:solidFill>
          <a:ln w="34925" cap="flat" cmpd="sng" algn="ctr">
            <a:solidFill>
              <a:schemeClr val="bg2"/>
            </a:solidFill>
            <a:prstDash val="solid"/>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0" cap="none" spc="0" normalizeH="0" baseline="0" noProof="0" dirty="0">
                <a:ln>
                  <a:noFill/>
                </a:ln>
                <a:solidFill>
                  <a:prstClr val="black"/>
                </a:solidFill>
                <a:effectLst/>
                <a:uLnTx/>
                <a:uFillTx/>
                <a:latin typeface="Calibri" panose="020F0502020204030204"/>
                <a:ea typeface="+mn-ea"/>
                <a:cs typeface="+mn-cs"/>
              </a:rPr>
              <a:t>Förändring väntar!</a:t>
            </a:r>
          </a:p>
        </p:txBody>
      </p:sp>
      <p:pic>
        <p:nvPicPr>
          <p:cNvPr id="9" name="Bildobjekt 8">
            <a:extLst>
              <a:ext uri="{FF2B5EF4-FFF2-40B4-BE49-F238E27FC236}">
                <a16:creationId xmlns:a16="http://schemas.microsoft.com/office/drawing/2014/main" id="{774BC6FC-747C-573C-0B98-485FE6E2A388}"/>
              </a:ext>
            </a:extLst>
          </p:cNvPr>
          <p:cNvPicPr>
            <a:picLocks noChangeAspect="1"/>
          </p:cNvPicPr>
          <p:nvPr/>
        </p:nvPicPr>
        <p:blipFill>
          <a:blip r:embed="rId8"/>
          <a:stretch>
            <a:fillRect/>
          </a:stretch>
        </p:blipFill>
        <p:spPr>
          <a:xfrm>
            <a:off x="7184626" y="3292446"/>
            <a:ext cx="3938040" cy="2984686"/>
          </a:xfrm>
          <a:prstGeom prst="rect">
            <a:avLst/>
          </a:prstGeom>
          <a:ln>
            <a:solidFill>
              <a:schemeClr val="bg1">
                <a:lumMod val="85000"/>
              </a:schemeClr>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37225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26A8D-2304-19AA-71B8-3ED55A298FF7}"/>
              </a:ext>
            </a:extLst>
          </p:cNvPr>
          <p:cNvSpPr>
            <a:spLocks noGrp="1"/>
          </p:cNvSpPr>
          <p:nvPr>
            <p:ph type="title"/>
          </p:nvPr>
        </p:nvSpPr>
        <p:spPr>
          <a:xfrm>
            <a:off x="612569" y="723207"/>
            <a:ext cx="5219820" cy="549412"/>
          </a:xfrm>
        </p:spPr>
        <p:txBody>
          <a:bodyPr/>
          <a:lstStyle/>
          <a:p>
            <a:r>
              <a:rPr lang="sv-SE" dirty="0"/>
              <a:t>HVD</a:t>
            </a:r>
          </a:p>
        </p:txBody>
      </p:sp>
      <p:sp>
        <p:nvSpPr>
          <p:cNvPr id="3" name="Platshållare för innehåll 2">
            <a:extLst>
              <a:ext uri="{FF2B5EF4-FFF2-40B4-BE49-F238E27FC236}">
                <a16:creationId xmlns:a16="http://schemas.microsoft.com/office/drawing/2014/main" id="{06A5FB67-7CE4-44BC-E612-13F806E7C7F0}"/>
              </a:ext>
            </a:extLst>
          </p:cNvPr>
          <p:cNvSpPr>
            <a:spLocks noGrp="1"/>
          </p:cNvSpPr>
          <p:nvPr>
            <p:ph idx="1"/>
          </p:nvPr>
        </p:nvSpPr>
        <p:spPr>
          <a:xfrm>
            <a:off x="612569" y="1415133"/>
            <a:ext cx="5611250" cy="2013867"/>
          </a:xfrm>
        </p:spPr>
        <p:txBody>
          <a:bodyPr/>
          <a:lstStyle/>
          <a:p>
            <a:r>
              <a:rPr lang="sv-SE" sz="2400" dirty="0"/>
              <a:t>HVD-datamängderna blir avgiftsfria 3:e februari 2025</a:t>
            </a:r>
          </a:p>
          <a:p>
            <a:r>
              <a:rPr lang="sv-SE" sz="2400" dirty="0"/>
              <a:t>Avgiftsjusteringar för produkter med en blandning av HVD och annan information</a:t>
            </a:r>
          </a:p>
          <a:p>
            <a:r>
              <a:rPr lang="sv-SE" sz="2400" dirty="0"/>
              <a:t>Visningstjänsterna har kvar avgiften</a:t>
            </a:r>
          </a:p>
          <a:p>
            <a:endParaRPr lang="sv-SE" sz="2400" dirty="0"/>
          </a:p>
          <a:p>
            <a:endParaRPr lang="sv-SE" sz="2400" dirty="0"/>
          </a:p>
          <a:p>
            <a:endParaRPr lang="sv-SE" sz="2400" dirty="0"/>
          </a:p>
        </p:txBody>
      </p:sp>
      <p:pic>
        <p:nvPicPr>
          <p:cNvPr id="4" name="Bildobjekt 3">
            <a:extLst>
              <a:ext uri="{FF2B5EF4-FFF2-40B4-BE49-F238E27FC236}">
                <a16:creationId xmlns:a16="http://schemas.microsoft.com/office/drawing/2014/main" id="{43C37906-7DE3-009F-0441-2692C967E28B}"/>
              </a:ext>
            </a:extLst>
          </p:cNvPr>
          <p:cNvPicPr>
            <a:picLocks noChangeAspect="1"/>
          </p:cNvPicPr>
          <p:nvPr/>
        </p:nvPicPr>
        <p:blipFill rotWithShape="1">
          <a:blip r:embed="rId3">
            <a:extLst>
              <a:ext uri="{28A0092B-C50C-407E-A947-70E740481C1C}">
                <a14:useLocalDpi xmlns:a14="http://schemas.microsoft.com/office/drawing/2010/main" val="0"/>
              </a:ext>
            </a:extLst>
          </a:blip>
          <a:srcRect l="6281" t="3" r="6286" b="3"/>
          <a:stretch/>
        </p:blipFill>
        <p:spPr>
          <a:xfrm>
            <a:off x="6836826" y="382554"/>
            <a:ext cx="5348953" cy="6475445"/>
          </a:xfrm>
          <a:prstGeom prst="rect">
            <a:avLst/>
          </a:prstGeom>
        </p:spPr>
      </p:pic>
      <p:sp>
        <p:nvSpPr>
          <p:cNvPr id="5" name="textruta 4">
            <a:extLst>
              <a:ext uri="{FF2B5EF4-FFF2-40B4-BE49-F238E27FC236}">
                <a16:creationId xmlns:a16="http://schemas.microsoft.com/office/drawing/2014/main" id="{0D2E85B4-452C-2645-9D17-9939A30B2C99}"/>
              </a:ext>
            </a:extLst>
          </p:cNvPr>
          <p:cNvSpPr txBox="1"/>
          <p:nvPr/>
        </p:nvSpPr>
        <p:spPr>
          <a:xfrm>
            <a:off x="612570" y="3832688"/>
            <a:ext cx="5120966" cy="2123658"/>
          </a:xfrm>
          <a:prstGeom prst="rect">
            <a:avLst/>
          </a:prstGeom>
          <a:noFill/>
        </p:spPr>
        <p:txBody>
          <a:bodyPr wrap="square" numCol="2"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Administrativ indelning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Ortnamn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Adress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Marktäcke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Höjddata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err="1">
                <a:ln>
                  <a:noFill/>
                </a:ln>
                <a:solidFill>
                  <a:prstClr val="black"/>
                </a:solidFill>
                <a:effectLst/>
                <a:uLnTx/>
                <a:uFillTx/>
                <a:latin typeface="Gill Sans MT"/>
                <a:ea typeface="+mn-ea"/>
                <a:cs typeface="+mn-cs"/>
              </a:rPr>
              <a:t>Ortofoto</a:t>
            </a:r>
            <a:endParaRPr kumimoji="0" lang="sv-SE" sz="2200" b="0" i="0" u="none" strike="noStrike" kern="1200" cap="none" spc="0" normalizeH="0" baseline="0" noProof="0" dirty="0">
              <a:ln>
                <a:noFill/>
              </a:ln>
              <a:solidFill>
                <a:prstClr val="black"/>
              </a:solidFill>
              <a:effectLst/>
              <a:uLnTx/>
              <a:uFillTx/>
              <a:latin typeface="Gill Sans M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Fastighetsområde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Byggnad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prstClr val="black"/>
                </a:solidFill>
                <a:effectLst/>
                <a:uLnTx/>
                <a:uFillTx/>
                <a:latin typeface="Gill Sans MT"/>
                <a:ea typeface="+mn-ea"/>
                <a:cs typeface="+mn-cs"/>
              </a:rPr>
              <a:t>Hydrografi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38171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376751-6766-E47F-3653-A886B759E7F0}"/>
              </a:ext>
            </a:extLst>
          </p:cNvPr>
          <p:cNvSpPr>
            <a:spLocks noGrp="1"/>
          </p:cNvSpPr>
          <p:nvPr>
            <p:ph type="title"/>
          </p:nvPr>
        </p:nvSpPr>
        <p:spPr/>
        <p:txBody>
          <a:bodyPr/>
          <a:lstStyle/>
          <a:p>
            <a:r>
              <a:rPr lang="sv-SE" dirty="0"/>
              <a:t>HVD-produkter</a:t>
            </a:r>
          </a:p>
        </p:txBody>
      </p:sp>
      <p:sp>
        <p:nvSpPr>
          <p:cNvPr id="3" name="Platshållare för innehåll 2">
            <a:extLst>
              <a:ext uri="{FF2B5EF4-FFF2-40B4-BE49-F238E27FC236}">
                <a16:creationId xmlns:a16="http://schemas.microsoft.com/office/drawing/2014/main" id="{36949807-17DE-5FE8-2D29-48DCD0418B4D}"/>
              </a:ext>
            </a:extLst>
          </p:cNvPr>
          <p:cNvSpPr>
            <a:spLocks noGrp="1"/>
          </p:cNvSpPr>
          <p:nvPr>
            <p:ph idx="1"/>
          </p:nvPr>
        </p:nvSpPr>
        <p:spPr>
          <a:xfrm>
            <a:off x="612569" y="1372461"/>
            <a:ext cx="6007687" cy="4874803"/>
          </a:xfrm>
        </p:spPr>
        <p:txBody>
          <a:bodyPr/>
          <a:lstStyle/>
          <a:p>
            <a:r>
              <a:rPr lang="sv-SE" sz="2400" b="1" dirty="0"/>
              <a:t>Nya produkter (tjänster)</a:t>
            </a:r>
          </a:p>
          <a:p>
            <a:pPr marL="457200" indent="-457200">
              <a:buFont typeface="Arial" panose="020B0604020202020204" pitchFamily="34" charset="0"/>
              <a:buChar char="•"/>
            </a:pPr>
            <a:r>
              <a:rPr lang="sv-SE" sz="2400" dirty="0"/>
              <a:t>Belägenhetsadress Nedladdning, vektor</a:t>
            </a:r>
          </a:p>
          <a:p>
            <a:pPr marL="457200" indent="-457200">
              <a:buFont typeface="Arial" panose="020B0604020202020204" pitchFamily="34" charset="0"/>
              <a:buChar char="•"/>
            </a:pPr>
            <a:r>
              <a:rPr lang="sv-SE" sz="2400" dirty="0"/>
              <a:t>Fastighetsindelning Direkt</a:t>
            </a:r>
          </a:p>
          <a:p>
            <a:pPr marL="457200" indent="-457200">
              <a:buFont typeface="Arial" panose="020B0604020202020204" pitchFamily="34" charset="0"/>
              <a:buChar char="•"/>
            </a:pPr>
            <a:r>
              <a:rPr lang="sv-SE" sz="2400" dirty="0"/>
              <a:t>Hydrografi Direkt</a:t>
            </a:r>
          </a:p>
          <a:p>
            <a:pPr marL="457200" indent="-457200">
              <a:buFont typeface="Arial" panose="020B0604020202020204" pitchFamily="34" charset="0"/>
              <a:buChar char="•"/>
            </a:pPr>
            <a:r>
              <a:rPr lang="sv-SE" sz="2400" dirty="0"/>
              <a:t>Kommun, län och rike Nedladdning, vektor</a:t>
            </a:r>
          </a:p>
          <a:p>
            <a:pPr marL="457200" indent="-457200">
              <a:buFont typeface="Arial" panose="020B0604020202020204" pitchFamily="34" charset="0"/>
              <a:buChar char="•"/>
            </a:pPr>
            <a:r>
              <a:rPr lang="sv-SE" sz="2400" dirty="0"/>
              <a:t>Kommun, län och rike Direkt</a:t>
            </a:r>
          </a:p>
          <a:p>
            <a:pPr marL="457200" indent="-457200">
              <a:buFont typeface="Arial" panose="020B0604020202020204" pitchFamily="34" charset="0"/>
              <a:buChar char="•"/>
            </a:pPr>
            <a:r>
              <a:rPr lang="sv-SE" sz="2400" dirty="0"/>
              <a:t>Marktäcke Nedladdning, vektor</a:t>
            </a:r>
          </a:p>
          <a:p>
            <a:pPr marL="457200" indent="-457200">
              <a:buFont typeface="Arial" panose="020B0604020202020204" pitchFamily="34" charset="0"/>
              <a:buChar char="•"/>
            </a:pPr>
            <a:r>
              <a:rPr lang="sv-SE" sz="2400" dirty="0"/>
              <a:t>Marktäcke Direkt</a:t>
            </a:r>
          </a:p>
          <a:p>
            <a:pPr marL="457200" indent="-457200">
              <a:buFont typeface="Arial" panose="020B0604020202020204" pitchFamily="34" charset="0"/>
              <a:buChar char="•"/>
            </a:pPr>
            <a:r>
              <a:rPr lang="sv-SE" sz="2400" dirty="0"/>
              <a:t>Ortofoto Nedladdning </a:t>
            </a:r>
          </a:p>
          <a:p>
            <a:pPr marL="457200" indent="-457200">
              <a:buFont typeface="Arial" panose="020B0604020202020204" pitchFamily="34" charset="0"/>
              <a:buChar char="•"/>
            </a:pPr>
            <a:r>
              <a:rPr lang="sv-SE" sz="2400" dirty="0"/>
              <a:t>Markhöjdmodell Nedladdning </a:t>
            </a:r>
          </a:p>
        </p:txBody>
      </p:sp>
      <p:sp>
        <p:nvSpPr>
          <p:cNvPr id="4" name="Platshållare för innehåll 2">
            <a:extLst>
              <a:ext uri="{FF2B5EF4-FFF2-40B4-BE49-F238E27FC236}">
                <a16:creationId xmlns:a16="http://schemas.microsoft.com/office/drawing/2014/main" id="{5615B710-99EB-5D80-4D17-6D5583521A54}"/>
              </a:ext>
            </a:extLst>
          </p:cNvPr>
          <p:cNvSpPr txBox="1">
            <a:spLocks/>
          </p:cNvSpPr>
          <p:nvPr/>
        </p:nvSpPr>
        <p:spPr>
          <a:xfrm>
            <a:off x="6580553" y="1372461"/>
            <a:ext cx="6007687" cy="48748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Gill Sans MT"/>
                <a:ea typeface="+mn-ea"/>
                <a:cs typeface="+mn-cs"/>
              </a:rPr>
              <a:t>Befintliga produkter (tjänster)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Belägenhetsadress Direkt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Byggnad Direkt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Byggnad Nedladdning, vektor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Fastighetsindelning Nedladdning, vektor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Hydrografi Nedladdning, Inspire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Ortnamn Direkt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black"/>
                </a:solidFill>
                <a:effectLst/>
                <a:uLnTx/>
                <a:uFillTx/>
                <a:latin typeface="Gill Sans MT"/>
                <a:ea typeface="+mn-ea"/>
                <a:cs typeface="+mn-cs"/>
              </a:rPr>
              <a:t>Ortnamn Nedladdning, vektor</a:t>
            </a:r>
          </a:p>
        </p:txBody>
      </p:sp>
    </p:spTree>
    <p:extLst>
      <p:ext uri="{BB962C8B-B14F-4D97-AF65-F5344CB8AC3E}">
        <p14:creationId xmlns:p14="http://schemas.microsoft.com/office/powerpoint/2010/main" val="282474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E262E0-C0D1-83DA-5951-D124C24C8235}"/>
              </a:ext>
            </a:extLst>
          </p:cNvPr>
          <p:cNvSpPr>
            <a:spLocks noGrp="1"/>
          </p:cNvSpPr>
          <p:nvPr>
            <p:ph type="title"/>
          </p:nvPr>
        </p:nvSpPr>
        <p:spPr/>
        <p:txBody>
          <a:bodyPr/>
          <a:lstStyle/>
          <a:p>
            <a:r>
              <a:rPr lang="sv-SE" dirty="0"/>
              <a:t>Övergång</a:t>
            </a:r>
          </a:p>
        </p:txBody>
      </p:sp>
      <p:sp>
        <p:nvSpPr>
          <p:cNvPr id="3" name="Platshållare för innehåll 2">
            <a:extLst>
              <a:ext uri="{FF2B5EF4-FFF2-40B4-BE49-F238E27FC236}">
                <a16:creationId xmlns:a16="http://schemas.microsoft.com/office/drawing/2014/main" id="{3D332F57-968E-D2BD-98E8-C18CCA248BF8}"/>
              </a:ext>
            </a:extLst>
          </p:cNvPr>
          <p:cNvSpPr>
            <a:spLocks noGrp="1"/>
          </p:cNvSpPr>
          <p:nvPr>
            <p:ph idx="1"/>
          </p:nvPr>
        </p:nvSpPr>
        <p:spPr>
          <a:xfrm>
            <a:off x="612569" y="1415133"/>
            <a:ext cx="4910901" cy="4874803"/>
          </a:xfrm>
        </p:spPr>
        <p:txBody>
          <a:bodyPr/>
          <a:lstStyle/>
          <a:p>
            <a:pPr marL="342900" lvl="1" indent="-342900" fontAlgn="t">
              <a:lnSpc>
                <a:spcPct val="100000"/>
              </a:lnSpc>
              <a:spcBef>
                <a:spcPts val="0"/>
              </a:spcBef>
              <a:buFont typeface="Arial" panose="020B0604020202020204" pitchFamily="34" charset="0"/>
              <a:buChar char="•"/>
            </a:pPr>
            <a:r>
              <a:rPr lang="sv-SE" sz="2400" dirty="0"/>
              <a:t>Vår avsikt är att erbjuda befintliga produkter parallellt med det nya under en övergångsperiod</a:t>
            </a:r>
          </a:p>
          <a:p>
            <a:pPr marL="342900" lvl="1" indent="-342900" fontAlgn="t">
              <a:lnSpc>
                <a:spcPct val="100000"/>
              </a:lnSpc>
              <a:spcBef>
                <a:spcPts val="0"/>
              </a:spcBef>
              <a:buFont typeface="Arial" panose="020B0604020202020204" pitchFamily="34" charset="0"/>
              <a:buChar char="•"/>
            </a:pPr>
            <a:endParaRPr lang="sv-SE" sz="2400" dirty="0"/>
          </a:p>
          <a:p>
            <a:pPr marL="342900" lvl="1" indent="-342900" fontAlgn="t">
              <a:lnSpc>
                <a:spcPct val="100000"/>
              </a:lnSpc>
              <a:spcBef>
                <a:spcPts val="0"/>
              </a:spcBef>
              <a:buFont typeface="Arial" panose="020B0604020202020204" pitchFamily="34" charset="0"/>
              <a:buChar char="•"/>
            </a:pPr>
            <a:r>
              <a:rPr lang="sv-SE" sz="2400" dirty="0"/>
              <a:t>Övergångsperioden kan komma att vara kortare än sex månader</a:t>
            </a:r>
          </a:p>
          <a:p>
            <a:pPr marL="342900" lvl="1" indent="-342900" fontAlgn="t">
              <a:lnSpc>
                <a:spcPct val="100000"/>
              </a:lnSpc>
              <a:spcBef>
                <a:spcPts val="0"/>
              </a:spcBef>
              <a:buFont typeface="Arial" panose="020B0604020202020204" pitchFamily="34" charset="0"/>
              <a:buChar char="•"/>
            </a:pPr>
            <a:endParaRPr lang="sv-SE" sz="2400" dirty="0"/>
          </a:p>
          <a:p>
            <a:pPr marL="342900" lvl="1" indent="-342900" fontAlgn="t">
              <a:lnSpc>
                <a:spcPct val="100000"/>
              </a:lnSpc>
              <a:spcBef>
                <a:spcPts val="0"/>
              </a:spcBef>
              <a:buFont typeface="Arial" panose="020B0604020202020204" pitchFamily="34" charset="0"/>
              <a:buChar char="•"/>
            </a:pPr>
            <a:r>
              <a:rPr lang="sv-SE" sz="2400" dirty="0"/>
              <a:t>Befintliga produkter i så hög utsträckning som möjligt</a:t>
            </a:r>
          </a:p>
          <a:p>
            <a:pPr marL="342900" lvl="1" indent="-342900" fontAlgn="t">
              <a:lnSpc>
                <a:spcPct val="100000"/>
              </a:lnSpc>
              <a:spcBef>
                <a:spcPts val="0"/>
              </a:spcBef>
              <a:buFont typeface="Arial" panose="020B0604020202020204" pitchFamily="34" charset="0"/>
              <a:buChar char="•"/>
            </a:pPr>
            <a:endParaRPr lang="sv-SE" sz="2400" dirty="0"/>
          </a:p>
          <a:p>
            <a:endParaRPr lang="sv-SE" dirty="0"/>
          </a:p>
        </p:txBody>
      </p:sp>
      <p:pic>
        <p:nvPicPr>
          <p:cNvPr id="4" name="Bildobjekt 11">
            <a:extLst>
              <a:ext uri="{FF2B5EF4-FFF2-40B4-BE49-F238E27FC236}">
                <a16:creationId xmlns:a16="http://schemas.microsoft.com/office/drawing/2014/main" id="{EFD399FB-89D1-997C-78C6-4A7B9B5A4AB2}"/>
              </a:ext>
            </a:extLst>
          </p:cNvPr>
          <p:cNvPicPr>
            <a:picLocks noChangeAspect="1"/>
          </p:cNvPicPr>
          <p:nvPr/>
        </p:nvPicPr>
        <p:blipFill rotWithShape="1">
          <a:blip r:embed="rId3">
            <a:extLst>
              <a:ext uri="{28A0092B-C50C-407E-A947-70E740481C1C}">
                <a14:useLocalDpi xmlns:a14="http://schemas.microsoft.com/office/drawing/2010/main" val="0"/>
              </a:ext>
            </a:extLst>
          </a:blip>
          <a:srcRect l="45250" r="1" b="-30"/>
          <a:stretch/>
        </p:blipFill>
        <p:spPr>
          <a:xfrm>
            <a:off x="6852572" y="380998"/>
            <a:ext cx="5348954" cy="6496049"/>
          </a:xfrm>
          <a:prstGeom prst="rect">
            <a:avLst/>
          </a:prstGeom>
        </p:spPr>
      </p:pic>
    </p:spTree>
    <p:extLst>
      <p:ext uri="{BB962C8B-B14F-4D97-AF65-F5344CB8AC3E}">
        <p14:creationId xmlns:p14="http://schemas.microsoft.com/office/powerpoint/2010/main" val="379316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D7659B-A224-FA38-8436-3CE4278686BD}"/>
              </a:ext>
            </a:extLst>
          </p:cNvPr>
          <p:cNvSpPr>
            <a:spLocks noGrp="1"/>
          </p:cNvSpPr>
          <p:nvPr>
            <p:ph type="title"/>
          </p:nvPr>
        </p:nvSpPr>
        <p:spPr/>
        <p:txBody>
          <a:bodyPr/>
          <a:lstStyle/>
          <a:p>
            <a:r>
              <a:rPr lang="sv-SE" dirty="0"/>
              <a:t>Tips inför övergången</a:t>
            </a:r>
          </a:p>
        </p:txBody>
      </p:sp>
      <p:sp>
        <p:nvSpPr>
          <p:cNvPr id="3" name="Platshållare för innehåll 2">
            <a:extLst>
              <a:ext uri="{FF2B5EF4-FFF2-40B4-BE49-F238E27FC236}">
                <a16:creationId xmlns:a16="http://schemas.microsoft.com/office/drawing/2014/main" id="{89EA938E-0609-4EAA-E54E-4EB2855C34B1}"/>
              </a:ext>
            </a:extLst>
          </p:cNvPr>
          <p:cNvSpPr>
            <a:spLocks noGrp="1"/>
          </p:cNvSpPr>
          <p:nvPr>
            <p:ph idx="1"/>
          </p:nvPr>
        </p:nvSpPr>
        <p:spPr>
          <a:xfrm>
            <a:off x="612569" y="1445613"/>
            <a:ext cx="5699021" cy="4351338"/>
          </a:xfrm>
        </p:spPr>
        <p:txBody>
          <a:bodyPr/>
          <a:lstStyle/>
          <a:p>
            <a:pPr marL="514350" indent="-514350">
              <a:buFont typeface="+mj-lt"/>
              <a:buAutoNum type="arabicPeriod"/>
            </a:pPr>
            <a:r>
              <a:rPr lang="sv-SE" dirty="0"/>
              <a:t>Inventera ert GIS-system på vilka tjänster ni har idag</a:t>
            </a:r>
          </a:p>
          <a:p>
            <a:pPr marL="514350" indent="-514350">
              <a:buFont typeface="+mj-lt"/>
              <a:buAutoNum type="arabicPeriod"/>
            </a:pPr>
            <a:r>
              <a:rPr lang="sv-SE" dirty="0"/>
              <a:t>Jämför med listan på hemsidan, preliminär i dagsläget </a:t>
            </a:r>
          </a:p>
          <a:p>
            <a:pPr marL="514350" indent="-514350">
              <a:buFont typeface="+mj-lt"/>
              <a:buAutoNum type="arabicPeriod"/>
            </a:pPr>
            <a:r>
              <a:rPr lang="sv-SE" dirty="0"/>
              <a:t>Var förberedd att uppdatera era interna karttjänster</a:t>
            </a:r>
          </a:p>
          <a:p>
            <a:pPr marL="514350" indent="-514350">
              <a:buFont typeface="+mj-lt"/>
              <a:buAutoNum type="arabicPeriod"/>
            </a:pPr>
            <a:r>
              <a:rPr lang="sv-SE" dirty="0"/>
              <a:t>Kontakta ev. er systemleverantör inför övergången</a:t>
            </a:r>
          </a:p>
          <a:p>
            <a:endParaRPr lang="sv-SE" dirty="0"/>
          </a:p>
          <a:p>
            <a:r>
              <a:rPr lang="sv-SE" sz="1800" dirty="0">
                <a:solidFill>
                  <a:srgbClr val="0070C0"/>
                </a:solidFill>
                <a:hlinkClick r:id="rId3">
                  <a:extLst>
                    <a:ext uri="{A12FA001-AC4F-418D-AE19-62706E023703}">
                      <ahyp:hlinkClr xmlns:ahyp="http://schemas.microsoft.com/office/drawing/2018/hyperlinkcolor" val="tx"/>
                    </a:ext>
                  </a:extLst>
                </a:hlinkClick>
              </a:rPr>
              <a:t>https://www.lantmateriet.se/sv/geodata/vara-produkter/Produktnyheter/Allmanna-nyheter/vardefulla-datamangder---forandringar-pa-gang/</a:t>
            </a:r>
            <a:r>
              <a:rPr lang="sv-SE" sz="1800" dirty="0">
                <a:solidFill>
                  <a:srgbClr val="0070C0"/>
                </a:solidFill>
              </a:rPr>
              <a:t> </a:t>
            </a:r>
          </a:p>
        </p:txBody>
      </p:sp>
      <p:pic>
        <p:nvPicPr>
          <p:cNvPr id="4" name="Bildobjekt 3">
            <a:extLst>
              <a:ext uri="{FF2B5EF4-FFF2-40B4-BE49-F238E27FC236}">
                <a16:creationId xmlns:a16="http://schemas.microsoft.com/office/drawing/2014/main" id="{1F74D422-05E5-7A17-FAC4-A40E9ABE1D7C}"/>
              </a:ext>
            </a:extLst>
          </p:cNvPr>
          <p:cNvPicPr>
            <a:picLocks noChangeAspect="1"/>
          </p:cNvPicPr>
          <p:nvPr/>
        </p:nvPicPr>
        <p:blipFill rotWithShape="1">
          <a:blip r:embed="rId4">
            <a:extLst>
              <a:ext uri="{28A0092B-C50C-407E-A947-70E740481C1C}">
                <a14:useLocalDpi xmlns:a14="http://schemas.microsoft.com/office/drawing/2010/main" val="0"/>
              </a:ext>
            </a:extLst>
          </a:blip>
          <a:srcRect l="25370" r="19733" b="-1"/>
          <a:stretch/>
        </p:blipFill>
        <p:spPr>
          <a:xfrm>
            <a:off x="6843046" y="354156"/>
            <a:ext cx="5348953" cy="6503844"/>
          </a:xfrm>
          <a:prstGeom prst="rect">
            <a:avLst/>
          </a:prstGeom>
        </p:spPr>
      </p:pic>
    </p:spTree>
    <p:extLst>
      <p:ext uri="{BB962C8B-B14F-4D97-AF65-F5344CB8AC3E}">
        <p14:creationId xmlns:p14="http://schemas.microsoft.com/office/powerpoint/2010/main" val="159760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45869" y="723207"/>
            <a:ext cx="10515600" cy="549412"/>
          </a:xfrm>
        </p:spPr>
        <p:txBody>
          <a:bodyPr/>
          <a:lstStyle/>
          <a:p>
            <a:r>
              <a:rPr lang="sv-SE" dirty="0"/>
              <a:t>Adress</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45869" y="1272619"/>
          <a:ext cx="11260456" cy="3763994"/>
        </p:xfrm>
        <a:graphic>
          <a:graphicData uri="http://schemas.openxmlformats.org/drawingml/2006/table">
            <a:tbl>
              <a:tblPr firstRow="1" bandRow="1">
                <a:tableStyleId>{FABFCF23-3B69-468F-B69F-88F6DE6A72F2}</a:tableStyleId>
              </a:tblPr>
              <a:tblGrid>
                <a:gridCol w="4340431">
                  <a:extLst>
                    <a:ext uri="{9D8B030D-6E8A-4147-A177-3AD203B41FA5}">
                      <a16:colId xmlns:a16="http://schemas.microsoft.com/office/drawing/2014/main" val="3367432122"/>
                    </a:ext>
                  </a:extLst>
                </a:gridCol>
                <a:gridCol w="3042259">
                  <a:extLst>
                    <a:ext uri="{9D8B030D-6E8A-4147-A177-3AD203B41FA5}">
                      <a16:colId xmlns:a16="http://schemas.microsoft.com/office/drawing/2014/main" val="3207293570"/>
                    </a:ext>
                  </a:extLst>
                </a:gridCol>
                <a:gridCol w="1290181">
                  <a:extLst>
                    <a:ext uri="{9D8B030D-6E8A-4147-A177-3AD203B41FA5}">
                      <a16:colId xmlns:a16="http://schemas.microsoft.com/office/drawing/2014/main" val="1315944527"/>
                    </a:ext>
                  </a:extLst>
                </a:gridCol>
                <a:gridCol w="1227550">
                  <a:extLst>
                    <a:ext uri="{9D8B030D-6E8A-4147-A177-3AD203B41FA5}">
                      <a16:colId xmlns:a16="http://schemas.microsoft.com/office/drawing/2014/main" val="3061712983"/>
                    </a:ext>
                  </a:extLst>
                </a:gridCol>
                <a:gridCol w="1360035">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231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Belägenhetsadress Direkt</a:t>
                      </a:r>
                    </a:p>
                  </a:txBody>
                  <a:tcPr/>
                </a:tc>
                <a:tc>
                  <a:txBody>
                    <a:bodyPr/>
                    <a:lstStyle/>
                    <a:p>
                      <a:r>
                        <a:rPr lang="sv-SE" sz="1600" dirty="0"/>
                        <a:t>REST/JSON/XML</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862951464"/>
                  </a:ext>
                </a:extLst>
              </a:tr>
              <a:tr h="231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solidFill>
                            <a:schemeClr val="tx1"/>
                          </a:solidFill>
                        </a:rPr>
                        <a:t>Ny: </a:t>
                      </a:r>
                      <a:r>
                        <a:rPr lang="sv-SE" sz="1600" dirty="0"/>
                        <a:t>Belägenhetsadress Nedladdning, vektor (</a:t>
                      </a:r>
                      <a:r>
                        <a:rPr lang="sv-SE" sz="1600" dirty="0" err="1"/>
                        <a:t>Geopackage</a:t>
                      </a:r>
                      <a:r>
                        <a:rPr lang="sv-SE" sz="1600" dirty="0"/>
                        <a:t>)</a:t>
                      </a:r>
                    </a:p>
                  </a:txBody>
                  <a:tcPr/>
                </a:tc>
                <a:tc>
                  <a:txBody>
                    <a:bodyPr/>
                    <a:lstStyle/>
                    <a:p>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341868290"/>
                  </a:ext>
                </a:extLst>
              </a:tr>
              <a:tr h="553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Fastighetsinformation Nedladdning (belägenhetsadress) </a:t>
                      </a:r>
                    </a:p>
                  </a:txBody>
                  <a:tcPr/>
                </a:tc>
                <a:tc>
                  <a:txBody>
                    <a:bodyPr/>
                    <a:lstStyle/>
                    <a:p>
                      <a:r>
                        <a:rPr lang="sv-SE" sz="1600" dirty="0"/>
                        <a:t>XML</a:t>
                      </a:r>
                    </a:p>
                  </a:txBody>
                  <a:tcPr/>
                </a:tc>
                <a:tc>
                  <a:txBody>
                    <a:bodyPr/>
                    <a:lstStyle/>
                    <a:p>
                      <a:endParaRPr lang="sv-SE" sz="1600" dirty="0"/>
                    </a:p>
                  </a:txBody>
                  <a:tcPr/>
                </a:tc>
                <a:tc>
                  <a:txBody>
                    <a:bodyPr/>
                    <a:lstStyle/>
                    <a:p>
                      <a:endParaRPr lang="sv-SE" sz="1600" dirty="0"/>
                    </a:p>
                  </a:txBody>
                  <a:tcPr/>
                </a:tc>
                <a:tc>
                  <a:txBody>
                    <a:bodyPr/>
                    <a:lstStyle/>
                    <a:p>
                      <a:r>
                        <a:rPr lang="sv-SE" sz="1600" dirty="0"/>
                        <a:t>Justeras</a:t>
                      </a:r>
                    </a:p>
                    <a:p>
                      <a:endParaRPr lang="sv-SE" sz="1600" dirty="0"/>
                    </a:p>
                  </a:txBody>
                  <a:tcPr/>
                </a:tc>
                <a:extLst>
                  <a:ext uri="{0D108BD9-81ED-4DB2-BD59-A6C34878D82A}">
                    <a16:rowId xmlns:a16="http://schemas.microsoft.com/office/drawing/2014/main" val="2882069269"/>
                  </a:ext>
                </a:extLst>
              </a:tr>
              <a:tr h="276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schemeClr val="tx1"/>
                          </a:solidFill>
                        </a:rPr>
                        <a:t>Fastighetsuttag/-avisering (adress)</a:t>
                      </a:r>
                    </a:p>
                  </a:txBody>
                  <a:tcPr/>
                </a:tc>
                <a:tc>
                  <a:txBody>
                    <a:bodyPr/>
                    <a:lstStyle/>
                    <a:p>
                      <a:r>
                        <a:rPr lang="sv-SE" sz="1600" dirty="0">
                          <a:solidFill>
                            <a:schemeClr val="tx1"/>
                          </a:solidFill>
                        </a:rPr>
                        <a:t>ÖFF</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t>Justeras</a:t>
                      </a:r>
                    </a:p>
                  </a:txBody>
                  <a:tcPr/>
                </a:tc>
                <a:extLst>
                  <a:ext uri="{0D108BD9-81ED-4DB2-BD59-A6C34878D82A}">
                    <a16:rowId xmlns:a16="http://schemas.microsoft.com/office/drawing/2014/main" val="820401619"/>
                  </a:ext>
                </a:extLst>
              </a:tr>
              <a:tr h="276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Referens Uppslag Adress</a:t>
                      </a:r>
                    </a:p>
                  </a:txBody>
                  <a:tcPr/>
                </a:tc>
                <a:tc>
                  <a:txBody>
                    <a:bodyPr/>
                    <a:lstStyle/>
                    <a:p>
                      <a:r>
                        <a:rPr lang="sv-SE" sz="1600" dirty="0"/>
                        <a:t>REST/JSON/XML</a:t>
                      </a:r>
                    </a:p>
                  </a:txBody>
                  <a:tcPr/>
                </a:tc>
                <a:tc>
                  <a:txBody>
                    <a:bodyPr/>
                    <a:lstStyle/>
                    <a:p>
                      <a:endParaRPr lang="sv-SE" sz="160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773959702"/>
                  </a:ext>
                </a:extLst>
              </a:tr>
              <a:tr h="231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Belägenhetsadress Nedladdning </a:t>
                      </a:r>
                      <a:r>
                        <a:rPr lang="sv-SE" sz="1600" dirty="0" err="1"/>
                        <a:t>Inspire</a:t>
                      </a:r>
                      <a:endParaRPr lang="sv-SE" sz="1600" dirty="0"/>
                    </a:p>
                  </a:txBody>
                  <a:tcPr/>
                </a:tc>
                <a:tc>
                  <a:txBody>
                    <a:bodyPr/>
                    <a:lstStyle/>
                    <a:p>
                      <a:r>
                        <a:rPr lang="sv-SE" sz="1600" dirty="0"/>
                        <a:t>Atom/GML</a:t>
                      </a:r>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442054022"/>
                  </a:ext>
                </a:extLst>
              </a:tr>
              <a:tr h="463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(adress)</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1875789342"/>
                  </a:ext>
                </a:extLst>
              </a:tr>
            </a:tbl>
          </a:graphicData>
        </a:graphic>
      </p:graphicFrame>
    </p:spTree>
    <p:extLst>
      <p:ext uri="{BB962C8B-B14F-4D97-AF65-F5344CB8AC3E}">
        <p14:creationId xmlns:p14="http://schemas.microsoft.com/office/powerpoint/2010/main" val="37271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2E3A30-414D-562A-4F81-FD78BD28762B}"/>
              </a:ext>
            </a:extLst>
          </p:cNvPr>
          <p:cNvSpPr>
            <a:spLocks noGrp="1"/>
          </p:cNvSpPr>
          <p:nvPr>
            <p:ph type="title"/>
          </p:nvPr>
        </p:nvSpPr>
        <p:spPr>
          <a:xfrm>
            <a:off x="612569" y="733258"/>
            <a:ext cx="6201564" cy="620530"/>
          </a:xfrm>
        </p:spPr>
        <p:txBody>
          <a:bodyPr/>
          <a:lstStyle/>
          <a:p>
            <a:r>
              <a:rPr lang="sv-SE" sz="2800" dirty="0"/>
              <a:t>Digital informationsträff om värdefulla datamängder</a:t>
            </a:r>
          </a:p>
        </p:txBody>
      </p:sp>
      <p:sp>
        <p:nvSpPr>
          <p:cNvPr id="3" name="Platshållare för innehåll 2">
            <a:extLst>
              <a:ext uri="{FF2B5EF4-FFF2-40B4-BE49-F238E27FC236}">
                <a16:creationId xmlns:a16="http://schemas.microsoft.com/office/drawing/2014/main" id="{A5363D91-0ACD-EB3A-4D6B-867210D6772E}"/>
              </a:ext>
            </a:extLst>
          </p:cNvPr>
          <p:cNvSpPr>
            <a:spLocks noGrp="1"/>
          </p:cNvSpPr>
          <p:nvPr>
            <p:ph idx="1"/>
          </p:nvPr>
        </p:nvSpPr>
        <p:spPr>
          <a:xfrm>
            <a:off x="612569" y="1930225"/>
            <a:ext cx="6201564" cy="4351338"/>
          </a:xfrm>
        </p:spPr>
        <p:txBody>
          <a:bodyPr/>
          <a:lstStyle/>
          <a:p>
            <a:r>
              <a:rPr lang="sv-SE" dirty="0"/>
              <a:t>19:e november </a:t>
            </a:r>
            <a:r>
              <a:rPr lang="sv-SE" dirty="0" err="1"/>
              <a:t>kl</a:t>
            </a:r>
            <a:r>
              <a:rPr lang="sv-SE" dirty="0"/>
              <a:t> 13-14</a:t>
            </a:r>
          </a:p>
          <a:p>
            <a:endParaRPr lang="sv-SE" dirty="0"/>
          </a:p>
          <a:p>
            <a:pPr marL="342900" indent="-342900" algn="l">
              <a:buFont typeface="Arial" panose="020B0604020202020204" pitchFamily="34" charset="0"/>
              <a:buChar char="•"/>
            </a:pPr>
            <a:r>
              <a:rPr lang="sv-SE" sz="2400" dirty="0"/>
              <a:t>Inledning av Mikael Jenssen, uppdragsledare</a:t>
            </a:r>
          </a:p>
          <a:p>
            <a:pPr marL="342900" indent="-342900" algn="l">
              <a:buFont typeface="Arial" panose="020B0604020202020204" pitchFamily="34" charset="0"/>
              <a:buChar char="•"/>
            </a:pPr>
            <a:r>
              <a:rPr lang="sv-SE" sz="2400" dirty="0"/>
              <a:t>Övergripande HVD-information</a:t>
            </a:r>
          </a:p>
          <a:p>
            <a:pPr marL="342900" indent="-342900" algn="l">
              <a:buFont typeface="Arial" panose="020B0604020202020204" pitchFamily="34" charset="0"/>
              <a:buChar char="•"/>
            </a:pPr>
            <a:r>
              <a:rPr lang="sv-SE" sz="2400" dirty="0"/>
              <a:t>Förutsättningar och begränsningar</a:t>
            </a:r>
          </a:p>
          <a:p>
            <a:pPr marL="342900" indent="-342900" algn="l">
              <a:buFont typeface="Arial" panose="020B0604020202020204" pitchFamily="34" charset="0"/>
              <a:buChar char="•"/>
            </a:pPr>
            <a:r>
              <a:rPr lang="sv-SE" sz="2400" dirty="0"/>
              <a:t>Produktförändringar och avgifter presenterade av våra produktchefer</a:t>
            </a:r>
          </a:p>
          <a:p>
            <a:pPr marL="342900" indent="-342900" algn="l">
              <a:buFont typeface="Arial" panose="020B0604020202020204" pitchFamily="34" charset="0"/>
              <a:buChar char="•"/>
            </a:pPr>
            <a:r>
              <a:rPr lang="sv-SE" sz="2400" dirty="0"/>
              <a:t>Tid för frågor</a:t>
            </a:r>
          </a:p>
          <a:p>
            <a:pPr marL="342900" indent="-342900" algn="l">
              <a:buFont typeface="Arial" panose="020B0604020202020204" pitchFamily="34" charset="0"/>
              <a:buChar char="•"/>
            </a:pPr>
            <a:r>
              <a:rPr lang="sv-SE" sz="2400" dirty="0">
                <a:solidFill>
                  <a:srgbClr val="0070C0"/>
                </a:solidFill>
                <a:hlinkClick r:id="rId3">
                  <a:extLst>
                    <a:ext uri="{A12FA001-AC4F-418D-AE19-62706E023703}">
                      <ahyp:hlinkClr xmlns:ahyp="http://schemas.microsoft.com/office/drawing/2018/hyperlinkcolor" val="tx"/>
                    </a:ext>
                  </a:extLst>
                </a:hlinkClick>
              </a:rPr>
              <a:t>Länk</a:t>
            </a:r>
            <a:endParaRPr lang="sv-SE" sz="2400" dirty="0">
              <a:solidFill>
                <a:srgbClr val="0070C0"/>
              </a:solidFill>
            </a:endParaRPr>
          </a:p>
          <a:p>
            <a:endParaRPr lang="sv-SE" dirty="0"/>
          </a:p>
        </p:txBody>
      </p:sp>
      <p:pic>
        <p:nvPicPr>
          <p:cNvPr id="4" name="Bildobjekt 3" descr="Flera motorvägar som löper kors och tvärs med bilar som kör i olika riktningar">
            <a:extLst>
              <a:ext uri="{FF2B5EF4-FFF2-40B4-BE49-F238E27FC236}">
                <a16:creationId xmlns:a16="http://schemas.microsoft.com/office/drawing/2014/main" id="{B1C06FC7-30FA-15AA-5984-5BC5F9F2571F}"/>
              </a:ext>
            </a:extLst>
          </p:cNvPr>
          <p:cNvPicPr>
            <a:picLocks noChangeAspect="1"/>
          </p:cNvPicPr>
          <p:nvPr/>
        </p:nvPicPr>
        <p:blipFill rotWithShape="1">
          <a:blip r:embed="rId4">
            <a:extLst>
              <a:ext uri="{28A0092B-C50C-407E-A947-70E740481C1C}">
                <a14:useLocalDpi xmlns:a14="http://schemas.microsoft.com/office/drawing/2010/main" val="0"/>
              </a:ext>
            </a:extLst>
          </a:blip>
          <a:srcRect l="28230" r="19385"/>
          <a:stretch/>
        </p:blipFill>
        <p:spPr>
          <a:xfrm>
            <a:off x="6814133" y="384054"/>
            <a:ext cx="5377867" cy="6473946"/>
          </a:xfrm>
          <a:prstGeom prst="rect">
            <a:avLst/>
          </a:prstGeom>
        </p:spPr>
      </p:pic>
      <p:sp>
        <p:nvSpPr>
          <p:cNvPr id="6" name="textruta 5">
            <a:extLst>
              <a:ext uri="{FF2B5EF4-FFF2-40B4-BE49-F238E27FC236}">
                <a16:creationId xmlns:a16="http://schemas.microsoft.com/office/drawing/2014/main" id="{8602FF86-ACB8-87EF-2598-A9C5196D5973}"/>
              </a:ext>
            </a:extLst>
          </p:cNvPr>
          <p:cNvSpPr txBox="1"/>
          <p:nvPr/>
        </p:nvSpPr>
        <p:spPr>
          <a:xfrm>
            <a:off x="521110" y="6143652"/>
            <a:ext cx="6096000" cy="523220"/>
          </a:xfrm>
          <a:prstGeom prst="rect">
            <a:avLst/>
          </a:prstGeom>
          <a:noFill/>
        </p:spPr>
        <p:txBody>
          <a:bodyPr wrap="square">
            <a:spAutoFit/>
          </a:bodyPr>
          <a:lstStyle/>
          <a:p>
            <a:r>
              <a:rPr lang="sv-SE" sz="1400" dirty="0">
                <a:solidFill>
                  <a:srgbClr val="0070C0"/>
                </a:solidFill>
                <a:hlinkClick r:id="rId5">
                  <a:extLst>
                    <a:ext uri="{A12FA001-AC4F-418D-AE19-62706E023703}">
                      <ahyp:hlinkClr xmlns:ahyp="http://schemas.microsoft.com/office/drawing/2018/hyperlinkcolor" val="tx"/>
                    </a:ext>
                  </a:extLst>
                </a:hlinkClick>
              </a:rPr>
              <a:t>https://www.lantmateriet.se/sv/geodata/vara-produkter/oppna-data/vardefulla-datamangder/digital-informationstraff-om-vardefulla-datamangder/</a:t>
            </a:r>
            <a:endParaRPr lang="sv-SE" sz="1400" dirty="0">
              <a:solidFill>
                <a:srgbClr val="0070C0"/>
              </a:solidFill>
            </a:endParaRPr>
          </a:p>
        </p:txBody>
      </p:sp>
    </p:spTree>
    <p:extLst>
      <p:ext uri="{BB962C8B-B14F-4D97-AF65-F5344CB8AC3E}">
        <p14:creationId xmlns:p14="http://schemas.microsoft.com/office/powerpoint/2010/main" val="3511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515600" cy="549412"/>
          </a:xfrm>
        </p:spPr>
        <p:txBody>
          <a:bodyPr/>
          <a:lstStyle/>
          <a:p>
            <a:r>
              <a:rPr lang="sv-SE" dirty="0"/>
              <a:t>Byggnad</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82144"/>
          <a:ext cx="11274698" cy="4698321"/>
        </p:xfrm>
        <a:graphic>
          <a:graphicData uri="http://schemas.openxmlformats.org/drawingml/2006/table">
            <a:tbl>
              <a:tblPr firstRow="1" bandRow="1">
                <a:tableStyleId>{FABFCF23-3B69-468F-B69F-88F6DE6A72F2}</a:tableStyleId>
              </a:tblPr>
              <a:tblGrid>
                <a:gridCol w="4579738">
                  <a:extLst>
                    <a:ext uri="{9D8B030D-6E8A-4147-A177-3AD203B41FA5}">
                      <a16:colId xmlns:a16="http://schemas.microsoft.com/office/drawing/2014/main" val="3367432122"/>
                    </a:ext>
                  </a:extLst>
                </a:gridCol>
                <a:gridCol w="2810639">
                  <a:extLst>
                    <a:ext uri="{9D8B030D-6E8A-4147-A177-3AD203B41FA5}">
                      <a16:colId xmlns:a16="http://schemas.microsoft.com/office/drawing/2014/main" val="3207293570"/>
                    </a:ext>
                  </a:extLst>
                </a:gridCol>
                <a:gridCol w="1181761">
                  <a:extLst>
                    <a:ext uri="{9D8B030D-6E8A-4147-A177-3AD203B41FA5}">
                      <a16:colId xmlns:a16="http://schemas.microsoft.com/office/drawing/2014/main" val="1315944527"/>
                    </a:ext>
                  </a:extLst>
                </a:gridCol>
                <a:gridCol w="1296221">
                  <a:extLst>
                    <a:ext uri="{9D8B030D-6E8A-4147-A177-3AD203B41FA5}">
                      <a16:colId xmlns:a16="http://schemas.microsoft.com/office/drawing/2014/main" val="3061712983"/>
                    </a:ext>
                  </a:extLst>
                </a:gridCol>
                <a:gridCol w="1406339">
                  <a:extLst>
                    <a:ext uri="{9D8B030D-6E8A-4147-A177-3AD203B41FA5}">
                      <a16:colId xmlns:a16="http://schemas.microsoft.com/office/drawing/2014/main" val="2612971175"/>
                    </a:ext>
                  </a:extLst>
                </a:gridCol>
              </a:tblGrid>
              <a:tr h="808806">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22796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Gill Sans MT"/>
                          <a:ea typeface="+mn-ea"/>
                          <a:cs typeface="+mn-cs"/>
                        </a:rPr>
                        <a:t>Byggnad Direkt</a:t>
                      </a:r>
                    </a:p>
                  </a:txBody>
                  <a:tcPr/>
                </a:tc>
                <a:tc>
                  <a:txBody>
                    <a:bodyPr/>
                    <a:lstStyle/>
                    <a:p>
                      <a:r>
                        <a:rPr lang="sv-SE" sz="1600" dirty="0"/>
                        <a:t>REST/JSON/XML</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862951464"/>
                  </a:ext>
                </a:extLst>
              </a:tr>
              <a:tr h="3286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1" i="0" u="none" strike="noStrike" kern="1200" cap="none" spc="0" normalizeH="0" baseline="0" noProof="0" dirty="0">
                          <a:ln>
                            <a:noFill/>
                          </a:ln>
                          <a:solidFill>
                            <a:prstClr val="black"/>
                          </a:solidFill>
                          <a:effectLst/>
                          <a:uLnTx/>
                          <a:uFillTx/>
                          <a:latin typeface="+mn-lt"/>
                          <a:ea typeface="+mn-ea"/>
                          <a:cs typeface="+mn-cs"/>
                        </a:rPr>
                        <a:t>Ny: </a:t>
                      </a:r>
                      <a:r>
                        <a:rPr kumimoji="0" lang="sv-SE" sz="1600" b="0" i="0" u="none" strike="noStrike" kern="1200" cap="none" spc="0" normalizeH="0" baseline="0" noProof="0" dirty="0">
                          <a:ln>
                            <a:noFill/>
                          </a:ln>
                          <a:solidFill>
                            <a:prstClr val="black"/>
                          </a:solidFill>
                          <a:effectLst/>
                          <a:uLnTx/>
                          <a:uFillTx/>
                          <a:latin typeface="+mn-lt"/>
                          <a:ea typeface="+mn-ea"/>
                          <a:cs typeface="+mn-cs"/>
                        </a:rPr>
                        <a:t>Byggnad Nedladdning, Vektor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OBS! Större förändring i tematiskt innehåll</a:t>
                      </a:r>
                    </a:p>
                  </a:txBody>
                  <a:tcPr/>
                </a:tc>
                <a:tc>
                  <a:txBody>
                    <a:bodyPr/>
                    <a:lstStyle/>
                    <a:p>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3403483400"/>
                  </a:ext>
                </a:extLst>
              </a:tr>
              <a:tr h="3286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Byggnad Nedladdning, Vektor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Utgående version</a:t>
                      </a:r>
                    </a:p>
                  </a:txBody>
                  <a:tcPr/>
                </a:tc>
                <a:tc>
                  <a:txBody>
                    <a:bodyPr/>
                    <a:lstStyle/>
                    <a:p>
                      <a:r>
                        <a:rPr lang="sv-SE" sz="1600" dirty="0" err="1"/>
                        <a:t>Geopackage</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1556281227"/>
                  </a:ext>
                </a:extLst>
              </a:tr>
              <a:tr h="54401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Fastighetsinformation Nedladdning (Byggnad)</a:t>
                      </a:r>
                      <a:endParaRPr kumimoji="0" lang="sv-SE" sz="1600" b="0" i="0" u="none" strike="noStrike" kern="1200" cap="none" spc="0" normalizeH="0" baseline="0" noProof="0" dirty="0">
                        <a:ln>
                          <a:noFill/>
                        </a:ln>
                        <a:solidFill>
                          <a:prstClr val="black"/>
                        </a:solidFill>
                        <a:effectLst/>
                        <a:uLnTx/>
                        <a:uFillTx/>
                        <a:latin typeface="Gill Sans MT"/>
                        <a:ea typeface="+mn-ea"/>
                        <a:cs typeface="+mn-cs"/>
                      </a:endParaRPr>
                    </a:p>
                  </a:txBody>
                  <a:tcPr/>
                </a:tc>
                <a:tc>
                  <a:txBody>
                    <a:bodyPr/>
                    <a:lstStyle/>
                    <a:p>
                      <a:r>
                        <a:rPr lang="sv-SE" sz="1600" dirty="0"/>
                        <a:t>XML</a:t>
                      </a:r>
                    </a:p>
                  </a:txBody>
                  <a:tcPr/>
                </a:tc>
                <a:tc>
                  <a:txBody>
                    <a:bodyPr/>
                    <a:lstStyle/>
                    <a:p>
                      <a:endParaRPr lang="sv-SE" sz="1600" dirty="0"/>
                    </a:p>
                  </a:txBody>
                  <a:tcPr/>
                </a:tc>
                <a:tc>
                  <a:txBody>
                    <a:bodyPr/>
                    <a:lstStyle/>
                    <a:p>
                      <a:endParaRPr lang="sv-SE" sz="1600" dirty="0"/>
                    </a:p>
                  </a:txBody>
                  <a:tcPr/>
                </a:tc>
                <a:tc>
                  <a:txBody>
                    <a:bodyPr/>
                    <a:lstStyle/>
                    <a:p>
                      <a:r>
                        <a:rPr lang="sv-SE" sz="1600" dirty="0"/>
                        <a:t>Justeras</a:t>
                      </a:r>
                    </a:p>
                  </a:txBody>
                  <a:tcPr/>
                </a:tc>
                <a:extLst>
                  <a:ext uri="{0D108BD9-81ED-4DB2-BD59-A6C34878D82A}">
                    <a16:rowId xmlns:a16="http://schemas.microsoft.com/office/drawing/2014/main" val="2882069269"/>
                  </a:ext>
                </a:extLst>
              </a:tr>
              <a:tr h="2720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schemeClr val="tx1"/>
                          </a:solidFill>
                        </a:rPr>
                        <a:t>Fastighetsuttag/-avisering (byggnad)</a:t>
                      </a:r>
                    </a:p>
                  </a:txBody>
                  <a:tcPr/>
                </a:tc>
                <a:tc>
                  <a:txBody>
                    <a:bodyPr/>
                    <a:lstStyle/>
                    <a:p>
                      <a:r>
                        <a:rPr lang="sv-SE" sz="1600" dirty="0">
                          <a:solidFill>
                            <a:schemeClr val="tx1"/>
                          </a:solidFill>
                        </a:rPr>
                        <a:t>ÖFF</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t>Justeras</a:t>
                      </a:r>
                    </a:p>
                  </a:txBody>
                  <a:tcPr/>
                </a:tc>
                <a:extLst>
                  <a:ext uri="{0D108BD9-81ED-4DB2-BD59-A6C34878D82A}">
                    <a16:rowId xmlns:a16="http://schemas.microsoft.com/office/drawing/2014/main" val="70531335"/>
                  </a:ext>
                </a:extLst>
              </a:tr>
              <a:tr h="27200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Byggnad Visning, </a:t>
                      </a:r>
                      <a:r>
                        <a:rPr kumimoji="0" lang="sv-SE" sz="1600" b="0" i="0" u="none" strike="noStrike" kern="1200" cap="none" spc="0" normalizeH="0" baseline="0" noProof="0" dirty="0" err="1">
                          <a:ln>
                            <a:noFill/>
                          </a:ln>
                          <a:solidFill>
                            <a:prstClr val="black"/>
                          </a:solidFill>
                          <a:effectLst/>
                          <a:uLnTx/>
                          <a:uFillTx/>
                          <a:latin typeface="+mn-lt"/>
                          <a:ea typeface="+mn-ea"/>
                          <a:cs typeface="+mn-cs"/>
                        </a:rPr>
                        <a:t>vector</a:t>
                      </a:r>
                      <a:r>
                        <a:rPr kumimoji="0" lang="sv-SE" sz="1600" b="0" i="0" u="none" strike="noStrike" kern="1200" cap="none" spc="0" normalizeH="0" baseline="0" noProof="0" dirty="0">
                          <a:ln>
                            <a:noFill/>
                          </a:ln>
                          <a:solidFill>
                            <a:prstClr val="black"/>
                          </a:solidFill>
                          <a:effectLst/>
                          <a:uLnTx/>
                          <a:uFillTx/>
                          <a:latin typeface="+mn-lt"/>
                          <a:ea typeface="+mn-ea"/>
                          <a:cs typeface="+mn-cs"/>
                        </a:rPr>
                        <a:t> </a:t>
                      </a:r>
                      <a:r>
                        <a:rPr kumimoji="0" lang="sv-SE" sz="1600" b="0" i="0" u="none" strike="noStrike" kern="1200" cap="none" spc="0" normalizeH="0" baseline="0" noProof="0" dirty="0" err="1">
                          <a:ln>
                            <a:noFill/>
                          </a:ln>
                          <a:solidFill>
                            <a:prstClr val="black"/>
                          </a:solidFill>
                          <a:effectLst/>
                          <a:uLnTx/>
                          <a:uFillTx/>
                          <a:latin typeface="+mn-lt"/>
                          <a:ea typeface="+mn-ea"/>
                          <a:cs typeface="+mn-cs"/>
                        </a:rPr>
                        <a:t>tiles</a:t>
                      </a:r>
                      <a:endParaRPr kumimoji="0" lang="sv-SE"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t>Vector</a:t>
                      </a:r>
                      <a:r>
                        <a:rPr lang="sv-SE" sz="1600" dirty="0"/>
                        <a:t> </a:t>
                      </a:r>
                      <a:r>
                        <a:rPr lang="sv-SE" sz="1600" dirty="0" err="1"/>
                        <a:t>tiles</a:t>
                      </a:r>
                      <a:endParaRPr lang="sv-SE" sz="1600" dirty="0"/>
                    </a:p>
                  </a:txBody>
                  <a:tcPr/>
                </a:tc>
                <a:tc>
                  <a:txBody>
                    <a:bodyPr/>
                    <a:lstStyle/>
                    <a:p>
                      <a:endParaRPr lang="sv-SE" sz="160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4063558368"/>
                  </a:ext>
                </a:extLst>
              </a:tr>
              <a:tr h="344839">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Byggnad Nedladdning, </a:t>
                      </a:r>
                      <a:r>
                        <a:rPr kumimoji="0" lang="sv-SE" sz="1600" b="0" i="0" u="none" strike="noStrike" kern="1200" cap="none" spc="0" normalizeH="0" baseline="0" noProof="0" dirty="0" err="1">
                          <a:ln>
                            <a:noFill/>
                          </a:ln>
                          <a:solidFill>
                            <a:prstClr val="black"/>
                          </a:solidFill>
                          <a:effectLst/>
                          <a:uLnTx/>
                          <a:uFillTx/>
                          <a:latin typeface="+mn-lt"/>
                          <a:ea typeface="+mn-ea"/>
                          <a:cs typeface="+mn-cs"/>
                        </a:rPr>
                        <a:t>Inspire</a:t>
                      </a:r>
                      <a:endParaRPr kumimoji="0" lang="sv-SE" sz="16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Atom/GML</a:t>
                      </a:r>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1074006679"/>
                  </a:ext>
                </a:extLst>
              </a:tr>
              <a:tr h="344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(byggnad)</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1193683506"/>
                  </a:ext>
                </a:extLst>
              </a:tr>
              <a:tr h="22796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Som skikt i Topografi 10 Nedladdning, vektor</a:t>
                      </a:r>
                    </a:p>
                  </a:txBody>
                  <a:tcPr/>
                </a:tc>
                <a:tc>
                  <a:txBody>
                    <a:bodyPr/>
                    <a:lstStyle/>
                    <a:p>
                      <a:r>
                        <a:rPr lang="sv-SE" sz="1600" dirty="0" err="1">
                          <a:solidFill>
                            <a:schemeClr val="tx1"/>
                          </a:solidFill>
                        </a:rPr>
                        <a:t>Geopackage</a:t>
                      </a:r>
                      <a:endParaRPr lang="sv-SE" sz="1600" dirty="0">
                        <a:solidFill>
                          <a:schemeClr val="tx1"/>
                        </a:solidFill>
                      </a:endParaRPr>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102462182"/>
                  </a:ext>
                </a:extLst>
              </a:tr>
            </a:tbl>
          </a:graphicData>
        </a:graphic>
      </p:graphicFrame>
    </p:spTree>
    <p:extLst>
      <p:ext uri="{BB962C8B-B14F-4D97-AF65-F5344CB8AC3E}">
        <p14:creationId xmlns:p14="http://schemas.microsoft.com/office/powerpoint/2010/main" val="111961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Fastighetsområde</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72619"/>
          <a:ext cx="11244216" cy="5137234"/>
        </p:xfrm>
        <a:graphic>
          <a:graphicData uri="http://schemas.openxmlformats.org/drawingml/2006/table">
            <a:tbl>
              <a:tblPr firstRow="1" bandRow="1">
                <a:tableStyleId>{FABFCF23-3B69-468F-B69F-88F6DE6A72F2}</a:tableStyleId>
              </a:tblPr>
              <a:tblGrid>
                <a:gridCol w="4607887">
                  <a:extLst>
                    <a:ext uri="{9D8B030D-6E8A-4147-A177-3AD203B41FA5}">
                      <a16:colId xmlns:a16="http://schemas.microsoft.com/office/drawing/2014/main" val="3367432122"/>
                    </a:ext>
                  </a:extLst>
                </a:gridCol>
                <a:gridCol w="2795016">
                  <a:extLst>
                    <a:ext uri="{9D8B030D-6E8A-4147-A177-3AD203B41FA5}">
                      <a16:colId xmlns:a16="http://schemas.microsoft.com/office/drawing/2014/main" val="3207293570"/>
                    </a:ext>
                  </a:extLst>
                </a:gridCol>
                <a:gridCol w="1164920">
                  <a:extLst>
                    <a:ext uri="{9D8B030D-6E8A-4147-A177-3AD203B41FA5}">
                      <a16:colId xmlns:a16="http://schemas.microsoft.com/office/drawing/2014/main" val="1315944527"/>
                    </a:ext>
                  </a:extLst>
                </a:gridCol>
                <a:gridCol w="1340285">
                  <a:extLst>
                    <a:ext uri="{9D8B030D-6E8A-4147-A177-3AD203B41FA5}">
                      <a16:colId xmlns:a16="http://schemas.microsoft.com/office/drawing/2014/main" val="3061712983"/>
                    </a:ext>
                  </a:extLst>
                </a:gridCol>
                <a:gridCol w="1336108">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p>
                      <a:endParaRPr lang="sv-SE" sz="1600" dirty="0"/>
                    </a:p>
                  </a:txBody>
                  <a:tcPr/>
                </a:tc>
                <a:extLst>
                  <a:ext uri="{0D108BD9-81ED-4DB2-BD59-A6C34878D82A}">
                    <a16:rowId xmlns:a16="http://schemas.microsoft.com/office/drawing/2014/main" val="2041987039"/>
                  </a:ext>
                </a:extLst>
              </a:tr>
              <a:tr h="20153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Fastighetsindelning Direkt</a:t>
                      </a:r>
                    </a:p>
                  </a:txBody>
                  <a:tcPr/>
                </a:tc>
                <a:tc>
                  <a:txBody>
                    <a:bodyPr/>
                    <a:lstStyle/>
                    <a:p>
                      <a:r>
                        <a:rPr lang="sv-SE" sz="1600" dirty="0"/>
                        <a:t>OAPIF</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331546474"/>
                  </a:ext>
                </a:extLst>
              </a:tr>
              <a:tr h="3286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Fastighetsindelning Nedladdning Vektor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OBS! Större förändring i datamodell</a:t>
                      </a:r>
                      <a:endParaRPr lang="sv-SE" sz="1600" dirty="0"/>
                    </a:p>
                  </a:txBody>
                  <a:tcPr/>
                </a:tc>
                <a:tc>
                  <a:txBody>
                    <a:bodyPr/>
                    <a:lstStyle/>
                    <a:p>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1299272502"/>
                  </a:ext>
                </a:extLst>
              </a:tr>
              <a:tr h="3286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Fastighetsindelning Nedladdning Vektor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1600" b="0" i="0" u="none" strike="noStrike" kern="1200" cap="none" spc="0" normalizeH="0" baseline="0" noProof="0" dirty="0">
                          <a:ln>
                            <a:noFill/>
                          </a:ln>
                          <a:solidFill>
                            <a:prstClr val="black"/>
                          </a:solidFill>
                          <a:effectLst/>
                          <a:uLnTx/>
                          <a:uFillTx/>
                          <a:latin typeface="+mn-lt"/>
                          <a:ea typeface="+mn-ea"/>
                          <a:cs typeface="+mn-cs"/>
                        </a:rPr>
                        <a:t>Utgående version</a:t>
                      </a:r>
                      <a:endParaRPr lang="sv-SE" sz="1600" dirty="0"/>
                    </a:p>
                  </a:txBody>
                  <a:tcPr/>
                </a:tc>
                <a:tc>
                  <a:txBody>
                    <a:bodyPr/>
                    <a:lstStyle/>
                    <a:p>
                      <a:r>
                        <a:rPr lang="sv-SE" sz="1600" dirty="0" err="1"/>
                        <a:t>Geopackage</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3126364627"/>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 och Samfällighet Direkt</a:t>
                      </a:r>
                    </a:p>
                  </a:txBody>
                  <a:tcPr/>
                </a:tc>
                <a:tc>
                  <a:txBody>
                    <a:bodyPr/>
                    <a:lstStyle/>
                    <a:p>
                      <a:r>
                        <a:rPr lang="sv-SE" sz="1600" dirty="0"/>
                        <a:t>REST/JSON/XML</a:t>
                      </a:r>
                    </a:p>
                  </a:txBody>
                  <a:tcPr/>
                </a:tc>
                <a:tc>
                  <a:txBody>
                    <a:bodyPr/>
                    <a:lstStyle/>
                    <a:p>
                      <a:endParaRPr lang="sv-SE" sz="1600" dirty="0"/>
                    </a:p>
                  </a:txBody>
                  <a:tcPr/>
                </a:tc>
                <a:tc>
                  <a:txBody>
                    <a:bodyPr/>
                    <a:lstStyle/>
                    <a:p>
                      <a:endParaRPr lang="sv-SE" sz="1600" dirty="0"/>
                    </a:p>
                  </a:txBody>
                  <a:tcPr/>
                </a:tc>
                <a:tc>
                  <a:txBody>
                    <a:bodyPr/>
                    <a:lstStyle/>
                    <a:p>
                      <a:r>
                        <a:rPr lang="sv-SE" sz="1600" dirty="0"/>
                        <a:t>Justeras</a:t>
                      </a:r>
                    </a:p>
                  </a:txBody>
                  <a:tcPr/>
                </a:tc>
                <a:extLst>
                  <a:ext uri="{0D108BD9-81ED-4DB2-BD59-A6C34878D82A}">
                    <a16:rowId xmlns:a16="http://schemas.microsoft.com/office/drawing/2014/main" val="1580724934"/>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Fastighetsinformation Nedladdning (fastighet)</a:t>
                      </a:r>
                    </a:p>
                  </a:txBody>
                  <a:tcPr/>
                </a:tc>
                <a:tc>
                  <a:txBody>
                    <a:bodyPr/>
                    <a:lstStyle/>
                    <a:p>
                      <a:r>
                        <a:rPr lang="sv-SE" sz="1600" dirty="0"/>
                        <a:t>XML</a:t>
                      </a:r>
                    </a:p>
                  </a:txBody>
                  <a:tcPr/>
                </a:tc>
                <a:tc>
                  <a:txBody>
                    <a:bodyPr/>
                    <a:lstStyle/>
                    <a:p>
                      <a:endParaRPr lang="sv-SE" sz="1600" dirty="0"/>
                    </a:p>
                  </a:txBody>
                  <a:tcPr/>
                </a:tc>
                <a:tc>
                  <a:txBody>
                    <a:bodyPr/>
                    <a:lstStyle/>
                    <a:p>
                      <a:endParaRPr lang="sv-S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Justeras</a:t>
                      </a:r>
                    </a:p>
                  </a:txBody>
                  <a:tcPr/>
                </a:tc>
                <a:extLst>
                  <a:ext uri="{0D108BD9-81ED-4DB2-BD59-A6C34878D82A}">
                    <a16:rowId xmlns:a16="http://schemas.microsoft.com/office/drawing/2014/main" val="2882069269"/>
                  </a:ext>
                </a:extLst>
              </a:tr>
              <a:tr h="2088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schemeClr val="tx1"/>
                          </a:solidFill>
                        </a:rPr>
                        <a:t>Fastighetsuttag/-avisering (fastighet)</a:t>
                      </a:r>
                    </a:p>
                  </a:txBody>
                  <a:tcPr/>
                </a:tc>
                <a:tc>
                  <a:txBody>
                    <a:bodyPr/>
                    <a:lstStyle/>
                    <a:p>
                      <a:r>
                        <a:rPr lang="sv-SE" sz="1600" dirty="0">
                          <a:solidFill>
                            <a:schemeClr val="tx1"/>
                          </a:solidFill>
                        </a:rPr>
                        <a:t>ÖFF</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t>Justeras</a:t>
                      </a:r>
                    </a:p>
                  </a:txBody>
                  <a:tcPr/>
                </a:tc>
                <a:extLst>
                  <a:ext uri="{0D108BD9-81ED-4DB2-BD59-A6C34878D82A}">
                    <a16:rowId xmlns:a16="http://schemas.microsoft.com/office/drawing/2014/main" val="3225729140"/>
                  </a:ext>
                </a:extLst>
              </a:tr>
              <a:tr h="20881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Registerbeteckning Direkt</a:t>
                      </a:r>
                    </a:p>
                  </a:txBody>
                  <a:tcPr/>
                </a:tc>
                <a:tc>
                  <a:txBody>
                    <a:bodyPr/>
                    <a:lstStyle/>
                    <a:p>
                      <a:r>
                        <a:rPr lang="sv-SE" sz="1600" dirty="0"/>
                        <a:t>REST/JSON/XML</a:t>
                      </a:r>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4282321086"/>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Fastighetsområde Nedladdning, </a:t>
                      </a:r>
                      <a:r>
                        <a:rPr lang="sv-SE" sz="1600" dirty="0" err="1"/>
                        <a:t>Inspire</a:t>
                      </a:r>
                      <a:endParaRPr lang="sv-SE" sz="1600" dirty="0"/>
                    </a:p>
                  </a:txBody>
                  <a:tcPr/>
                </a:tc>
                <a:tc>
                  <a:txBody>
                    <a:bodyPr/>
                    <a:lstStyle/>
                    <a:p>
                      <a:r>
                        <a:rPr lang="sv-SE" sz="1600" dirty="0"/>
                        <a:t>Atom/GML</a:t>
                      </a:r>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1272473118"/>
                  </a:ext>
                </a:extLst>
              </a:tr>
              <a:tr h="35087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Fastighetsindelning Visning</a:t>
                      </a:r>
                    </a:p>
                  </a:txBody>
                  <a:tcPr/>
                </a:tc>
                <a:tc>
                  <a:txBody>
                    <a:bodyPr/>
                    <a:lstStyle/>
                    <a:p>
                      <a:r>
                        <a:rPr lang="sv-SE" sz="1600" dirty="0"/>
                        <a:t>WMS</a:t>
                      </a:r>
                    </a:p>
                  </a:txBody>
                  <a:tcPr/>
                </a:tc>
                <a:tc>
                  <a:txBody>
                    <a:bodyPr/>
                    <a:lstStyle/>
                    <a:p>
                      <a:endParaRPr lang="sv-SE" sz="160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667252301"/>
                  </a:ext>
                </a:extLst>
              </a:tr>
              <a:tr h="426769">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Fastighetsindelning Visning, </a:t>
                      </a:r>
                      <a:r>
                        <a:rPr lang="sv-SE" sz="1600" dirty="0" err="1"/>
                        <a:t>Vector</a:t>
                      </a:r>
                      <a:r>
                        <a:rPr lang="sv-SE" sz="1600" dirty="0"/>
                        <a:t> </a:t>
                      </a:r>
                      <a:r>
                        <a:rPr lang="sv-SE" sz="1600" dirty="0" err="1"/>
                        <a:t>Tiles</a:t>
                      </a:r>
                      <a:endParaRPr lang="sv-SE" sz="1600" dirty="0"/>
                    </a:p>
                  </a:txBody>
                  <a:tcPr/>
                </a:tc>
                <a:tc>
                  <a:txBody>
                    <a:bodyPr/>
                    <a:lstStyle/>
                    <a:p>
                      <a:r>
                        <a:rPr lang="sv-SE" sz="1600" dirty="0" err="1"/>
                        <a:t>Vector</a:t>
                      </a:r>
                      <a:r>
                        <a:rPr lang="sv-SE" sz="1600" dirty="0"/>
                        <a:t> </a:t>
                      </a:r>
                      <a:r>
                        <a:rPr lang="sv-SE" sz="1600" dirty="0" err="1"/>
                        <a:t>tiles</a:t>
                      </a:r>
                      <a:endParaRPr lang="sv-SE" sz="1600" dirty="0"/>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1770386753"/>
                  </a:ext>
                </a:extLst>
              </a:tr>
            </a:tbl>
          </a:graphicData>
        </a:graphic>
      </p:graphicFrame>
    </p:spTree>
    <p:extLst>
      <p:ext uri="{BB962C8B-B14F-4D97-AF65-F5344CB8AC3E}">
        <p14:creationId xmlns:p14="http://schemas.microsoft.com/office/powerpoint/2010/main" val="415260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Administrativa enheter</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63094"/>
          <a:ext cx="11244217" cy="4541605"/>
        </p:xfrm>
        <a:graphic>
          <a:graphicData uri="http://schemas.openxmlformats.org/drawingml/2006/table">
            <a:tbl>
              <a:tblPr firstRow="1" bandRow="1">
                <a:tableStyleId>{FABFCF23-3B69-468F-B69F-88F6DE6A72F2}</a:tableStyleId>
              </a:tblPr>
              <a:tblGrid>
                <a:gridCol w="4852046">
                  <a:extLst>
                    <a:ext uri="{9D8B030D-6E8A-4147-A177-3AD203B41FA5}">
                      <a16:colId xmlns:a16="http://schemas.microsoft.com/office/drawing/2014/main" val="3367432122"/>
                    </a:ext>
                  </a:extLst>
                </a:gridCol>
                <a:gridCol w="2550857">
                  <a:extLst>
                    <a:ext uri="{9D8B030D-6E8A-4147-A177-3AD203B41FA5}">
                      <a16:colId xmlns:a16="http://schemas.microsoft.com/office/drawing/2014/main" val="3207293570"/>
                    </a:ext>
                  </a:extLst>
                </a:gridCol>
                <a:gridCol w="1177447">
                  <a:extLst>
                    <a:ext uri="{9D8B030D-6E8A-4147-A177-3AD203B41FA5}">
                      <a16:colId xmlns:a16="http://schemas.microsoft.com/office/drawing/2014/main" val="1315944527"/>
                    </a:ext>
                  </a:extLst>
                </a:gridCol>
                <a:gridCol w="1390389">
                  <a:extLst>
                    <a:ext uri="{9D8B030D-6E8A-4147-A177-3AD203B41FA5}">
                      <a16:colId xmlns:a16="http://schemas.microsoft.com/office/drawing/2014/main" val="3061712983"/>
                    </a:ext>
                  </a:extLst>
                </a:gridCol>
                <a:gridCol w="1273478">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 </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Kommun, Län och Rike Direkt</a:t>
                      </a:r>
                    </a:p>
                  </a:txBody>
                  <a:tcPr/>
                </a:tc>
                <a:tc>
                  <a:txBody>
                    <a:bodyPr/>
                    <a:lstStyle/>
                    <a:p>
                      <a:r>
                        <a:rPr lang="sv-SE" sz="1600" dirty="0"/>
                        <a:t>OAPIF</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1995276263"/>
                  </a:ext>
                </a:extLst>
              </a:tr>
              <a:tr h="20092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Kommun, Län och Rike Direkt, Årsvisa</a:t>
                      </a:r>
                    </a:p>
                  </a:txBody>
                  <a:tcPr/>
                </a:tc>
                <a:tc>
                  <a:txBody>
                    <a:bodyPr/>
                    <a:lstStyle/>
                    <a:p>
                      <a:r>
                        <a:rPr lang="sv-SE" sz="1600" dirty="0"/>
                        <a:t>OAPIF</a:t>
                      </a:r>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1392289384"/>
                  </a:ext>
                </a:extLst>
              </a:tr>
              <a:tr h="134357">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Kommun, Län och Rike Nedladdning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960513660"/>
                  </a:ext>
                </a:extLst>
              </a:tr>
              <a:tr h="417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t>Ny: </a:t>
                      </a:r>
                      <a:r>
                        <a:rPr lang="sv-SE" sz="1600" dirty="0"/>
                        <a:t>Kommun, Län och Rike Nedladdning, Årsvisa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STAC/</a:t>
                      </a:r>
                      <a:r>
                        <a:rPr lang="sv-SE" sz="1600" dirty="0" err="1"/>
                        <a:t>Geopackage</a:t>
                      </a:r>
                      <a:endParaRPr lang="sv-SE" sz="1600" dirty="0"/>
                    </a:p>
                  </a:txBody>
                  <a:tcPr/>
                </a:tc>
                <a:tc>
                  <a:txBody>
                    <a:bodyPr/>
                    <a:lstStyle/>
                    <a:p>
                      <a:endParaRPr lang="sv-SE" sz="1600" dirty="0">
                        <a:solidFill>
                          <a:schemeClr val="tx1"/>
                        </a:solidFill>
                      </a:endParaRPr>
                    </a:p>
                  </a:txBody>
                  <a:tcPr/>
                </a:tc>
                <a:tc>
                  <a:txBody>
                    <a:bodyPr/>
                    <a:lstStyle/>
                    <a:p>
                      <a:endParaRPr lang="sv-SE" sz="1600" dirty="0">
                        <a:solidFill>
                          <a:schemeClr val="tx1"/>
                        </a:solidFill>
                      </a:endParaRPr>
                    </a:p>
                  </a:txBody>
                  <a:tcPr/>
                </a:tc>
                <a:tc>
                  <a:txBody>
                    <a:bodyPr/>
                    <a:lstStyle/>
                    <a:p>
                      <a:r>
                        <a:rPr lang="sv-SE" sz="1600" dirty="0">
                          <a:solidFill>
                            <a:schemeClr val="tx1"/>
                          </a:solidFill>
                        </a:rPr>
                        <a:t>Nej</a:t>
                      </a:r>
                    </a:p>
                  </a:txBody>
                  <a:tcPr/>
                </a:tc>
                <a:extLst>
                  <a:ext uri="{0D108BD9-81ED-4DB2-BD59-A6C34878D82A}">
                    <a16:rowId xmlns:a16="http://schemas.microsoft.com/office/drawing/2014/main" val="3573459653"/>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Geografisk indelning direkt</a:t>
                      </a:r>
                    </a:p>
                  </a:txBody>
                  <a:tcPr/>
                </a:tc>
                <a:tc>
                  <a:txBody>
                    <a:bodyPr/>
                    <a:lstStyle/>
                    <a:p>
                      <a:r>
                        <a:rPr lang="sv-SE" sz="1600" dirty="0"/>
                        <a:t>REST/JSON</a:t>
                      </a:r>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3284417201"/>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Administrativ indelning Nedladdning, vektor</a:t>
                      </a:r>
                    </a:p>
                  </a:txBody>
                  <a:tcPr/>
                </a:tc>
                <a:tc>
                  <a:txBody>
                    <a:bodyPr/>
                    <a:lstStyle/>
                    <a:p>
                      <a:r>
                        <a:rPr lang="sv-SE" sz="1600" dirty="0" err="1"/>
                        <a:t>Geopackage</a:t>
                      </a:r>
                      <a:endParaRPr lang="sv-SE" sz="1600" dirty="0"/>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3595467144"/>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Administrativ indelning Nedladdning, </a:t>
                      </a:r>
                      <a:r>
                        <a:rPr lang="sv-SE" sz="1600" dirty="0" err="1"/>
                        <a:t>Inspire</a:t>
                      </a:r>
                      <a:endParaRPr lang="sv-SE" sz="1600" dirty="0"/>
                    </a:p>
                  </a:txBody>
                  <a:tcPr/>
                </a:tc>
                <a:tc>
                  <a:txBody>
                    <a:bodyPr/>
                    <a:lstStyle/>
                    <a:p>
                      <a:r>
                        <a:rPr lang="sv-SE" sz="1600" dirty="0"/>
                        <a:t>Atom/GML</a:t>
                      </a:r>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3685485161"/>
                  </a:ext>
                </a:extLst>
              </a:tr>
              <a:tr h="417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(administrativ indelning)</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3169946364"/>
                  </a:ext>
                </a:extLst>
              </a:tr>
              <a:tr h="417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solidFill>
                            <a:schemeClr val="tx1"/>
                          </a:solidFill>
                        </a:rPr>
                        <a:t>Kommun och länsytor som del av Fastighetsindelning Nedladdning, vektor</a:t>
                      </a:r>
                    </a:p>
                  </a:txBody>
                  <a:tcPr/>
                </a:tc>
                <a:tc>
                  <a:txBody>
                    <a:bodyPr/>
                    <a:lstStyle/>
                    <a:p>
                      <a:r>
                        <a:rPr lang="sv-SE" sz="1600" dirty="0" err="1">
                          <a:solidFill>
                            <a:schemeClr val="tx1"/>
                          </a:solidFill>
                        </a:rPr>
                        <a:t>Geopackage</a:t>
                      </a:r>
                      <a:endParaRPr lang="sv-SE" sz="1600" dirty="0">
                        <a:solidFill>
                          <a:schemeClr val="tx1"/>
                        </a:solidFill>
                      </a:endParaRP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Nej</a:t>
                      </a:r>
                    </a:p>
                  </a:txBody>
                  <a:tcPr/>
                </a:tc>
                <a:extLst>
                  <a:ext uri="{0D108BD9-81ED-4DB2-BD59-A6C34878D82A}">
                    <a16:rowId xmlns:a16="http://schemas.microsoft.com/office/drawing/2014/main" val="318454669"/>
                  </a:ext>
                </a:extLst>
              </a:tr>
            </a:tbl>
          </a:graphicData>
        </a:graphic>
      </p:graphicFrame>
    </p:spTree>
    <p:extLst>
      <p:ext uri="{BB962C8B-B14F-4D97-AF65-F5344CB8AC3E}">
        <p14:creationId xmlns:p14="http://schemas.microsoft.com/office/powerpoint/2010/main" val="297195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karta&#10;&#10;Automatiskt genererad beskrivning">
            <a:extLst>
              <a:ext uri="{FF2B5EF4-FFF2-40B4-BE49-F238E27FC236}">
                <a16:creationId xmlns:a16="http://schemas.microsoft.com/office/drawing/2014/main" id="{4CC6FF0B-C3A1-9063-83B0-A465CE557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375" y="437348"/>
            <a:ext cx="4539115" cy="6420652"/>
          </a:xfrm>
          <a:prstGeom prst="rect">
            <a:avLst/>
          </a:prstGeom>
        </p:spPr>
      </p:pic>
      <p:sp>
        <p:nvSpPr>
          <p:cNvPr id="2" name="Rubrik 1">
            <a:extLst>
              <a:ext uri="{FF2B5EF4-FFF2-40B4-BE49-F238E27FC236}">
                <a16:creationId xmlns:a16="http://schemas.microsoft.com/office/drawing/2014/main" id="{BF1A31A3-A036-4F48-9B68-7CCD8289AA72}"/>
              </a:ext>
            </a:extLst>
          </p:cNvPr>
          <p:cNvSpPr>
            <a:spLocks noGrp="1"/>
          </p:cNvSpPr>
          <p:nvPr>
            <p:ph type="title"/>
          </p:nvPr>
        </p:nvSpPr>
        <p:spPr>
          <a:xfrm>
            <a:off x="531042" y="616496"/>
            <a:ext cx="10515600" cy="549412"/>
          </a:xfrm>
        </p:spPr>
        <p:txBody>
          <a:bodyPr/>
          <a:lstStyle/>
          <a:p>
            <a:r>
              <a:rPr lang="sv-SE" dirty="0"/>
              <a:t>Regionala geodatasamordnare</a:t>
            </a:r>
          </a:p>
        </p:txBody>
      </p:sp>
      <p:sp>
        <p:nvSpPr>
          <p:cNvPr id="5" name="Platshållare för innehåll 2">
            <a:extLst>
              <a:ext uri="{FF2B5EF4-FFF2-40B4-BE49-F238E27FC236}">
                <a16:creationId xmlns:a16="http://schemas.microsoft.com/office/drawing/2014/main" id="{4C86C5D3-B6AA-2F24-C172-C4DCE8AE3CEF}"/>
              </a:ext>
            </a:extLst>
          </p:cNvPr>
          <p:cNvSpPr>
            <a:spLocks noGrp="1"/>
          </p:cNvSpPr>
          <p:nvPr>
            <p:ph idx="1"/>
          </p:nvPr>
        </p:nvSpPr>
        <p:spPr>
          <a:xfrm>
            <a:off x="3846703" y="1210271"/>
            <a:ext cx="3143336" cy="4874803"/>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sv-SE" altLang="sv-SE" sz="2000" dirty="0">
              <a:solidFill>
                <a:prstClr val="black"/>
              </a:solidFill>
              <a:latin typeface="Gill Sans MT" panose="020B05020201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sv-SE" altLang="sv-SE" sz="2000" dirty="0">
              <a:solidFill>
                <a:prstClr val="black"/>
              </a:solidFill>
              <a:latin typeface="Gill Sans MT" panose="020B05020201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sv-SE" altLang="sv-SE" sz="2000" dirty="0">
              <a:solidFill>
                <a:prstClr val="black"/>
              </a:solidFill>
              <a:latin typeface="Gill Sans MT" panose="020B05020201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sv-SE" altLang="sv-SE" sz="2000" dirty="0">
              <a:solidFill>
                <a:prstClr val="black"/>
              </a:solidFill>
              <a:latin typeface="Gill Sans MT" panose="020B05020201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sv-SE" altLang="sv-SE" sz="2000" dirty="0">
                <a:solidFill>
                  <a:prstClr val="black"/>
                </a:solidFill>
                <a:latin typeface="Gill Sans MT" panose="020B0502020104020203" pitchFamily="34" charset="0"/>
              </a:rPr>
              <a:t>Utveckla nationell och regional samverkan, verka för ökad användning av geodata samt påskynda digitalisering av samhällsbyggnadsprocessen. </a:t>
            </a:r>
          </a:p>
          <a:p>
            <a:pPr marL="0" marR="0" lvl="0" indent="0" defTabSz="914400" rtl="0" eaLnBrk="1" fontAlgn="auto" latinLnBrk="0" hangingPunct="1">
              <a:lnSpc>
                <a:spcPct val="100000"/>
              </a:lnSpc>
              <a:spcBef>
                <a:spcPts val="0"/>
              </a:spcBef>
              <a:spcAft>
                <a:spcPts val="0"/>
              </a:spcAft>
              <a:buClrTx/>
              <a:buSzTx/>
              <a:buFontTx/>
              <a:buNone/>
              <a:tabLst/>
              <a:defRPr/>
            </a:pPr>
            <a:endParaRPr lang="sv-SE" altLang="sv-SE" sz="2000" dirty="0">
              <a:solidFill>
                <a:prstClr val="black"/>
              </a:solidFill>
              <a:latin typeface="Gill Sans MT" panose="020B0502020104020203"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sv-SE" altLang="sv-SE" sz="2000" dirty="0">
                <a:solidFill>
                  <a:prstClr val="black"/>
                </a:solidFill>
                <a:latin typeface="Gill Sans MT" panose="020B0502020104020203" pitchFamily="34" charset="0"/>
              </a:rPr>
              <a:t>Föreningar, myndighetsnätverk, tjänsteexporten m.m.</a:t>
            </a:r>
          </a:p>
        </p:txBody>
      </p:sp>
      <p:grpSp>
        <p:nvGrpSpPr>
          <p:cNvPr id="11" name="Grupp 10">
            <a:extLst>
              <a:ext uri="{FF2B5EF4-FFF2-40B4-BE49-F238E27FC236}">
                <a16:creationId xmlns:a16="http://schemas.microsoft.com/office/drawing/2014/main" id="{3E39440C-B520-B085-7A55-C34F7CCAD117}"/>
              </a:ext>
            </a:extLst>
          </p:cNvPr>
          <p:cNvGrpSpPr/>
          <p:nvPr/>
        </p:nvGrpSpPr>
        <p:grpSpPr>
          <a:xfrm>
            <a:off x="461510" y="1950923"/>
            <a:ext cx="2778497" cy="3393500"/>
            <a:chOff x="4247365" y="1906559"/>
            <a:chExt cx="2778497" cy="3393500"/>
          </a:xfrm>
        </p:grpSpPr>
        <p:sp>
          <p:nvSpPr>
            <p:cNvPr id="14" name="Rektangel: rundade hörn 13">
              <a:extLst>
                <a:ext uri="{FF2B5EF4-FFF2-40B4-BE49-F238E27FC236}">
                  <a16:creationId xmlns:a16="http://schemas.microsoft.com/office/drawing/2014/main" id="{177FC572-3B88-7C34-803F-A44812DA7417}"/>
                </a:ext>
              </a:extLst>
            </p:cNvPr>
            <p:cNvSpPr/>
            <p:nvPr/>
          </p:nvSpPr>
          <p:spPr>
            <a:xfrm>
              <a:off x="4247365" y="1906559"/>
              <a:ext cx="2778497" cy="3393500"/>
            </a:xfrm>
            <a:prstGeom prst="roundRect">
              <a:avLst>
                <a:gd name="adj" fmla="val 7108"/>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Anna Bergman</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sv-SE"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Regional geodatasamordnare</a:t>
              </a:r>
              <a:br>
                <a:rPr kumimoji="0" lang="sv-SE"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br>
              <a:r>
                <a:rPr kumimoji="0" lang="sv-SE"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Jämtland Härjedalen och Västernorrland</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400" dirty="0">
                  <a:solidFill>
                    <a:srgbClr val="0070C0"/>
                  </a:solidFill>
                  <a:latin typeface="Gill Sans MT" panose="020B0502020104020203" pitchFamily="34" charset="0"/>
                  <a:hlinkClick r:id="rId4">
                    <a:extLst>
                      <a:ext uri="{A12FA001-AC4F-418D-AE19-62706E023703}">
                        <ahyp:hlinkClr xmlns:ahyp="http://schemas.microsoft.com/office/drawing/2018/hyperlinkcolor" val="tx"/>
                      </a:ext>
                    </a:extLst>
                  </a:hlinkClick>
                </a:rPr>
                <a:t>a</a:t>
              </a:r>
              <a:r>
                <a:rPr kumimoji="0" lang="sv-SE" sz="1400" b="0" i="0" u="none" strike="noStrike" kern="1200" cap="none" spc="0" normalizeH="0" baseline="0" noProof="0" dirty="0">
                  <a:ln>
                    <a:noFill/>
                  </a:ln>
                  <a:solidFill>
                    <a:srgbClr val="0070C0"/>
                  </a:solidFill>
                  <a:effectLst/>
                  <a:uLnTx/>
                  <a:uFillTx/>
                  <a:latin typeface="Gill Sans MT" panose="020B0502020104020203" pitchFamily="34" charset="0"/>
                  <a:hlinkClick r:id="rId4">
                    <a:extLst>
                      <a:ext uri="{A12FA001-AC4F-418D-AE19-62706E023703}">
                        <ahyp:hlinkClr xmlns:ahyp="http://schemas.microsoft.com/office/drawing/2018/hyperlinkcolor" val="tx"/>
                      </a:ext>
                    </a:extLst>
                  </a:hlinkClick>
                </a:rPr>
                <a:t>nna.bergman@lm.se</a:t>
              </a:r>
              <a:endParaRPr kumimoji="0" lang="sv-SE" sz="1400" b="0" i="0" u="none" strike="noStrike" kern="1200" cap="none" spc="0" normalizeH="0" baseline="0" noProof="0" dirty="0">
                <a:ln>
                  <a:noFill/>
                </a:ln>
                <a:solidFill>
                  <a:srgbClr val="0070C0"/>
                </a:solidFill>
                <a:effectLst/>
                <a:uLnTx/>
                <a:uFillTx/>
                <a:latin typeface="Gill Sans MT" panose="020B05020201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white"/>
                </a:solidFill>
                <a:effectLst/>
                <a:uLnTx/>
                <a:uFillTx/>
                <a:latin typeface="Gill Sans MT"/>
                <a:ea typeface="+mn-ea"/>
                <a:cs typeface="+mn-cs"/>
              </a:endParaRPr>
            </a:p>
          </p:txBody>
        </p:sp>
        <p:grpSp>
          <p:nvGrpSpPr>
            <p:cNvPr id="6" name="Grupp 5">
              <a:extLst>
                <a:ext uri="{FF2B5EF4-FFF2-40B4-BE49-F238E27FC236}">
                  <a16:creationId xmlns:a16="http://schemas.microsoft.com/office/drawing/2014/main" id="{13AE7C62-AF71-03A4-C8D7-8ADF04108B7B}"/>
                </a:ext>
              </a:extLst>
            </p:cNvPr>
            <p:cNvGrpSpPr/>
            <p:nvPr/>
          </p:nvGrpSpPr>
          <p:grpSpPr>
            <a:xfrm>
              <a:off x="4683013" y="2018829"/>
              <a:ext cx="1929679" cy="1553290"/>
              <a:chOff x="9649752" y="2629130"/>
              <a:chExt cx="1929679" cy="1553290"/>
            </a:xfrm>
          </p:grpSpPr>
          <p:sp>
            <p:nvSpPr>
              <p:cNvPr id="7" name="Rektangel 6">
                <a:extLst>
                  <a:ext uri="{FF2B5EF4-FFF2-40B4-BE49-F238E27FC236}">
                    <a16:creationId xmlns:a16="http://schemas.microsoft.com/office/drawing/2014/main" id="{1D5EA076-A52F-A08A-7EAE-25479D53C0C5}"/>
                  </a:ext>
                </a:extLst>
              </p:cNvPr>
              <p:cNvSpPr/>
              <p:nvPr/>
            </p:nvSpPr>
            <p:spPr>
              <a:xfrm>
                <a:off x="9649752" y="2629130"/>
                <a:ext cx="1929679" cy="155329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8" name="Picture 2">
                <a:extLst>
                  <a:ext uri="{FF2B5EF4-FFF2-40B4-BE49-F238E27FC236}">
                    <a16:creationId xmlns:a16="http://schemas.microsoft.com/office/drawing/2014/main" id="{19F1A66E-ED7C-43E0-126A-D284BB8D3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1808" y="2826197"/>
                <a:ext cx="1337297" cy="132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textruta 9">
            <a:extLst>
              <a:ext uri="{FF2B5EF4-FFF2-40B4-BE49-F238E27FC236}">
                <a16:creationId xmlns:a16="http://schemas.microsoft.com/office/drawing/2014/main" id="{A1971479-46AD-3733-9DDB-E1F184DC3CC0}"/>
              </a:ext>
            </a:extLst>
          </p:cNvPr>
          <p:cNvSpPr txBox="1"/>
          <p:nvPr/>
        </p:nvSpPr>
        <p:spPr>
          <a:xfrm>
            <a:off x="7879358" y="6385272"/>
            <a:ext cx="2883716" cy="307777"/>
          </a:xfrm>
          <a:prstGeom prst="rect">
            <a:avLst/>
          </a:prstGeom>
          <a:noFill/>
        </p:spPr>
        <p:txBody>
          <a:bodyPr wrap="square">
            <a:spAutoFit/>
          </a:bodyPr>
          <a:lstStyle/>
          <a:p>
            <a:r>
              <a:rPr lang="sv-SE" sz="1400" dirty="0">
                <a:solidFill>
                  <a:srgbClr val="0070C0"/>
                </a:solidFill>
                <a:hlinkClick r:id="rId6">
                  <a:extLst>
                    <a:ext uri="{A12FA001-AC4F-418D-AE19-62706E023703}">
                      <ahyp:hlinkClr xmlns:ahyp="http://schemas.microsoft.com/office/drawing/2018/hyperlinkcolor" val="tx"/>
                    </a:ext>
                  </a:extLst>
                </a:hlinkClick>
              </a:rPr>
              <a:t>Regionala geodatasamordnare (</a:t>
            </a:r>
            <a:r>
              <a:rPr lang="sv-SE" sz="1400" dirty="0" err="1">
                <a:solidFill>
                  <a:srgbClr val="0070C0"/>
                </a:solidFill>
                <a:hlinkClick r:id="rId6">
                  <a:extLst>
                    <a:ext uri="{A12FA001-AC4F-418D-AE19-62706E023703}">
                      <ahyp:hlinkClr xmlns:ahyp="http://schemas.microsoft.com/office/drawing/2018/hyperlinkcolor" val="tx"/>
                    </a:ext>
                  </a:extLst>
                </a:hlinkClick>
              </a:rPr>
              <a:t>pdf</a:t>
            </a:r>
            <a:r>
              <a:rPr lang="sv-SE" sz="1400" dirty="0">
                <a:solidFill>
                  <a:srgbClr val="0070C0"/>
                </a:solidFill>
                <a:hlinkClick r:id="rId6">
                  <a:extLst>
                    <a:ext uri="{A12FA001-AC4F-418D-AE19-62706E023703}">
                      <ahyp:hlinkClr xmlns:ahyp="http://schemas.microsoft.com/office/drawing/2018/hyperlinkcolor" val="tx"/>
                    </a:ext>
                  </a:extLst>
                </a:hlinkClick>
              </a:rPr>
              <a:t>)</a:t>
            </a:r>
            <a:endParaRPr lang="sv-SE" sz="1400" dirty="0">
              <a:solidFill>
                <a:srgbClr val="0070C0"/>
              </a:solidFill>
            </a:endParaRPr>
          </a:p>
        </p:txBody>
      </p:sp>
      <p:sp>
        <p:nvSpPr>
          <p:cNvPr id="12" name="Rektangel 11">
            <a:extLst>
              <a:ext uri="{FF2B5EF4-FFF2-40B4-BE49-F238E27FC236}">
                <a16:creationId xmlns:a16="http://schemas.microsoft.com/office/drawing/2014/main" id="{9C51B809-1C6C-8872-F53E-F1DF7603887D}"/>
              </a:ext>
            </a:extLst>
          </p:cNvPr>
          <p:cNvSpPr/>
          <p:nvPr/>
        </p:nvSpPr>
        <p:spPr>
          <a:xfrm>
            <a:off x="10326848" y="1023457"/>
            <a:ext cx="578840"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Tree>
    <p:extLst>
      <p:ext uri="{BB962C8B-B14F-4D97-AF65-F5344CB8AC3E}">
        <p14:creationId xmlns:p14="http://schemas.microsoft.com/office/powerpoint/2010/main" val="398270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Ortnamn</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3464" y="1272619"/>
          <a:ext cx="11260456" cy="2883523"/>
        </p:xfrm>
        <a:graphic>
          <a:graphicData uri="http://schemas.openxmlformats.org/drawingml/2006/table">
            <a:tbl>
              <a:tblPr firstRow="1" bandRow="1">
                <a:tableStyleId>{FABFCF23-3B69-468F-B69F-88F6DE6A72F2}</a:tableStyleId>
              </a:tblPr>
              <a:tblGrid>
                <a:gridCol w="4314736">
                  <a:extLst>
                    <a:ext uri="{9D8B030D-6E8A-4147-A177-3AD203B41FA5}">
                      <a16:colId xmlns:a16="http://schemas.microsoft.com/office/drawing/2014/main" val="3367432122"/>
                    </a:ext>
                  </a:extLst>
                </a:gridCol>
                <a:gridCol w="2980151">
                  <a:extLst>
                    <a:ext uri="{9D8B030D-6E8A-4147-A177-3AD203B41FA5}">
                      <a16:colId xmlns:a16="http://schemas.microsoft.com/office/drawing/2014/main" val="3207293570"/>
                    </a:ext>
                  </a:extLst>
                </a:gridCol>
                <a:gridCol w="1363249">
                  <a:extLst>
                    <a:ext uri="{9D8B030D-6E8A-4147-A177-3AD203B41FA5}">
                      <a16:colId xmlns:a16="http://schemas.microsoft.com/office/drawing/2014/main" val="1315944527"/>
                    </a:ext>
                  </a:extLst>
                </a:gridCol>
                <a:gridCol w="1419225">
                  <a:extLst>
                    <a:ext uri="{9D8B030D-6E8A-4147-A177-3AD203B41FA5}">
                      <a16:colId xmlns:a16="http://schemas.microsoft.com/office/drawing/2014/main" val="3061712983"/>
                    </a:ext>
                  </a:extLst>
                </a:gridCol>
                <a:gridCol w="1183095">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 </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Ortnamn Direkt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Anpassas. Exponeras för slutanvändare</a:t>
                      </a:r>
                    </a:p>
                  </a:txBody>
                  <a:tcPr/>
                </a:tc>
                <a:tc>
                  <a:txBody>
                    <a:bodyPr/>
                    <a:lstStyle/>
                    <a:p>
                      <a:r>
                        <a:rPr lang="sv-SE" sz="1600" dirty="0"/>
                        <a:t>REST/JSON</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862951464"/>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Ortnamn Nedladdning, vektor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OBS! CSV-format avvecklas</a:t>
                      </a:r>
                    </a:p>
                  </a:txBody>
                  <a:tcPr/>
                </a:tc>
                <a:tc>
                  <a:txBody>
                    <a:bodyPr/>
                    <a:lstStyle/>
                    <a:p>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882069269"/>
                  </a:ext>
                </a:extLst>
              </a:tr>
              <a:tr h="384048">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Ortnamn Nedladdning, </a:t>
                      </a:r>
                      <a:r>
                        <a:rPr lang="sv-SE" sz="1600" dirty="0" err="1"/>
                        <a:t>Inspire</a:t>
                      </a:r>
                      <a:endParaRPr lang="sv-SE" sz="1600" dirty="0"/>
                    </a:p>
                  </a:txBody>
                  <a:tcPr/>
                </a:tc>
                <a:tc>
                  <a:txBody>
                    <a:bodyPr/>
                    <a:lstStyle/>
                    <a:p>
                      <a:r>
                        <a:rPr lang="sv-SE" sz="1600" dirty="0"/>
                        <a:t>Atom/GML</a:t>
                      </a:r>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377778371"/>
                  </a:ext>
                </a:extLst>
              </a:tr>
              <a:tr h="384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(ortnamn)</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1678288580"/>
                  </a:ext>
                </a:extLst>
              </a:tr>
            </a:tbl>
          </a:graphicData>
        </a:graphic>
      </p:graphicFrame>
    </p:spTree>
    <p:extLst>
      <p:ext uri="{BB962C8B-B14F-4D97-AF65-F5344CB8AC3E}">
        <p14:creationId xmlns:p14="http://schemas.microsoft.com/office/powerpoint/2010/main" val="10466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Hydrografi</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72619"/>
          <a:ext cx="11260456" cy="3401754"/>
        </p:xfrm>
        <a:graphic>
          <a:graphicData uri="http://schemas.openxmlformats.org/drawingml/2006/table">
            <a:tbl>
              <a:tblPr firstRow="1" bandRow="1">
                <a:tableStyleId>{FABFCF23-3B69-468F-B69F-88F6DE6A72F2}</a:tableStyleId>
              </a:tblPr>
              <a:tblGrid>
                <a:gridCol w="4310018">
                  <a:extLst>
                    <a:ext uri="{9D8B030D-6E8A-4147-A177-3AD203B41FA5}">
                      <a16:colId xmlns:a16="http://schemas.microsoft.com/office/drawing/2014/main" val="3367432122"/>
                    </a:ext>
                  </a:extLst>
                </a:gridCol>
                <a:gridCol w="2955099">
                  <a:extLst>
                    <a:ext uri="{9D8B030D-6E8A-4147-A177-3AD203B41FA5}">
                      <a16:colId xmlns:a16="http://schemas.microsoft.com/office/drawing/2014/main" val="3207293570"/>
                    </a:ext>
                  </a:extLst>
                </a:gridCol>
                <a:gridCol w="1331151">
                  <a:extLst>
                    <a:ext uri="{9D8B030D-6E8A-4147-A177-3AD203B41FA5}">
                      <a16:colId xmlns:a16="http://schemas.microsoft.com/office/drawing/2014/main" val="1315944527"/>
                    </a:ext>
                  </a:extLst>
                </a:gridCol>
                <a:gridCol w="1485900">
                  <a:extLst>
                    <a:ext uri="{9D8B030D-6E8A-4147-A177-3AD203B41FA5}">
                      <a16:colId xmlns:a16="http://schemas.microsoft.com/office/drawing/2014/main" val="3061712983"/>
                    </a:ext>
                  </a:extLst>
                </a:gridCol>
                <a:gridCol w="1178288">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Hydrografi Direkt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OAPIF</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500864561"/>
                  </a:ext>
                </a:extLst>
              </a:tr>
              <a:tr h="50977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Hydrografi Nedladdning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Atom/GML</a:t>
                      </a:r>
                    </a:p>
                    <a:p>
                      <a:endParaRPr lang="sv-SE" sz="1600" dirty="0"/>
                    </a:p>
                  </a:txBody>
                  <a:tcPr/>
                </a:tc>
                <a:tc>
                  <a:txBody>
                    <a:bodyPr/>
                    <a:lstStyle/>
                    <a:p>
                      <a:r>
                        <a:rPr lang="sv-SE" sz="1600" dirty="0"/>
                        <a: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Byte till STAC/</a:t>
                      </a:r>
                      <a:r>
                        <a:rPr lang="sv-SE" sz="1600" dirty="0" err="1"/>
                        <a:t>Geopackage</a:t>
                      </a:r>
                      <a:endParaRPr lang="sv-SE" sz="1600" dirty="0"/>
                    </a:p>
                    <a:p>
                      <a:endParaRPr lang="sv-SE" sz="1600" dirty="0"/>
                    </a:p>
                  </a:txBody>
                  <a:tcPr/>
                </a:tc>
                <a:tc>
                  <a:txBody>
                    <a:bodyPr/>
                    <a:lstStyle/>
                    <a:p>
                      <a:r>
                        <a:rPr lang="sv-SE" sz="1600" dirty="0"/>
                        <a:t>Nej</a:t>
                      </a:r>
                    </a:p>
                  </a:txBody>
                  <a:tcPr/>
                </a:tc>
                <a:extLst>
                  <a:ext uri="{0D108BD9-81ED-4DB2-BD59-A6C34878D82A}">
                    <a16:rowId xmlns:a16="http://schemas.microsoft.com/office/drawing/2014/main" val="2882069269"/>
                  </a:ext>
                </a:extLst>
              </a:tr>
              <a:tr h="37705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Som skikt i Topografi 10 Nedladdning, vektor</a:t>
                      </a:r>
                    </a:p>
                  </a:txBody>
                  <a:tcPr/>
                </a:tc>
                <a:tc>
                  <a:txBody>
                    <a:bodyPr/>
                    <a:lstStyle/>
                    <a:p>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3023662395"/>
                  </a:ext>
                </a:extLst>
              </a:tr>
              <a:tr h="37705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Hydrografi Visning, </a:t>
                      </a:r>
                      <a:r>
                        <a:rPr lang="sv-SE" sz="1600" dirty="0" err="1"/>
                        <a:t>Inspire</a:t>
                      </a:r>
                      <a:endParaRPr lang="sv-SE" sz="1600" dirty="0"/>
                    </a:p>
                  </a:txBody>
                  <a:tcPr/>
                </a:tc>
                <a:tc>
                  <a:txBody>
                    <a:bodyPr/>
                    <a:lstStyle/>
                    <a:p>
                      <a:r>
                        <a:rPr lang="sv-SE" sz="1600" dirty="0"/>
                        <a:t>WMS</a:t>
                      </a:r>
                    </a:p>
                  </a:txBody>
                  <a:tcPr/>
                </a:tc>
                <a:tc>
                  <a:txBody>
                    <a:bodyPr/>
                    <a:lstStyle/>
                    <a:p>
                      <a:endParaRPr lang="sv-SE" sz="160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2451934566"/>
                  </a:ext>
                </a:extLst>
              </a:tr>
              <a:tr h="3770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428968264"/>
                  </a:ext>
                </a:extLst>
              </a:tr>
            </a:tbl>
          </a:graphicData>
        </a:graphic>
      </p:graphicFrame>
    </p:spTree>
    <p:extLst>
      <p:ext uri="{BB962C8B-B14F-4D97-AF65-F5344CB8AC3E}">
        <p14:creationId xmlns:p14="http://schemas.microsoft.com/office/powerpoint/2010/main" val="161175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marktäcke</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72619"/>
          <a:ext cx="11260456" cy="2754541"/>
        </p:xfrm>
        <a:graphic>
          <a:graphicData uri="http://schemas.openxmlformats.org/drawingml/2006/table">
            <a:tbl>
              <a:tblPr firstRow="1" bandRow="1">
                <a:tableStyleId>{FABFCF23-3B69-468F-B69F-88F6DE6A72F2}</a:tableStyleId>
              </a:tblPr>
              <a:tblGrid>
                <a:gridCol w="4329068">
                  <a:extLst>
                    <a:ext uri="{9D8B030D-6E8A-4147-A177-3AD203B41FA5}">
                      <a16:colId xmlns:a16="http://schemas.microsoft.com/office/drawing/2014/main" val="3367432122"/>
                    </a:ext>
                  </a:extLst>
                </a:gridCol>
                <a:gridCol w="2973627">
                  <a:extLst>
                    <a:ext uri="{9D8B030D-6E8A-4147-A177-3AD203B41FA5}">
                      <a16:colId xmlns:a16="http://schemas.microsoft.com/office/drawing/2014/main" val="3207293570"/>
                    </a:ext>
                  </a:extLst>
                </a:gridCol>
                <a:gridCol w="1312623">
                  <a:extLst>
                    <a:ext uri="{9D8B030D-6E8A-4147-A177-3AD203B41FA5}">
                      <a16:colId xmlns:a16="http://schemas.microsoft.com/office/drawing/2014/main" val="1315944527"/>
                    </a:ext>
                  </a:extLst>
                </a:gridCol>
                <a:gridCol w="1476375">
                  <a:extLst>
                    <a:ext uri="{9D8B030D-6E8A-4147-A177-3AD203B41FA5}">
                      <a16:colId xmlns:a16="http://schemas.microsoft.com/office/drawing/2014/main" val="3061712983"/>
                    </a:ext>
                  </a:extLst>
                </a:gridCol>
                <a:gridCol w="1168763">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Marktäcke Direkt</a:t>
                      </a:r>
                    </a:p>
                  </a:txBody>
                  <a:tcPr/>
                </a:tc>
                <a:tc>
                  <a:txBody>
                    <a:bodyPr/>
                    <a:lstStyle/>
                    <a:p>
                      <a:r>
                        <a:rPr lang="sv-SE" sz="1600" dirty="0"/>
                        <a:t>OAPIF</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882069269"/>
                  </a:ext>
                </a:extLst>
              </a:tr>
              <a:tr h="384048">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Marktäcke Nedladdning, vektor</a:t>
                      </a:r>
                    </a:p>
                  </a:txBody>
                  <a:tcPr/>
                </a:tc>
                <a:tc>
                  <a:txBody>
                    <a:bodyPr/>
                    <a:lstStyle/>
                    <a:p>
                      <a:r>
                        <a:rPr lang="sv-SE" sz="1600" dirty="0"/>
                        <a:t>STAC/</a:t>
                      </a:r>
                      <a:r>
                        <a:rPr lang="sv-SE" sz="1600" dirty="0" err="1"/>
                        <a:t>Geopackage</a:t>
                      </a:r>
                      <a:endParaRPr lang="sv-SE" sz="1600" dirty="0"/>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377778371"/>
                  </a:ext>
                </a:extLst>
              </a:tr>
              <a:tr h="384048">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Som skikt i Topografi 10 Nedladdning, vektor</a:t>
                      </a:r>
                    </a:p>
                  </a:txBody>
                  <a:tcPr/>
                </a:tc>
                <a:tc>
                  <a:txBody>
                    <a:bodyPr/>
                    <a:lstStyle/>
                    <a:p>
                      <a:r>
                        <a:rPr lang="sv-SE" sz="1600" dirty="0" err="1"/>
                        <a:t>Geopackage</a:t>
                      </a:r>
                      <a:endParaRPr lang="sv-SE" sz="1600" dirty="0"/>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68496069"/>
                  </a:ext>
                </a:extLst>
              </a:tr>
              <a:tr h="384048">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Marktäcke Nedladdning, </a:t>
                      </a:r>
                      <a:r>
                        <a:rPr lang="sv-SE" sz="1600" dirty="0" err="1"/>
                        <a:t>Inspire</a:t>
                      </a:r>
                      <a:endParaRPr lang="sv-SE" sz="1600" dirty="0"/>
                    </a:p>
                  </a:txBody>
                  <a:tcPr/>
                </a:tc>
                <a:tc>
                  <a:txBody>
                    <a:bodyPr/>
                    <a:lstStyle/>
                    <a:p>
                      <a:r>
                        <a:rPr lang="sv-SE" sz="1600" dirty="0"/>
                        <a:t>WMS</a:t>
                      </a:r>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373453589"/>
                  </a:ext>
                </a:extLst>
              </a:tr>
              <a:tr h="3840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solidFill>
                            <a:schemeClr val="tx1"/>
                          </a:solidFill>
                        </a:rPr>
                        <a:t>Basemap</a:t>
                      </a:r>
                      <a:r>
                        <a:rPr lang="sv-SE" sz="1600" dirty="0">
                          <a:solidFill>
                            <a:schemeClr val="tx1"/>
                          </a:solidFill>
                        </a:rPr>
                        <a:t> Visning, </a:t>
                      </a:r>
                      <a:r>
                        <a:rPr lang="sv-SE" sz="1600" dirty="0" err="1">
                          <a:solidFill>
                            <a:schemeClr val="tx1"/>
                          </a:solidFill>
                        </a:rPr>
                        <a:t>Inspire</a:t>
                      </a:r>
                      <a:r>
                        <a:rPr lang="sv-SE" sz="1600" dirty="0">
                          <a:solidFill>
                            <a:schemeClr val="tx1"/>
                          </a:solidFill>
                        </a:rPr>
                        <a:t> (marktäcke)</a:t>
                      </a:r>
                    </a:p>
                  </a:txBody>
                  <a:tcPr/>
                </a:tc>
                <a:tc>
                  <a:txBody>
                    <a:bodyPr/>
                    <a:lstStyle/>
                    <a:p>
                      <a:r>
                        <a:rPr lang="sv-SE" sz="1600" dirty="0">
                          <a:solidFill>
                            <a:schemeClr val="tx1"/>
                          </a:solidFill>
                        </a:rPr>
                        <a:t>WMS</a:t>
                      </a:r>
                    </a:p>
                  </a:txBody>
                  <a:tcPr/>
                </a:tc>
                <a:tc>
                  <a:txBody>
                    <a:bodyPr/>
                    <a:lstStyle/>
                    <a:p>
                      <a:endParaRPr lang="sv-SE" sz="1600" dirty="0">
                        <a:solidFill>
                          <a:schemeClr val="tx1"/>
                        </a:solidFill>
                      </a:endParaRPr>
                    </a:p>
                  </a:txBody>
                  <a:tcPr/>
                </a:tc>
                <a:tc>
                  <a:txBody>
                    <a:bodyPr/>
                    <a:lstStyle/>
                    <a:p>
                      <a:r>
                        <a:rPr lang="sv-SE" sz="1600" dirty="0">
                          <a:solidFill>
                            <a:schemeClr val="tx1"/>
                          </a:solidFill>
                        </a:rPr>
                        <a:t>Avvecklas</a:t>
                      </a:r>
                    </a:p>
                  </a:txBody>
                  <a:tcPr/>
                </a:tc>
                <a:tc>
                  <a:txBody>
                    <a:bodyPr/>
                    <a:lstStyle/>
                    <a:p>
                      <a:r>
                        <a:rPr lang="sv-SE" sz="1600" dirty="0">
                          <a:solidFill>
                            <a:schemeClr val="tx1"/>
                          </a:solidFill>
                        </a:rPr>
                        <a:t>Ja</a:t>
                      </a:r>
                    </a:p>
                  </a:txBody>
                  <a:tcPr/>
                </a:tc>
                <a:extLst>
                  <a:ext uri="{0D108BD9-81ED-4DB2-BD59-A6C34878D82A}">
                    <a16:rowId xmlns:a16="http://schemas.microsoft.com/office/drawing/2014/main" val="3338161843"/>
                  </a:ext>
                </a:extLst>
              </a:tr>
            </a:tbl>
          </a:graphicData>
        </a:graphic>
      </p:graphicFrame>
    </p:spTree>
    <p:extLst>
      <p:ext uri="{BB962C8B-B14F-4D97-AF65-F5344CB8AC3E}">
        <p14:creationId xmlns:p14="http://schemas.microsoft.com/office/powerpoint/2010/main" val="21316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Kartor</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82144"/>
          <a:ext cx="11260456" cy="4659590"/>
        </p:xfrm>
        <a:graphic>
          <a:graphicData uri="http://schemas.openxmlformats.org/drawingml/2006/table">
            <a:tbl>
              <a:tblPr firstRow="1" bandRow="1">
                <a:tableStyleId>{FABFCF23-3B69-468F-B69F-88F6DE6A72F2}</a:tableStyleId>
              </a:tblPr>
              <a:tblGrid>
                <a:gridCol w="4329068">
                  <a:extLst>
                    <a:ext uri="{9D8B030D-6E8A-4147-A177-3AD203B41FA5}">
                      <a16:colId xmlns:a16="http://schemas.microsoft.com/office/drawing/2014/main" val="3367432122"/>
                    </a:ext>
                  </a:extLst>
                </a:gridCol>
                <a:gridCol w="2876550">
                  <a:extLst>
                    <a:ext uri="{9D8B030D-6E8A-4147-A177-3AD203B41FA5}">
                      <a16:colId xmlns:a16="http://schemas.microsoft.com/office/drawing/2014/main" val="3207293570"/>
                    </a:ext>
                  </a:extLst>
                </a:gridCol>
                <a:gridCol w="1438275">
                  <a:extLst>
                    <a:ext uri="{9D8B030D-6E8A-4147-A177-3AD203B41FA5}">
                      <a16:colId xmlns:a16="http://schemas.microsoft.com/office/drawing/2014/main" val="1315944527"/>
                    </a:ext>
                  </a:extLst>
                </a:gridCol>
                <a:gridCol w="1428750">
                  <a:extLst>
                    <a:ext uri="{9D8B030D-6E8A-4147-A177-3AD203B41FA5}">
                      <a16:colId xmlns:a16="http://schemas.microsoft.com/office/drawing/2014/main" val="3061712983"/>
                    </a:ext>
                  </a:extLst>
                </a:gridCol>
                <a:gridCol w="1187813">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(format/API/format)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Karta 1:10 000 med fastighetsindelning, Nedladdning, raster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t>GeoTIFF</a:t>
                      </a:r>
                      <a:endParaRPr lang="sv-SE" sz="1600" dirty="0">
                        <a:solidFill>
                          <a:schemeClr val="bg2"/>
                        </a:solidFill>
                      </a:endParaRPr>
                    </a:p>
                  </a:txBody>
                  <a:tcPr/>
                </a:tc>
                <a:tc>
                  <a:txBody>
                    <a:bodyPr/>
                    <a:lstStyle/>
                    <a:p>
                      <a:endParaRPr lang="sv-SE" sz="1600"/>
                    </a:p>
                  </a:txBody>
                  <a:tcPr/>
                </a:tc>
                <a:tc>
                  <a:txBody>
                    <a:bodyPr/>
                    <a:lstStyle/>
                    <a:p>
                      <a:endParaRPr lang="sv-SE" sz="1600" dirty="0"/>
                    </a:p>
                  </a:txBody>
                  <a:tcPr/>
                </a:tc>
                <a:tc>
                  <a:txBody>
                    <a:bodyPr/>
                    <a:lstStyle/>
                    <a:p>
                      <a:r>
                        <a:rPr lang="sv-SE" sz="1600" dirty="0">
                          <a:solidFill>
                            <a:schemeClr val="tx1"/>
                          </a:solidFill>
                        </a:rPr>
                        <a:t>Justeras</a:t>
                      </a:r>
                    </a:p>
                  </a:txBody>
                  <a:tcPr/>
                </a:tc>
                <a:extLst>
                  <a:ext uri="{0D108BD9-81ED-4DB2-BD59-A6C34878D82A}">
                    <a16:rowId xmlns:a16="http://schemas.microsoft.com/office/drawing/2014/main" val="2862951464"/>
                  </a:ext>
                </a:extLst>
              </a:tr>
              <a:tr h="41762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Karta 1:10 000 med vägnamn, Nedladdning, raster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t>GeoTIFF</a:t>
                      </a:r>
                      <a:endParaRPr kumimoji="0" lang="sv-SE" sz="1600" b="0" i="0" u="none" strike="noStrike" kern="1200" cap="none" spc="0" normalizeH="0" baseline="0" noProof="0" dirty="0">
                        <a:ln>
                          <a:noFill/>
                        </a:ln>
                        <a:solidFill>
                          <a:schemeClr val="bg2"/>
                        </a:solidFill>
                        <a:effectLst/>
                        <a:uLnTx/>
                        <a:uFillTx/>
                        <a:latin typeface="Gill Sans MT"/>
                        <a:ea typeface="+mn-ea"/>
                        <a:cs typeface="+mn-cs"/>
                      </a:endParaRPr>
                    </a:p>
                  </a:txBody>
                  <a:tcPr/>
                </a:tc>
                <a:tc>
                  <a:txBody>
                    <a:bodyPr/>
                    <a:lstStyle/>
                    <a:p>
                      <a:endParaRPr lang="sv-SE" sz="1600" dirty="0"/>
                    </a:p>
                  </a:txBody>
                  <a:tcPr/>
                </a:tc>
                <a:tc>
                  <a:txBody>
                    <a:bodyPr/>
                    <a:lstStyle/>
                    <a:p>
                      <a:endParaRPr lang="sv-SE" sz="1600" dirty="0"/>
                    </a:p>
                  </a:txBody>
                  <a:tcPr/>
                </a:tc>
                <a:tc>
                  <a:txBody>
                    <a:bodyPr/>
                    <a:lstStyle/>
                    <a:p>
                      <a:r>
                        <a:rPr lang="sv-SE" sz="1600" dirty="0">
                          <a:solidFill>
                            <a:schemeClr val="tx1"/>
                          </a:solidFill>
                        </a:rPr>
                        <a:t>Justeras</a:t>
                      </a:r>
                    </a:p>
                  </a:txBody>
                  <a:tcPr/>
                </a:tc>
                <a:extLst>
                  <a:ext uri="{0D108BD9-81ED-4DB2-BD59-A6C34878D82A}">
                    <a16:rowId xmlns:a16="http://schemas.microsoft.com/office/drawing/2014/main" val="2882069269"/>
                  </a:ext>
                </a:extLst>
              </a:tr>
              <a:tr h="384048">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Karta 1:50 000 Nedladdning, raster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t>GeoTIFF</a:t>
                      </a:r>
                      <a:endParaRPr kumimoji="0" lang="sv-SE" sz="1600" b="0" i="0" u="none" strike="noStrike" kern="1200" cap="none" spc="0" normalizeH="0" baseline="0" noProof="0" dirty="0">
                        <a:ln>
                          <a:noFill/>
                        </a:ln>
                        <a:solidFill>
                          <a:schemeClr val="bg2"/>
                        </a:solidFill>
                        <a:effectLst/>
                        <a:uLnTx/>
                        <a:uFillTx/>
                        <a:latin typeface="Gill Sans MT"/>
                        <a:ea typeface="+mn-ea"/>
                        <a:cs typeface="+mn-cs"/>
                      </a:endParaRPr>
                    </a:p>
                  </a:txBody>
                  <a:tcPr/>
                </a:tc>
                <a:tc>
                  <a:txBody>
                    <a:bodyPr/>
                    <a:lstStyle/>
                    <a:p>
                      <a:endParaRPr lang="sv-SE" sz="160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377778371"/>
                  </a:ext>
                </a:extLst>
              </a:tr>
              <a:tr h="2651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Topografi Nedladdning, vektor i skalorna 50,100, 250, 1M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chemeClr val="tx1"/>
                          </a:solidFill>
                          <a:effectLst/>
                          <a:uLnTx/>
                          <a:uFillTx/>
                          <a:latin typeface="+mn-lt"/>
                          <a:ea typeface="+mn-ea"/>
                          <a:cs typeface="+mn-cs"/>
                        </a:rPr>
                        <a:t>Geopackage</a:t>
                      </a:r>
                      <a:endParaRPr kumimoji="0" lang="sv-SE" sz="1600" b="0" i="0" u="none" strike="noStrike" kern="1200" cap="none" spc="0" normalizeH="0" baseline="0" noProof="0" dirty="0">
                        <a:ln>
                          <a:noFill/>
                        </a:ln>
                        <a:solidFill>
                          <a:schemeClr val="tx1"/>
                        </a:solidFill>
                        <a:effectLst/>
                        <a:uLnTx/>
                        <a:uFillTx/>
                        <a:latin typeface="Gill Sans MT"/>
                        <a:ea typeface="+mn-ea"/>
                        <a:cs typeface="+mn-cs"/>
                      </a:endParaRPr>
                    </a:p>
                  </a:txBody>
                  <a:tcPr/>
                </a:tc>
                <a:tc>
                  <a:txBody>
                    <a:bodyPr/>
                    <a:lstStyle/>
                    <a:p>
                      <a:endParaRPr lang="sv-SE" sz="160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442054022"/>
                  </a:ext>
                </a:extLst>
              </a:tr>
              <a:tr h="2651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Topografi 10 Nedladdning, vektor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chemeClr val="tx1"/>
                          </a:solidFill>
                          <a:effectLst/>
                          <a:uLnTx/>
                          <a:uFillTx/>
                          <a:latin typeface="Gill Sans MT"/>
                          <a:ea typeface="+mn-ea"/>
                          <a:cs typeface="+mn-cs"/>
                        </a:rPr>
                        <a:t>Geopackage</a:t>
                      </a:r>
                      <a:endParaRPr kumimoji="0" lang="sv-SE" sz="1600" b="0" i="0" u="none" strike="noStrike" kern="1200" cap="none" spc="0" normalizeH="0" baseline="0" noProof="0" dirty="0">
                        <a:ln>
                          <a:noFill/>
                        </a:ln>
                        <a:solidFill>
                          <a:schemeClr val="tx1"/>
                        </a:solidFill>
                        <a:effectLst/>
                        <a:uLnTx/>
                        <a:uFillTx/>
                        <a:latin typeface="Gill Sans MT"/>
                        <a:ea typeface="+mn-ea"/>
                        <a:cs typeface="+mn-cs"/>
                      </a:endParaRPr>
                    </a:p>
                  </a:txBody>
                  <a:tcPr/>
                </a:tc>
                <a:tc>
                  <a:txBody>
                    <a:bodyPr/>
                    <a:lstStyle/>
                    <a:p>
                      <a:endParaRPr lang="sv-SE" sz="1600" dirty="0"/>
                    </a:p>
                  </a:txBody>
                  <a:tcPr/>
                </a:tc>
                <a:tc>
                  <a:txBody>
                    <a:bodyPr/>
                    <a:lstStyle/>
                    <a:p>
                      <a:endParaRPr lang="sv-SE" sz="1600" dirty="0"/>
                    </a:p>
                  </a:txBody>
                  <a:tcPr/>
                </a:tc>
                <a:tc>
                  <a:txBody>
                    <a:bodyPr/>
                    <a:lstStyle/>
                    <a:p>
                      <a:r>
                        <a:rPr lang="sv-SE" sz="1600" dirty="0"/>
                        <a:t>Justeras</a:t>
                      </a:r>
                    </a:p>
                  </a:txBody>
                  <a:tcPr/>
                </a:tc>
                <a:extLst>
                  <a:ext uri="{0D108BD9-81ED-4DB2-BD59-A6C34878D82A}">
                    <a16:rowId xmlns:a16="http://schemas.microsoft.com/office/drawing/2014/main" val="321338937"/>
                  </a:ext>
                </a:extLst>
              </a:tr>
              <a:tr h="48463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Topografisk webbkarta, (finns i varianterna –nedladdning raster, visning, visning cache, visning skiktindelad, visning översiktlig)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tx1"/>
                          </a:solidFill>
                          <a:effectLst/>
                          <a:uLnTx/>
                          <a:uFillTx/>
                          <a:latin typeface="Gill Sans MT"/>
                          <a:ea typeface="+mn-ea"/>
                          <a:cs typeface="+mn-cs"/>
                        </a:rPr>
                        <a:t>WMS, WMTS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chemeClr val="tx1"/>
                          </a:solidFill>
                          <a:effectLst/>
                          <a:uLnTx/>
                          <a:uFillTx/>
                          <a:latin typeface="+mn-lt"/>
                          <a:ea typeface="+mn-ea"/>
                          <a:cs typeface="+mn-cs"/>
                        </a:rPr>
                        <a:t>Geopackage</a:t>
                      </a:r>
                      <a:endParaRPr kumimoji="0" lang="sv-SE" sz="1600" b="0" i="0" u="none" strike="noStrike" kern="1200" cap="none" spc="0" normalizeH="0" baseline="0" noProof="0" dirty="0">
                        <a:ln>
                          <a:noFill/>
                        </a:ln>
                        <a:solidFill>
                          <a:schemeClr val="tx1"/>
                        </a:solidFill>
                        <a:effectLst/>
                        <a:uLnTx/>
                        <a:uFillTx/>
                        <a:latin typeface="Gill Sans MT"/>
                        <a:ea typeface="+mn-ea"/>
                        <a:cs typeface="+mn-cs"/>
                      </a:endParaRPr>
                    </a:p>
                  </a:txBody>
                  <a:tcPr/>
                </a:tc>
                <a:tc>
                  <a:txBody>
                    <a:bodyPr/>
                    <a:lstStyle/>
                    <a:p>
                      <a:endParaRPr lang="sv-SE" sz="1600"/>
                    </a:p>
                  </a:txBody>
                  <a:tcPr/>
                </a:tc>
                <a:tc>
                  <a:txBody>
                    <a:bodyPr/>
                    <a:lstStyle/>
                    <a:p>
                      <a:endParaRPr lang="sv-SE" sz="1600" dirty="0">
                        <a:solidFill>
                          <a:schemeClr val="bg2"/>
                        </a:solidFill>
                      </a:endParaRPr>
                    </a:p>
                  </a:txBody>
                  <a:tcPr/>
                </a:tc>
                <a:tc>
                  <a:txBody>
                    <a:bodyPr/>
                    <a:lstStyle/>
                    <a:p>
                      <a:r>
                        <a:rPr lang="sv-SE" sz="1600" dirty="0"/>
                        <a:t>Ja</a:t>
                      </a:r>
                    </a:p>
                  </a:txBody>
                  <a:tcPr/>
                </a:tc>
                <a:extLst>
                  <a:ext uri="{0D108BD9-81ED-4DB2-BD59-A6C34878D82A}">
                    <a16:rowId xmlns:a16="http://schemas.microsoft.com/office/drawing/2014/main" val="667252301"/>
                  </a:ext>
                </a:extLst>
              </a:tr>
              <a:tr h="48463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Topografisk webbkarta Visning, översiktlig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tx1"/>
                          </a:solidFill>
                          <a:effectLst/>
                          <a:uLnTx/>
                          <a:uFillTx/>
                          <a:latin typeface="Gill Sans MT"/>
                          <a:ea typeface="+mn-ea"/>
                          <a:cs typeface="+mn-cs"/>
                        </a:rPr>
                        <a:t>WMTS</a:t>
                      </a:r>
                    </a:p>
                  </a:txBody>
                  <a:tcPr/>
                </a:tc>
                <a:tc>
                  <a:txBody>
                    <a:bodyPr/>
                    <a:lstStyle/>
                    <a:p>
                      <a:endParaRPr lang="sv-SE" sz="1600"/>
                    </a:p>
                  </a:txBody>
                  <a:tcPr/>
                </a:tc>
                <a:tc>
                  <a:txBody>
                    <a:bodyPr/>
                    <a:lstStyle/>
                    <a:p>
                      <a:r>
                        <a:rPr lang="sv-SE" sz="1600" dirty="0">
                          <a:solidFill>
                            <a:schemeClr val="tx1"/>
                          </a:solidFill>
                        </a:rPr>
                        <a:t>Avvecklas</a:t>
                      </a:r>
                    </a:p>
                  </a:txBody>
                  <a:tcPr/>
                </a:tc>
                <a:tc>
                  <a:txBody>
                    <a:bodyPr/>
                    <a:lstStyle/>
                    <a:p>
                      <a:r>
                        <a:rPr lang="sv-SE" sz="1600" dirty="0"/>
                        <a:t>Nej</a:t>
                      </a:r>
                    </a:p>
                  </a:txBody>
                  <a:tcPr/>
                </a:tc>
                <a:extLst>
                  <a:ext uri="{0D108BD9-81ED-4DB2-BD59-A6C34878D82A}">
                    <a16:rowId xmlns:a16="http://schemas.microsoft.com/office/drawing/2014/main" val="3256127120"/>
                  </a:ext>
                </a:extLst>
              </a:tr>
              <a:tr h="426769">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Topografi Visning, </a:t>
                      </a:r>
                      <a:r>
                        <a:rPr lang="sv-SE" sz="1600" dirty="0" err="1"/>
                        <a:t>vector</a:t>
                      </a:r>
                      <a:r>
                        <a:rPr lang="sv-SE" sz="1600" dirty="0"/>
                        <a:t> </a:t>
                      </a:r>
                      <a:r>
                        <a:rPr lang="sv-SE" sz="1600" dirty="0" err="1"/>
                        <a:t>tiles</a:t>
                      </a:r>
                      <a:endParaRPr lang="sv-SE"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a:ln>
                            <a:noFill/>
                          </a:ln>
                          <a:solidFill>
                            <a:schemeClr val="tx1"/>
                          </a:solidFill>
                          <a:effectLst/>
                          <a:uLnTx/>
                          <a:uFillTx/>
                          <a:latin typeface="Gill Sans MT"/>
                          <a:ea typeface="+mn-ea"/>
                          <a:cs typeface="+mn-cs"/>
                        </a:rPr>
                        <a:t>Vector</a:t>
                      </a:r>
                      <a:r>
                        <a:rPr kumimoji="0" lang="sv-SE" sz="1600" b="0" i="0" u="none" strike="noStrike" kern="1200" cap="none" spc="0" normalizeH="0" baseline="0" noProof="0" dirty="0">
                          <a:ln>
                            <a:noFill/>
                          </a:ln>
                          <a:solidFill>
                            <a:schemeClr val="tx1"/>
                          </a:solidFill>
                          <a:effectLst/>
                          <a:uLnTx/>
                          <a:uFillTx/>
                          <a:latin typeface="Gill Sans MT"/>
                          <a:ea typeface="+mn-ea"/>
                          <a:cs typeface="+mn-cs"/>
                        </a:rPr>
                        <a:t> </a:t>
                      </a:r>
                      <a:r>
                        <a:rPr kumimoji="0" lang="sv-SE" sz="1600" b="0" i="0" u="none" strike="noStrike" kern="1200" cap="none" spc="0" normalizeH="0" baseline="0" noProof="0" dirty="0" err="1">
                          <a:ln>
                            <a:noFill/>
                          </a:ln>
                          <a:solidFill>
                            <a:schemeClr val="tx1"/>
                          </a:solidFill>
                          <a:effectLst/>
                          <a:uLnTx/>
                          <a:uFillTx/>
                          <a:latin typeface="Gill Sans MT"/>
                          <a:ea typeface="+mn-ea"/>
                          <a:cs typeface="+mn-cs"/>
                        </a:rPr>
                        <a:t>tiles</a:t>
                      </a:r>
                      <a:endParaRPr kumimoji="0" lang="sv-SE" sz="1600" b="0" i="0" u="none" strike="noStrike" kern="1200" cap="none" spc="0" normalizeH="0" baseline="0" noProof="0" dirty="0">
                        <a:ln>
                          <a:noFill/>
                        </a:ln>
                        <a:solidFill>
                          <a:schemeClr val="tx1"/>
                        </a:solidFill>
                        <a:effectLst/>
                        <a:uLnTx/>
                        <a:uFillTx/>
                        <a:latin typeface="Gill Sans MT"/>
                        <a:ea typeface="+mn-ea"/>
                        <a:cs typeface="+mn-cs"/>
                      </a:endParaRPr>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1770386753"/>
                  </a:ext>
                </a:extLst>
              </a:tr>
            </a:tbl>
          </a:graphicData>
        </a:graphic>
      </p:graphicFrame>
    </p:spTree>
    <p:extLst>
      <p:ext uri="{BB962C8B-B14F-4D97-AF65-F5344CB8AC3E}">
        <p14:creationId xmlns:p14="http://schemas.microsoft.com/office/powerpoint/2010/main" val="348903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515600" cy="549412"/>
          </a:xfrm>
        </p:spPr>
        <p:txBody>
          <a:bodyPr/>
          <a:lstStyle/>
          <a:p>
            <a:r>
              <a:rPr lang="sv-SE" dirty="0"/>
              <a:t>Bild</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72619"/>
          <a:ext cx="11260456" cy="5360498"/>
        </p:xfrm>
        <a:graphic>
          <a:graphicData uri="http://schemas.openxmlformats.org/drawingml/2006/table">
            <a:tbl>
              <a:tblPr firstRow="1" bandRow="1">
                <a:tableStyleId>{FABFCF23-3B69-468F-B69F-88F6DE6A72F2}</a:tableStyleId>
              </a:tblPr>
              <a:tblGrid>
                <a:gridCol w="4319543">
                  <a:extLst>
                    <a:ext uri="{9D8B030D-6E8A-4147-A177-3AD203B41FA5}">
                      <a16:colId xmlns:a16="http://schemas.microsoft.com/office/drawing/2014/main" val="3367432122"/>
                    </a:ext>
                  </a:extLst>
                </a:gridCol>
                <a:gridCol w="2895600">
                  <a:extLst>
                    <a:ext uri="{9D8B030D-6E8A-4147-A177-3AD203B41FA5}">
                      <a16:colId xmlns:a16="http://schemas.microsoft.com/office/drawing/2014/main" val="3207293570"/>
                    </a:ext>
                  </a:extLst>
                </a:gridCol>
                <a:gridCol w="1447800">
                  <a:extLst>
                    <a:ext uri="{9D8B030D-6E8A-4147-A177-3AD203B41FA5}">
                      <a16:colId xmlns:a16="http://schemas.microsoft.com/office/drawing/2014/main" val="1315944527"/>
                    </a:ext>
                  </a:extLst>
                </a:gridCol>
                <a:gridCol w="1428750">
                  <a:extLst>
                    <a:ext uri="{9D8B030D-6E8A-4147-A177-3AD203B41FA5}">
                      <a16:colId xmlns:a16="http://schemas.microsoft.com/office/drawing/2014/main" val="3061712983"/>
                    </a:ext>
                  </a:extLst>
                </a:gridCol>
                <a:gridCol w="1168763">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63911">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err="1"/>
                        <a:t>Ortofoto</a:t>
                      </a:r>
                      <a:r>
                        <a:rPr lang="sv-SE" sz="1600" dirty="0"/>
                        <a:t> Nedladdning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Uppfyller både API och Bulk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De upplösningar och färgband som respektive </a:t>
                      </a:r>
                      <a:r>
                        <a:rPr lang="sv-SE" sz="1600" dirty="0" err="1"/>
                        <a:t>ortofoto</a:t>
                      </a:r>
                      <a:r>
                        <a:rPr lang="sv-SE" sz="1600" dirty="0"/>
                        <a:t> är producerat i, dvs inga anpassningar av tex upplösning.</a:t>
                      </a:r>
                    </a:p>
                  </a:txBody>
                  <a:tcPr/>
                </a:tc>
                <a:tc>
                  <a:txBody>
                    <a:bodyPr/>
                    <a:lstStyle/>
                    <a:p>
                      <a:r>
                        <a:rPr lang="sv-SE" sz="1600" dirty="0"/>
                        <a:t>STAC/COG</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026241473"/>
                  </a:ext>
                </a:extLst>
              </a:tr>
              <a:tr h="37647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Nedladdning</a:t>
                      </a:r>
                    </a:p>
                  </a:txBody>
                  <a:tcPr/>
                </a:tc>
                <a:tc>
                  <a:txBody>
                    <a:bodyPr/>
                    <a:lstStyle/>
                    <a:p>
                      <a:r>
                        <a:rPr lang="sv-SE" sz="1600" dirty="0" err="1"/>
                        <a:t>GeoTIFF</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862951464"/>
                  </a:ext>
                </a:extLst>
              </a:tr>
              <a:tr h="33337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Historiska Nedladdning</a:t>
                      </a:r>
                    </a:p>
                  </a:txBody>
                  <a:tcPr/>
                </a:tc>
                <a:tc>
                  <a:txBody>
                    <a:bodyPr/>
                    <a:lstStyle/>
                    <a:p>
                      <a:r>
                        <a:rPr lang="sv-SE" sz="1600" dirty="0" err="1"/>
                        <a:t>GeoTIFF</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882069269"/>
                  </a:ext>
                </a:extLst>
              </a:tr>
              <a:tr h="360045">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Nedladdning, </a:t>
                      </a:r>
                      <a:r>
                        <a:rPr lang="sv-SE" sz="1600" dirty="0" err="1"/>
                        <a:t>Inspire</a:t>
                      </a:r>
                      <a:endParaRPr lang="sv-SE" sz="1600" dirty="0"/>
                    </a:p>
                  </a:txBody>
                  <a:tcPr/>
                </a:tc>
                <a:tc>
                  <a:txBody>
                    <a:bodyPr/>
                    <a:lstStyle/>
                    <a:p>
                      <a:r>
                        <a:rPr lang="sv-SE" sz="1600" dirty="0"/>
                        <a:t>Atom/</a:t>
                      </a:r>
                      <a:r>
                        <a:rPr lang="sv-SE" sz="1600" dirty="0" err="1"/>
                        <a:t>GeoTIFF</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316799078"/>
                  </a:ext>
                </a:extLst>
              </a:tr>
              <a:tr h="34948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Historiska Visning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Avgift vid hopslagning</a:t>
                      </a:r>
                    </a:p>
                  </a:txBody>
                  <a:tcPr/>
                </a:tc>
                <a:tc>
                  <a:txBody>
                    <a:bodyPr/>
                    <a:lstStyle/>
                    <a:p>
                      <a:r>
                        <a:rPr lang="sv-SE" sz="1600" dirty="0"/>
                        <a:t>WMS</a:t>
                      </a:r>
                    </a:p>
                  </a:txBody>
                  <a:tcPr/>
                </a:tc>
                <a:tc>
                  <a:txBody>
                    <a:bodyPr/>
                    <a:lstStyle/>
                    <a:p>
                      <a:endParaRPr lang="sv-SE" sz="1600" dirty="0"/>
                    </a:p>
                  </a:txBody>
                  <a:tcPr/>
                </a:tc>
                <a:tc>
                  <a:txBody>
                    <a:bodyPr/>
                    <a:lstStyle/>
                    <a:p>
                      <a:r>
                        <a:rPr lang="sv-SE" sz="1600" dirty="0"/>
                        <a:t>Slå ihop</a:t>
                      </a:r>
                    </a:p>
                  </a:txBody>
                  <a:tcPr/>
                </a:tc>
                <a:tc>
                  <a:txBody>
                    <a:bodyPr/>
                    <a:lstStyle/>
                    <a:p>
                      <a:r>
                        <a:rPr lang="sv-SE" sz="1600" dirty="0"/>
                        <a:t>Nej</a:t>
                      </a:r>
                    </a:p>
                  </a:txBody>
                  <a:tcPr/>
                </a:tc>
                <a:extLst>
                  <a:ext uri="{0D108BD9-81ED-4DB2-BD59-A6C34878D82A}">
                    <a16:rowId xmlns:a16="http://schemas.microsoft.com/office/drawing/2014/main" val="2377778371"/>
                  </a:ext>
                </a:extLst>
              </a:tr>
              <a:tr h="30467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Visning</a:t>
                      </a:r>
                    </a:p>
                  </a:txBody>
                  <a:tcPr/>
                </a:tc>
                <a:tc>
                  <a:txBody>
                    <a:bodyPr/>
                    <a:lstStyle/>
                    <a:p>
                      <a:r>
                        <a:rPr lang="sv-SE" sz="1600" dirty="0"/>
                        <a:t>WMS</a:t>
                      </a:r>
                    </a:p>
                  </a:txBody>
                  <a:tcPr/>
                </a:tc>
                <a:tc>
                  <a:txBody>
                    <a:bodyPr/>
                    <a:lstStyle/>
                    <a:p>
                      <a:endParaRPr lang="sv-SE" sz="1600" dirty="0"/>
                    </a:p>
                  </a:txBody>
                  <a:tcPr/>
                </a:tc>
                <a:tc>
                  <a:txBody>
                    <a:bodyPr/>
                    <a:lstStyle/>
                    <a:p>
                      <a:r>
                        <a:rPr lang="sv-SE" sz="1600" dirty="0"/>
                        <a:t>Slå ihop</a:t>
                      </a:r>
                    </a:p>
                  </a:txBody>
                  <a:tcPr/>
                </a:tc>
                <a:tc>
                  <a:txBody>
                    <a:bodyPr/>
                    <a:lstStyle/>
                    <a:p>
                      <a:r>
                        <a:rPr lang="sv-SE" sz="1600" dirty="0"/>
                        <a:t>Ja</a:t>
                      </a:r>
                    </a:p>
                  </a:txBody>
                  <a:tcPr/>
                </a:tc>
                <a:extLst>
                  <a:ext uri="{0D108BD9-81ED-4DB2-BD59-A6C34878D82A}">
                    <a16:rowId xmlns:a16="http://schemas.microsoft.com/office/drawing/2014/main" val="442054022"/>
                  </a:ext>
                </a:extLst>
              </a:tr>
              <a:tr h="35087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Ortofoto</a:t>
                      </a:r>
                      <a:r>
                        <a:rPr lang="sv-SE" sz="1600" dirty="0"/>
                        <a:t> Visning, Årsvisa</a:t>
                      </a:r>
                    </a:p>
                  </a:txBody>
                  <a:tcPr/>
                </a:tc>
                <a:tc>
                  <a:txBody>
                    <a:bodyPr/>
                    <a:lstStyle/>
                    <a:p>
                      <a:r>
                        <a:rPr lang="sv-SE" sz="1600" dirty="0"/>
                        <a:t>WMS</a:t>
                      </a:r>
                    </a:p>
                  </a:txBody>
                  <a:tcPr/>
                </a:tc>
                <a:tc>
                  <a:txBody>
                    <a:bodyPr/>
                    <a:lstStyle/>
                    <a:p>
                      <a:endParaRPr lang="sv-SE" sz="1600" dirty="0"/>
                    </a:p>
                  </a:txBody>
                  <a:tcPr/>
                </a:tc>
                <a:tc>
                  <a:txBody>
                    <a:bodyPr/>
                    <a:lstStyle/>
                    <a:p>
                      <a:r>
                        <a:rPr lang="sv-SE" sz="1600" dirty="0"/>
                        <a:t>Slå ihop</a:t>
                      </a:r>
                    </a:p>
                  </a:txBody>
                  <a:tcPr/>
                </a:tc>
                <a:tc>
                  <a:txBody>
                    <a:bodyPr/>
                    <a:lstStyle/>
                    <a:p>
                      <a:r>
                        <a:rPr lang="sv-SE" sz="1600" dirty="0"/>
                        <a:t>Ja</a:t>
                      </a:r>
                    </a:p>
                  </a:txBody>
                  <a:tcPr/>
                </a:tc>
                <a:extLst>
                  <a:ext uri="{0D108BD9-81ED-4DB2-BD59-A6C34878D82A}">
                    <a16:rowId xmlns:a16="http://schemas.microsoft.com/office/drawing/2014/main" val="667252301"/>
                  </a:ext>
                </a:extLst>
              </a:tr>
              <a:tr h="35087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Flygbilder (digitala, skannade analoga och </a:t>
                      </a:r>
                      <a:r>
                        <a:rPr lang="sv-SE" sz="1600" dirty="0" err="1"/>
                        <a:t>oridata</a:t>
                      </a:r>
                      <a:r>
                        <a:rPr lang="sv-SE" sz="1600" dirty="0"/>
                        <a:t>)</a:t>
                      </a:r>
                    </a:p>
                  </a:txBody>
                  <a:tcPr/>
                </a:tc>
                <a:tc>
                  <a:txBody>
                    <a:bodyPr/>
                    <a:lstStyle/>
                    <a:p>
                      <a:r>
                        <a:rPr lang="sv-SE" sz="1600" dirty="0"/>
                        <a:t>TIFF/JPEG</a:t>
                      </a:r>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1289441321"/>
                  </a:ext>
                </a:extLst>
              </a:tr>
              <a:tr h="35087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Satellitbilder</a:t>
                      </a:r>
                    </a:p>
                  </a:txBody>
                  <a:tcPr/>
                </a:tc>
                <a:tc>
                  <a:txBody>
                    <a:bodyPr/>
                    <a:lstStyle/>
                    <a:p>
                      <a:endParaRPr lang="sv-SE" sz="1600" dirty="0"/>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2906466056"/>
                  </a:ext>
                </a:extLst>
              </a:tr>
            </a:tbl>
          </a:graphicData>
        </a:graphic>
      </p:graphicFrame>
    </p:spTree>
    <p:extLst>
      <p:ext uri="{BB962C8B-B14F-4D97-AF65-F5344CB8AC3E}">
        <p14:creationId xmlns:p14="http://schemas.microsoft.com/office/powerpoint/2010/main" val="10545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0B2676-0621-9929-2728-3894368D8D66}"/>
              </a:ext>
            </a:extLst>
          </p:cNvPr>
          <p:cNvSpPr>
            <a:spLocks noGrp="1"/>
          </p:cNvSpPr>
          <p:nvPr>
            <p:ph type="title"/>
          </p:nvPr>
        </p:nvSpPr>
        <p:spPr>
          <a:xfrm>
            <a:off x="338182" y="723207"/>
            <a:ext cx="10789987" cy="549412"/>
          </a:xfrm>
        </p:spPr>
        <p:txBody>
          <a:bodyPr/>
          <a:lstStyle/>
          <a:p>
            <a:r>
              <a:rPr lang="sv-SE" dirty="0"/>
              <a:t>Höjd </a:t>
            </a:r>
          </a:p>
        </p:txBody>
      </p:sp>
      <p:graphicFrame>
        <p:nvGraphicFramePr>
          <p:cNvPr id="3" name="Tabell 3">
            <a:extLst>
              <a:ext uri="{FF2B5EF4-FFF2-40B4-BE49-F238E27FC236}">
                <a16:creationId xmlns:a16="http://schemas.microsoft.com/office/drawing/2014/main" id="{27D869A5-27C4-A440-C27C-20E2A101FD1C}"/>
              </a:ext>
            </a:extLst>
          </p:cNvPr>
          <p:cNvGraphicFramePr>
            <a:graphicFrameLocks noGrp="1"/>
          </p:cNvGraphicFramePr>
          <p:nvPr/>
        </p:nvGraphicFramePr>
        <p:xfrm>
          <a:off x="338182" y="1272619"/>
          <a:ext cx="11260456" cy="4630946"/>
        </p:xfrm>
        <a:graphic>
          <a:graphicData uri="http://schemas.openxmlformats.org/drawingml/2006/table">
            <a:tbl>
              <a:tblPr firstRow="1" bandRow="1">
                <a:tableStyleId>{FABFCF23-3B69-468F-B69F-88F6DE6A72F2}</a:tableStyleId>
              </a:tblPr>
              <a:tblGrid>
                <a:gridCol w="4329068">
                  <a:extLst>
                    <a:ext uri="{9D8B030D-6E8A-4147-A177-3AD203B41FA5}">
                      <a16:colId xmlns:a16="http://schemas.microsoft.com/office/drawing/2014/main" val="3367432122"/>
                    </a:ext>
                  </a:extLst>
                </a:gridCol>
                <a:gridCol w="2886075">
                  <a:extLst>
                    <a:ext uri="{9D8B030D-6E8A-4147-A177-3AD203B41FA5}">
                      <a16:colId xmlns:a16="http://schemas.microsoft.com/office/drawing/2014/main" val="3207293570"/>
                    </a:ext>
                  </a:extLst>
                </a:gridCol>
                <a:gridCol w="1438275">
                  <a:extLst>
                    <a:ext uri="{9D8B030D-6E8A-4147-A177-3AD203B41FA5}">
                      <a16:colId xmlns:a16="http://schemas.microsoft.com/office/drawing/2014/main" val="1315944527"/>
                    </a:ext>
                  </a:extLst>
                </a:gridCol>
                <a:gridCol w="1476375">
                  <a:extLst>
                    <a:ext uri="{9D8B030D-6E8A-4147-A177-3AD203B41FA5}">
                      <a16:colId xmlns:a16="http://schemas.microsoft.com/office/drawing/2014/main" val="3061712983"/>
                    </a:ext>
                  </a:extLst>
                </a:gridCol>
                <a:gridCol w="1130663">
                  <a:extLst>
                    <a:ext uri="{9D8B030D-6E8A-4147-A177-3AD203B41FA5}">
                      <a16:colId xmlns:a16="http://schemas.microsoft.com/office/drawing/2014/main" val="2612971175"/>
                    </a:ext>
                  </a:extLst>
                </a:gridCol>
              </a:tblGrid>
              <a:tr h="800723">
                <a:tc>
                  <a:txBody>
                    <a:bodyPr/>
                    <a:lstStyle/>
                    <a:p>
                      <a:r>
                        <a:rPr lang="sv-SE" sz="1600" dirty="0"/>
                        <a:t>Produkter</a:t>
                      </a:r>
                    </a:p>
                  </a:txBody>
                  <a:tcPr/>
                </a:tc>
                <a:tc>
                  <a:txBody>
                    <a:bodyPr/>
                    <a:lstStyle/>
                    <a:p>
                      <a:r>
                        <a:rPr lang="sv-SE" sz="1600" dirty="0"/>
                        <a:t>Teknik</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(API/format)</a:t>
                      </a:r>
                    </a:p>
                  </a:txBody>
                  <a:tcPr/>
                </a:tc>
                <a:tc>
                  <a:txBody>
                    <a:bodyPr/>
                    <a:lstStyle/>
                    <a:p>
                      <a:r>
                        <a:rPr lang="sv-SE" sz="1600" dirty="0"/>
                        <a:t>HVD</a:t>
                      </a:r>
                    </a:p>
                  </a:txBody>
                  <a:tcPr/>
                </a:tc>
                <a:tc>
                  <a:txBody>
                    <a:bodyPr/>
                    <a:lstStyle/>
                    <a:p>
                      <a:r>
                        <a:rPr lang="sv-SE" sz="1600" dirty="0"/>
                        <a:t>Plan</a:t>
                      </a:r>
                    </a:p>
                  </a:txBody>
                  <a:tcPr/>
                </a:tc>
                <a:tc>
                  <a:txBody>
                    <a:bodyPr/>
                    <a:lstStyle/>
                    <a:p>
                      <a:r>
                        <a:rPr lang="sv-SE" sz="1600" dirty="0"/>
                        <a:t>Avgift</a:t>
                      </a:r>
                    </a:p>
                  </a:txBody>
                  <a:tcPr/>
                </a:tc>
                <a:extLst>
                  <a:ext uri="{0D108BD9-81ED-4DB2-BD59-A6C34878D82A}">
                    <a16:rowId xmlns:a16="http://schemas.microsoft.com/office/drawing/2014/main" val="2041987039"/>
                  </a:ext>
                </a:extLst>
              </a:tr>
              <a:tr h="40307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b="1" dirty="0"/>
                        <a:t>Ny: </a:t>
                      </a:r>
                      <a:r>
                        <a:rPr lang="sv-SE" sz="1600" dirty="0"/>
                        <a:t>Markhöjdmodell Nedladdning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Uppfyller både API och Bulk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STAC/COG</a:t>
                      </a:r>
                    </a:p>
                  </a:txBody>
                  <a:tcPr/>
                </a:tc>
                <a:tc>
                  <a:txBody>
                    <a:bodyPr/>
                    <a:lstStyle/>
                    <a:p>
                      <a:r>
                        <a:rPr lang="sv-SE" sz="1600" dirty="0"/>
                        <a:t>X</a:t>
                      </a:r>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4179058810"/>
                  </a:ext>
                </a:extLst>
              </a:tr>
              <a:tr h="34269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Markhöjdmodell Nedladdning </a:t>
                      </a:r>
                      <a:r>
                        <a:rPr lang="sv-SE" sz="1600" dirty="0" err="1"/>
                        <a:t>grid</a:t>
                      </a:r>
                      <a:r>
                        <a:rPr lang="sv-SE" sz="1600" dirty="0"/>
                        <a:t> 1+</a:t>
                      </a:r>
                    </a:p>
                  </a:txBody>
                  <a:tcPr/>
                </a:tc>
                <a:tc>
                  <a:txBody>
                    <a:bodyPr/>
                    <a:lstStyle/>
                    <a:p>
                      <a:r>
                        <a:rPr lang="sv-SE" sz="1600" dirty="0" err="1"/>
                        <a:t>GeoTIFF</a:t>
                      </a:r>
                      <a:endParaRPr lang="sv-SE" sz="1600" dirty="0"/>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67007562"/>
                  </a:ext>
                </a:extLst>
              </a:tr>
              <a:tr h="32062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Markhöjdmodell Nedladdning </a:t>
                      </a:r>
                      <a:r>
                        <a:rPr lang="sv-SE" sz="1600" dirty="0" err="1"/>
                        <a:t>grid</a:t>
                      </a:r>
                      <a:r>
                        <a:rPr lang="sv-SE" sz="1600" dirty="0"/>
                        <a:t> 50+ NH</a:t>
                      </a:r>
                    </a:p>
                  </a:txBody>
                  <a:tcPr/>
                </a:tc>
                <a:tc>
                  <a:txBody>
                    <a:bodyPr/>
                    <a:lstStyle/>
                    <a:p>
                      <a:r>
                        <a:rPr lang="sv-SE" sz="1600" dirty="0" err="1"/>
                        <a:t>GeoTIFF</a:t>
                      </a:r>
                      <a:endParaRPr lang="sv-SE" sz="1600" dirty="0"/>
                    </a:p>
                  </a:txBody>
                  <a:tcPr/>
                </a:tc>
                <a:tc>
                  <a:txBody>
                    <a:bodyPr/>
                    <a:lstStyle/>
                    <a:p>
                      <a:endParaRPr lang="sv-SE" sz="1600" dirty="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882069269"/>
                  </a:ext>
                </a:extLst>
              </a:tr>
              <a:tr h="19202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Markhöjdmodell Nedladdning</a:t>
                      </a:r>
                    </a:p>
                  </a:txBody>
                  <a:tcPr/>
                </a:tc>
                <a:tc>
                  <a:txBody>
                    <a:bodyPr/>
                    <a:lstStyle/>
                    <a:p>
                      <a:r>
                        <a:rPr lang="sv-SE" sz="1600" dirty="0"/>
                        <a:t>WCS</a:t>
                      </a:r>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2377778371"/>
                  </a:ext>
                </a:extLst>
              </a:tr>
              <a:tr h="192024">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Markhöjd</a:t>
                      </a:r>
                      <a:r>
                        <a:rPr lang="sv-SE" sz="1600" dirty="0"/>
                        <a:t> Direkt</a:t>
                      </a:r>
                    </a:p>
                  </a:txBody>
                  <a:tcPr/>
                </a:tc>
                <a:tc>
                  <a:txBody>
                    <a:bodyPr/>
                    <a:lstStyle/>
                    <a:p>
                      <a:r>
                        <a:rPr lang="sv-SE" sz="1600" dirty="0"/>
                        <a:t>REST/JSON</a:t>
                      </a:r>
                    </a:p>
                  </a:txBody>
                  <a:tcPr/>
                </a:tc>
                <a:tc>
                  <a:txBody>
                    <a:bodyPr/>
                    <a:lstStyle/>
                    <a:p>
                      <a:endParaRPr lang="sv-SE" sz="1600"/>
                    </a:p>
                  </a:txBody>
                  <a:tcPr/>
                </a:tc>
                <a:tc>
                  <a:txBody>
                    <a:bodyPr/>
                    <a:lstStyle/>
                    <a:p>
                      <a:r>
                        <a:rPr lang="sv-SE" sz="1600" dirty="0"/>
                        <a:t>Avvecklas?</a:t>
                      </a:r>
                    </a:p>
                  </a:txBody>
                  <a:tcPr/>
                </a:tc>
                <a:tc>
                  <a:txBody>
                    <a:bodyPr/>
                    <a:lstStyle/>
                    <a:p>
                      <a:r>
                        <a:rPr lang="sv-SE" sz="1600" dirty="0"/>
                        <a:t>Nej</a:t>
                      </a:r>
                    </a:p>
                  </a:txBody>
                  <a:tcPr/>
                </a:tc>
                <a:extLst>
                  <a:ext uri="{0D108BD9-81ED-4DB2-BD59-A6C34878D82A}">
                    <a16:rowId xmlns:a16="http://schemas.microsoft.com/office/drawing/2014/main" val="622882552"/>
                  </a:ext>
                </a:extLst>
              </a:tr>
              <a:tr h="33733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Laserdata Nedladdning, NH</a:t>
                      </a:r>
                    </a:p>
                  </a:txBody>
                  <a:tcPr/>
                </a:tc>
                <a:tc>
                  <a:txBody>
                    <a:bodyPr/>
                    <a:lstStyle/>
                    <a:p>
                      <a:r>
                        <a:rPr lang="sv-SE" sz="1600" dirty="0"/>
                        <a:t>LAS</a:t>
                      </a:r>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1770386753"/>
                  </a:ext>
                </a:extLst>
              </a:tr>
              <a:tr h="358242">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Laserdata Nedladdning, Skog</a:t>
                      </a:r>
                    </a:p>
                  </a:txBody>
                  <a:tcPr/>
                </a:tc>
                <a:tc>
                  <a:txBody>
                    <a:bodyPr/>
                    <a:lstStyle/>
                    <a:p>
                      <a:r>
                        <a:rPr lang="sv-SE" sz="1600" dirty="0"/>
                        <a:t>LAS</a:t>
                      </a:r>
                    </a:p>
                  </a:txBody>
                  <a:tcPr/>
                </a:tc>
                <a:tc>
                  <a:txBody>
                    <a:bodyPr/>
                    <a:lstStyle/>
                    <a:p>
                      <a:endParaRPr lang="sv-SE" sz="1600" dirty="0"/>
                    </a:p>
                  </a:txBody>
                  <a:tcPr/>
                </a:tc>
                <a:tc>
                  <a:txBody>
                    <a:bodyPr/>
                    <a:lstStyle/>
                    <a:p>
                      <a:endParaRPr lang="sv-SE" sz="1600" dirty="0"/>
                    </a:p>
                  </a:txBody>
                  <a:tcPr/>
                </a:tc>
                <a:tc>
                  <a:txBody>
                    <a:bodyPr/>
                    <a:lstStyle/>
                    <a:p>
                      <a:r>
                        <a:rPr lang="sv-SE" sz="1600" dirty="0"/>
                        <a:t>Nej</a:t>
                      </a:r>
                    </a:p>
                  </a:txBody>
                  <a:tcPr/>
                </a:tc>
                <a:extLst>
                  <a:ext uri="{0D108BD9-81ED-4DB2-BD59-A6C34878D82A}">
                    <a16:rowId xmlns:a16="http://schemas.microsoft.com/office/drawing/2014/main" val="3935163662"/>
                  </a:ext>
                </a:extLst>
              </a:tr>
              <a:tr h="380106">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Ythöjdmodell</a:t>
                      </a:r>
                      <a:r>
                        <a:rPr lang="sv-SE" sz="1600" dirty="0"/>
                        <a:t> Nedladdning, från flygbilder</a:t>
                      </a:r>
                    </a:p>
                  </a:txBody>
                  <a:tcPr/>
                </a:tc>
                <a:tc>
                  <a:txBody>
                    <a:bodyPr/>
                    <a:lstStyle/>
                    <a:p>
                      <a:r>
                        <a:rPr lang="sv-SE" sz="1600" dirty="0" err="1"/>
                        <a:t>GeoTIFF</a:t>
                      </a:r>
                      <a:endParaRPr lang="sv-SE" sz="1600" dirty="0"/>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355176941"/>
                  </a:ext>
                </a:extLst>
              </a:tr>
              <a:tr h="363870">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err="1"/>
                        <a:t>Ythöjdmodell</a:t>
                      </a:r>
                      <a:r>
                        <a:rPr lang="sv-SE" sz="1600" dirty="0"/>
                        <a:t> Nedladdning, från flygbilder i färg</a:t>
                      </a:r>
                    </a:p>
                  </a:txBody>
                  <a:tcPr/>
                </a:tc>
                <a:tc>
                  <a:txBody>
                    <a:bodyPr/>
                    <a:lstStyle/>
                    <a:p>
                      <a:r>
                        <a:rPr lang="sv-SE" sz="1600" dirty="0" err="1"/>
                        <a:t>GeoTIFF</a:t>
                      </a:r>
                      <a:endParaRPr lang="sv-SE" sz="1600" dirty="0"/>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3986045822"/>
                  </a:ext>
                </a:extLst>
              </a:tr>
              <a:tr h="38478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1600" dirty="0"/>
                        <a:t>Markhöjdmodell Visning</a:t>
                      </a:r>
                    </a:p>
                  </a:txBody>
                  <a:tcPr/>
                </a:tc>
                <a:tc>
                  <a:txBody>
                    <a:bodyPr/>
                    <a:lstStyle/>
                    <a:p>
                      <a:r>
                        <a:rPr lang="sv-SE" sz="1600" dirty="0"/>
                        <a:t>WMS</a:t>
                      </a:r>
                    </a:p>
                  </a:txBody>
                  <a:tcPr/>
                </a:tc>
                <a:tc>
                  <a:txBody>
                    <a:bodyPr/>
                    <a:lstStyle/>
                    <a:p>
                      <a:endParaRPr lang="sv-SE" sz="1600" dirty="0"/>
                    </a:p>
                  </a:txBody>
                  <a:tcPr/>
                </a:tc>
                <a:tc>
                  <a:txBody>
                    <a:bodyPr/>
                    <a:lstStyle/>
                    <a:p>
                      <a:endParaRPr lang="sv-SE" sz="1600" dirty="0"/>
                    </a:p>
                  </a:txBody>
                  <a:tcPr/>
                </a:tc>
                <a:tc>
                  <a:txBody>
                    <a:bodyPr/>
                    <a:lstStyle/>
                    <a:p>
                      <a:r>
                        <a:rPr lang="sv-SE" sz="1600" dirty="0"/>
                        <a:t>Ja</a:t>
                      </a:r>
                    </a:p>
                  </a:txBody>
                  <a:tcPr/>
                </a:tc>
                <a:extLst>
                  <a:ext uri="{0D108BD9-81ED-4DB2-BD59-A6C34878D82A}">
                    <a16:rowId xmlns:a16="http://schemas.microsoft.com/office/drawing/2014/main" val="365582394"/>
                  </a:ext>
                </a:extLst>
              </a:tr>
            </a:tbl>
          </a:graphicData>
        </a:graphic>
      </p:graphicFrame>
    </p:spTree>
    <p:extLst>
      <p:ext uri="{BB962C8B-B14F-4D97-AF65-F5344CB8AC3E}">
        <p14:creationId xmlns:p14="http://schemas.microsoft.com/office/powerpoint/2010/main" val="330088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748C0E-10E9-1813-3DDF-B3E56FFBFB7B}"/>
              </a:ext>
            </a:extLst>
          </p:cNvPr>
          <p:cNvSpPr>
            <a:spLocks noGrp="1"/>
          </p:cNvSpPr>
          <p:nvPr>
            <p:ph type="title"/>
          </p:nvPr>
        </p:nvSpPr>
        <p:spPr/>
        <p:txBody>
          <a:bodyPr/>
          <a:lstStyle/>
          <a:p>
            <a:r>
              <a:rPr lang="sv-SE" dirty="0"/>
              <a:t>geodatasamverkan</a:t>
            </a:r>
          </a:p>
        </p:txBody>
      </p:sp>
    </p:spTree>
    <p:extLst>
      <p:ext uri="{BB962C8B-B14F-4D97-AF65-F5344CB8AC3E}">
        <p14:creationId xmlns:p14="http://schemas.microsoft.com/office/powerpoint/2010/main" val="405021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ADD1615-2E66-48F0-8B11-BB5858675795}"/>
              </a:ext>
            </a:extLst>
          </p:cNvPr>
          <p:cNvGraphicFramePr/>
          <p:nvPr/>
        </p:nvGraphicFramePr>
        <p:xfrm>
          <a:off x="128337" y="6370749"/>
          <a:ext cx="11935326" cy="46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a:extLst>
              <a:ext uri="{FF2B5EF4-FFF2-40B4-BE49-F238E27FC236}">
                <a16:creationId xmlns:a16="http://schemas.microsoft.com/office/drawing/2014/main" id="{19EDD26C-75D6-4B9D-8932-779116B71B39}"/>
              </a:ext>
            </a:extLst>
          </p:cNvPr>
          <p:cNvSpPr>
            <a:spLocks noGrp="1"/>
          </p:cNvSpPr>
          <p:nvPr>
            <p:ph type="title"/>
          </p:nvPr>
        </p:nvSpPr>
        <p:spPr/>
        <p:txBody>
          <a:bodyPr/>
          <a:lstStyle/>
          <a:p>
            <a:r>
              <a:rPr lang="sv-SE" dirty="0"/>
              <a:t>Geodatasamverkan</a:t>
            </a:r>
          </a:p>
        </p:txBody>
      </p:sp>
      <p:sp>
        <p:nvSpPr>
          <p:cNvPr id="3" name="Platshållare för innehåll 2">
            <a:extLst>
              <a:ext uri="{FF2B5EF4-FFF2-40B4-BE49-F238E27FC236}">
                <a16:creationId xmlns:a16="http://schemas.microsoft.com/office/drawing/2014/main" id="{FF74E61F-CD88-4103-891D-583BD1F56EC9}"/>
              </a:ext>
            </a:extLst>
          </p:cNvPr>
          <p:cNvSpPr>
            <a:spLocks noGrp="1"/>
          </p:cNvSpPr>
          <p:nvPr>
            <p:ph idx="1"/>
          </p:nvPr>
        </p:nvSpPr>
        <p:spPr>
          <a:xfrm>
            <a:off x="612569" y="1415133"/>
            <a:ext cx="4995506" cy="4874803"/>
          </a:xfrm>
        </p:spPr>
        <p:txBody>
          <a:bodyPr anchor="ctr"/>
          <a:lstStyle/>
          <a:p>
            <a:pPr marL="342900" indent="-342900">
              <a:buFont typeface="Arial" panose="020B0604020202020204" pitchFamily="34" charset="0"/>
              <a:buChar char="•"/>
            </a:pPr>
            <a:r>
              <a:rPr lang="sv-SE" sz="2000" dirty="0"/>
              <a:t>Geodatasamverkan ger myndigheter, kommuner och andra organisationer tillgång till ett samlat utbud av geodata</a:t>
            </a:r>
          </a:p>
          <a:p>
            <a:pPr marL="342900" indent="-342900">
              <a:buFont typeface="Arial" panose="020B0604020202020204" pitchFamily="34" charset="0"/>
              <a:buChar char="•"/>
            </a:pPr>
            <a:r>
              <a:rPr lang="sv-SE" sz="2000" dirty="0"/>
              <a:t>Myndigheter, regioner, kommuner och organisationer med offentlig uppgift kan teckna avtal och får då tillgång till geodata och tjänster för offentlig användning.</a:t>
            </a:r>
          </a:p>
          <a:p>
            <a:pPr marL="342900" indent="-342900">
              <a:buFont typeface="Arial" panose="020B0604020202020204" pitchFamily="34" charset="0"/>
              <a:buChar char="•"/>
            </a:pPr>
            <a:r>
              <a:rPr lang="sv-SE" sz="2000" dirty="0"/>
              <a:t>Produktutbudet för Geodatasamverkan innehåller geodata och tjänster från Lantmäteriet och Sjöfartsverket</a:t>
            </a:r>
          </a:p>
          <a:p>
            <a:pPr marL="342900" indent="-342900">
              <a:buFont typeface="Arial" panose="020B0604020202020204" pitchFamily="34" charset="0"/>
              <a:buChar char="•"/>
            </a:pPr>
            <a:r>
              <a:rPr lang="sv-SE" sz="2000" dirty="0"/>
              <a:t>Ändrat produktutbud och avgifter 2025</a:t>
            </a:r>
          </a:p>
          <a:p>
            <a:pPr marL="342900" indent="-342900">
              <a:buFont typeface="Arial" panose="020B0604020202020204" pitchFamily="34" charset="0"/>
              <a:buChar char="•"/>
            </a:pPr>
            <a:endParaRPr lang="sv-SE" sz="2000" dirty="0"/>
          </a:p>
        </p:txBody>
      </p:sp>
      <p:pic>
        <p:nvPicPr>
          <p:cNvPr id="6" name="Bildobjekt 5">
            <a:extLst>
              <a:ext uri="{FF2B5EF4-FFF2-40B4-BE49-F238E27FC236}">
                <a16:creationId xmlns:a16="http://schemas.microsoft.com/office/drawing/2014/main" id="{8D633E50-F1B3-48BC-9F31-38C3E739734E}"/>
              </a:ext>
            </a:extLst>
          </p:cNvPr>
          <p:cNvPicPr>
            <a:picLocks noChangeAspect="1"/>
          </p:cNvPicPr>
          <p:nvPr/>
        </p:nvPicPr>
        <p:blipFill>
          <a:blip r:embed="rId8"/>
          <a:stretch>
            <a:fillRect/>
          </a:stretch>
        </p:blipFill>
        <p:spPr>
          <a:xfrm>
            <a:off x="6198674" y="1302450"/>
            <a:ext cx="4995506" cy="4764864"/>
          </a:xfrm>
          <a:prstGeom prst="rect">
            <a:avLst/>
          </a:prstGeom>
          <a:ln>
            <a:solidFill>
              <a:schemeClr val="bg1">
                <a:lumMod val="85000"/>
              </a:schemeClr>
            </a:solidFill>
          </a:ln>
          <a:effectLst>
            <a:outerShdw blurRad="50800" dist="38100" algn="l" rotWithShape="0">
              <a:prstClr val="black">
                <a:alpha val="40000"/>
              </a:prstClr>
            </a:outerShdw>
          </a:effectLst>
        </p:spPr>
      </p:pic>
      <p:sp>
        <p:nvSpPr>
          <p:cNvPr id="7" name="textruta 6">
            <a:extLst>
              <a:ext uri="{FF2B5EF4-FFF2-40B4-BE49-F238E27FC236}">
                <a16:creationId xmlns:a16="http://schemas.microsoft.com/office/drawing/2014/main" id="{CEABCA3B-7914-C407-61F3-EB9530C9DAD3}"/>
              </a:ext>
            </a:extLst>
          </p:cNvPr>
          <p:cNvSpPr txBox="1"/>
          <p:nvPr/>
        </p:nvSpPr>
        <p:spPr>
          <a:xfrm>
            <a:off x="128337" y="6055939"/>
            <a:ext cx="6228436" cy="307777"/>
          </a:xfrm>
          <a:prstGeom prst="rect">
            <a:avLst/>
          </a:prstGeom>
          <a:noFill/>
        </p:spPr>
        <p:txBody>
          <a:bodyPr wrap="none" rtlCol="0">
            <a:spAutoFit/>
          </a:bodyPr>
          <a:lstStyle/>
          <a:p>
            <a:pPr algn="l"/>
            <a:r>
              <a:rPr lang="sv-SE" sz="1400" dirty="0">
                <a:solidFill>
                  <a:srgbClr val="0070C0"/>
                </a:solidFill>
                <a:hlinkClick r:id="rId9">
                  <a:extLst>
                    <a:ext uri="{A12FA001-AC4F-418D-AE19-62706E023703}">
                      <ahyp:hlinkClr xmlns:ahyp="http://schemas.microsoft.com/office/drawing/2018/hyperlinkcolor" val="tx"/>
                    </a:ext>
                  </a:extLst>
                </a:hlinkClick>
              </a:rPr>
              <a:t>https://www.lantmateriet.se/sv/geodata/vara-produkter/avtal-for-geodatasamverkan/</a:t>
            </a:r>
            <a:endParaRPr lang="sv-SE" sz="1400" dirty="0">
              <a:solidFill>
                <a:srgbClr val="0070C0"/>
              </a:solidFill>
            </a:endParaRPr>
          </a:p>
        </p:txBody>
      </p:sp>
    </p:spTree>
    <p:extLst>
      <p:ext uri="{BB962C8B-B14F-4D97-AF65-F5344CB8AC3E}">
        <p14:creationId xmlns:p14="http://schemas.microsoft.com/office/powerpoint/2010/main" val="4114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748C0E-10E9-1813-3DDF-B3E56FFBFB7B}"/>
              </a:ext>
            </a:extLst>
          </p:cNvPr>
          <p:cNvSpPr>
            <a:spLocks noGrp="1"/>
          </p:cNvSpPr>
          <p:nvPr>
            <p:ph type="title"/>
          </p:nvPr>
        </p:nvSpPr>
        <p:spPr/>
        <p:txBody>
          <a:bodyPr/>
          <a:lstStyle/>
          <a:p>
            <a:r>
              <a:rPr lang="sv-SE" dirty="0"/>
              <a:t>Nationella geodataplattformen</a:t>
            </a:r>
          </a:p>
        </p:txBody>
      </p:sp>
    </p:spTree>
    <p:extLst>
      <p:ext uri="{BB962C8B-B14F-4D97-AF65-F5344CB8AC3E}">
        <p14:creationId xmlns:p14="http://schemas.microsoft.com/office/powerpoint/2010/main" val="242976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F9D8B8-E99E-48F3-84D0-59D1DCCA658E}"/>
              </a:ext>
            </a:extLst>
          </p:cNvPr>
          <p:cNvSpPr>
            <a:spLocks noGrp="1"/>
          </p:cNvSpPr>
          <p:nvPr>
            <p:ph type="title"/>
          </p:nvPr>
        </p:nvSpPr>
        <p:spPr/>
        <p:txBody>
          <a:bodyPr/>
          <a:lstStyle/>
          <a:p>
            <a:r>
              <a:rPr lang="sv-SE" dirty="0"/>
              <a:t>Vad är DEN Nationella geodataplattformen? </a:t>
            </a:r>
          </a:p>
        </p:txBody>
      </p:sp>
      <p:sp>
        <p:nvSpPr>
          <p:cNvPr id="3" name="Platshållare för innehåll 2">
            <a:extLst>
              <a:ext uri="{FF2B5EF4-FFF2-40B4-BE49-F238E27FC236}">
                <a16:creationId xmlns:a16="http://schemas.microsoft.com/office/drawing/2014/main" id="{8D678159-968C-424A-AAE8-58B5169DB6D6}"/>
              </a:ext>
            </a:extLst>
          </p:cNvPr>
          <p:cNvSpPr>
            <a:spLocks noGrp="1"/>
          </p:cNvSpPr>
          <p:nvPr>
            <p:ph idx="1"/>
          </p:nvPr>
        </p:nvSpPr>
        <p:spPr>
          <a:xfrm>
            <a:off x="476767" y="1453688"/>
            <a:ext cx="10515600" cy="4874803"/>
          </a:xfrm>
        </p:spPr>
        <p:txBody>
          <a:bodyPr/>
          <a:lstStyle/>
          <a:p>
            <a:pPr marL="457200" indent="-457200">
              <a:buFont typeface="Arial" panose="020B0604020202020204" pitchFamily="34" charset="0"/>
              <a:buChar char="•"/>
            </a:pPr>
            <a:endParaRPr lang="sv-SE" sz="1800" dirty="0"/>
          </a:p>
          <a:p>
            <a:pPr marL="342900" indent="-342900">
              <a:buFont typeface="Arial" panose="020B0604020202020204" pitchFamily="34" charset="0"/>
              <a:buChar char="•"/>
            </a:pPr>
            <a:r>
              <a:rPr lang="sv-SE" sz="2400" dirty="0"/>
              <a:t>En plats där du delar geografisk information. Data skickas endast mellan datorer</a:t>
            </a:r>
          </a:p>
          <a:p>
            <a:pPr marL="342900" indent="-342900">
              <a:buFont typeface="Arial" panose="020B0604020202020204" pitchFamily="34" charset="0"/>
              <a:buChar char="•"/>
            </a:pPr>
            <a:r>
              <a:rPr lang="sv-SE" sz="2400" dirty="0"/>
              <a:t>All data är standardiserad</a:t>
            </a:r>
          </a:p>
          <a:p>
            <a:pPr marL="342900" indent="-342900">
              <a:buFont typeface="Arial" panose="020B0604020202020204" pitchFamily="34" charset="0"/>
              <a:buChar char="•"/>
            </a:pPr>
            <a:r>
              <a:rPr lang="sv-SE" sz="2400" dirty="0"/>
              <a:t>Producent delar sin data nationellt</a:t>
            </a:r>
          </a:p>
          <a:p>
            <a:pPr marL="342900" indent="-342900">
              <a:buFont typeface="Arial" panose="020B0604020202020204" pitchFamily="34" charset="0"/>
              <a:buChar char="•"/>
            </a:pPr>
            <a:r>
              <a:rPr lang="sv-SE" sz="2400" dirty="0"/>
              <a:t>Konsument bygger system där data används</a:t>
            </a:r>
          </a:p>
          <a:p>
            <a:pPr marL="342900" indent="-342900">
              <a:buFont typeface="Arial" panose="020B0604020202020204" pitchFamily="34" charset="0"/>
              <a:buChar char="•"/>
            </a:pPr>
            <a:r>
              <a:rPr lang="sv-SE" sz="2400" dirty="0"/>
              <a:t>Användare nyttjar system där data ingår</a:t>
            </a:r>
          </a:p>
          <a:p>
            <a:pPr marL="342900" indent="-342900">
              <a:buFont typeface="Arial" panose="020B0604020202020204" pitchFamily="34" charset="0"/>
              <a:buChar char="•"/>
            </a:pPr>
            <a:r>
              <a:rPr lang="sv-SE" sz="2400" dirty="0"/>
              <a:t>Data delas utan kostnad</a:t>
            </a:r>
          </a:p>
          <a:p>
            <a:pPr marL="342900" indent="-342900">
              <a:buFont typeface="Arial" panose="020B0604020202020204" pitchFamily="34" charset="0"/>
              <a:buChar char="•"/>
            </a:pPr>
            <a:r>
              <a:rPr lang="sv-SE" sz="2400" dirty="0"/>
              <a:t>Lantmäteriet ser till att nationella geodataplattformen fungerar</a:t>
            </a:r>
          </a:p>
          <a:p>
            <a:endParaRPr lang="sv-SE" sz="2400" dirty="0"/>
          </a:p>
          <a:p>
            <a:pPr marL="457200" indent="-457200">
              <a:buFont typeface="Arial" panose="020B0604020202020204" pitchFamily="34" charset="0"/>
              <a:buChar char="•"/>
            </a:pPr>
            <a:endParaRPr lang="sv-SE" sz="2400" dirty="0"/>
          </a:p>
          <a:p>
            <a:pPr marL="457200" indent="-457200">
              <a:buFont typeface="Arial" panose="020B0604020202020204" pitchFamily="34" charset="0"/>
              <a:buChar char="•"/>
            </a:pPr>
            <a:endParaRPr lang="sv-SE" sz="1800" dirty="0"/>
          </a:p>
        </p:txBody>
      </p:sp>
      <p:pic>
        <p:nvPicPr>
          <p:cNvPr id="22" name="Bildobjekt 21">
            <a:extLst>
              <a:ext uri="{FF2B5EF4-FFF2-40B4-BE49-F238E27FC236}">
                <a16:creationId xmlns:a16="http://schemas.microsoft.com/office/drawing/2014/main" id="{8AC8D31A-D182-4B2B-86EC-B3350B8084AB}"/>
              </a:ext>
            </a:extLst>
          </p:cNvPr>
          <p:cNvPicPr>
            <a:picLocks noChangeAspect="1"/>
          </p:cNvPicPr>
          <p:nvPr/>
        </p:nvPicPr>
        <p:blipFill>
          <a:blip r:embed="rId3"/>
          <a:stretch>
            <a:fillRect/>
          </a:stretch>
        </p:blipFill>
        <p:spPr>
          <a:xfrm>
            <a:off x="8727052" y="2139540"/>
            <a:ext cx="5131910" cy="5057669"/>
          </a:xfrm>
          <a:prstGeom prst="rect">
            <a:avLst/>
          </a:prstGeom>
        </p:spPr>
      </p:pic>
    </p:spTree>
    <p:extLst>
      <p:ext uri="{BB962C8B-B14F-4D97-AF65-F5344CB8AC3E}">
        <p14:creationId xmlns:p14="http://schemas.microsoft.com/office/powerpoint/2010/main" val="1952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39D064-76E3-AFC5-1E47-8FE94C013D8D}"/>
              </a:ext>
            </a:extLst>
          </p:cNvPr>
          <p:cNvSpPr>
            <a:spLocks noGrp="1"/>
          </p:cNvSpPr>
          <p:nvPr>
            <p:ph type="title"/>
          </p:nvPr>
        </p:nvSpPr>
        <p:spPr>
          <a:xfrm>
            <a:off x="612569" y="723207"/>
            <a:ext cx="10515600" cy="549412"/>
          </a:xfrm>
        </p:spPr>
        <p:txBody>
          <a:bodyPr anchor="t">
            <a:normAutofit/>
          </a:bodyPr>
          <a:lstStyle/>
          <a:p>
            <a:r>
              <a:rPr lang="sv-SE" dirty="0"/>
              <a:t>agenda</a:t>
            </a:r>
          </a:p>
        </p:txBody>
      </p:sp>
      <p:graphicFrame>
        <p:nvGraphicFramePr>
          <p:cNvPr id="5" name="Platshållare för innehåll 2">
            <a:extLst>
              <a:ext uri="{FF2B5EF4-FFF2-40B4-BE49-F238E27FC236}">
                <a16:creationId xmlns:a16="http://schemas.microsoft.com/office/drawing/2014/main" id="{0820EC28-7A94-8E15-9698-6DA93B1D15B6}"/>
              </a:ext>
            </a:extLst>
          </p:cNvPr>
          <p:cNvGraphicFramePr>
            <a:graphicFrameLocks noGrp="1"/>
          </p:cNvGraphicFramePr>
          <p:nvPr>
            <p:ph idx="1"/>
            <p:extLst>
              <p:ext uri="{D42A27DB-BD31-4B8C-83A1-F6EECF244321}">
                <p14:modId xmlns:p14="http://schemas.microsoft.com/office/powerpoint/2010/main" val="468010213"/>
              </p:ext>
            </p:extLst>
          </p:nvPr>
        </p:nvGraphicFramePr>
        <p:xfrm>
          <a:off x="465706" y="1906218"/>
          <a:ext cx="9477169" cy="3901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7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F2D534A3-C081-9CC0-48B2-63A228E08097}"/>
              </a:ext>
            </a:extLst>
          </p:cNvPr>
          <p:cNvGrpSpPr/>
          <p:nvPr/>
        </p:nvGrpSpPr>
        <p:grpSpPr>
          <a:xfrm>
            <a:off x="5163529" y="2629238"/>
            <a:ext cx="3699530" cy="2452685"/>
            <a:chOff x="6874341" y="3827933"/>
            <a:chExt cx="3699530" cy="2452685"/>
          </a:xfrm>
        </p:grpSpPr>
        <p:sp>
          <p:nvSpPr>
            <p:cNvPr id="12" name="Rektangel: rundade hörn 11">
              <a:extLst>
                <a:ext uri="{FF2B5EF4-FFF2-40B4-BE49-F238E27FC236}">
                  <a16:creationId xmlns:a16="http://schemas.microsoft.com/office/drawing/2014/main" id="{F7CA9270-D114-5C5C-9BDA-6D91D8444E6E}"/>
                </a:ext>
              </a:extLst>
            </p:cNvPr>
            <p:cNvSpPr/>
            <p:nvPr/>
          </p:nvSpPr>
          <p:spPr>
            <a:xfrm>
              <a:off x="6874341" y="3827933"/>
              <a:ext cx="3699530" cy="2452685"/>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2400" dirty="0">
                <a:solidFill>
                  <a:schemeClr val="tx1"/>
                </a:solidFill>
              </a:endParaRPr>
            </a:p>
            <a:p>
              <a:pPr algn="ctr"/>
              <a:endParaRPr lang="sv-SE" sz="2400" dirty="0"/>
            </a:p>
            <a:p>
              <a:pPr algn="ctr"/>
              <a:endParaRPr lang="sv-SE" sz="2400" dirty="0"/>
            </a:p>
          </p:txBody>
        </p:sp>
        <p:sp>
          <p:nvSpPr>
            <p:cNvPr id="14" name="textruta 13">
              <a:extLst>
                <a:ext uri="{FF2B5EF4-FFF2-40B4-BE49-F238E27FC236}">
                  <a16:creationId xmlns:a16="http://schemas.microsoft.com/office/drawing/2014/main" id="{0C396B50-5BF3-9AB1-A3E9-F3ABBD06D378}"/>
                </a:ext>
              </a:extLst>
            </p:cNvPr>
            <p:cNvSpPr txBox="1"/>
            <p:nvPr/>
          </p:nvSpPr>
          <p:spPr>
            <a:xfrm>
              <a:off x="7057251" y="4349832"/>
              <a:ext cx="1011498" cy="914400"/>
            </a:xfrm>
            <a:prstGeom prst="rect">
              <a:avLst/>
            </a:prstGeom>
            <a:noFill/>
          </p:spPr>
          <p:txBody>
            <a:bodyPr wrap="none" lIns="0" tIns="0" rIns="0" bIns="0" rtlCol="0">
              <a:noAutofit/>
            </a:bodyPr>
            <a:lstStyle/>
            <a:p>
              <a:pPr marL="342900" indent="-342900" algn="l">
                <a:buFont typeface="Arial" panose="020B0604020202020204" pitchFamily="34" charset="0"/>
                <a:buChar char="•"/>
              </a:pPr>
              <a:r>
                <a:rPr lang="sv-SE" sz="2000" dirty="0"/>
                <a:t>Metadata</a:t>
              </a:r>
            </a:p>
            <a:p>
              <a:pPr marL="342900" indent="-342900" algn="l">
                <a:buFont typeface="Arial" panose="020B0604020202020204" pitchFamily="34" charset="0"/>
                <a:buChar char="•"/>
              </a:pPr>
              <a:r>
                <a:rPr lang="sv-SE" sz="2000" dirty="0"/>
                <a:t>Flera åtkomstpunkter av icke-</a:t>
              </a:r>
              <a:br>
                <a:rPr lang="sv-SE" sz="2000" dirty="0"/>
              </a:br>
              <a:r>
                <a:rPr lang="sv-SE" sz="2000" dirty="0"/>
                <a:t>harmoniserade datamängder</a:t>
              </a:r>
            </a:p>
            <a:p>
              <a:pPr marL="342900" indent="-342900" algn="l">
                <a:buFont typeface="Arial" panose="020B0604020202020204" pitchFamily="34" charset="0"/>
                <a:buChar char="•"/>
              </a:pPr>
              <a:r>
                <a:rPr lang="sv-SE" sz="2000" dirty="0"/>
                <a:t>Analog användning</a:t>
              </a:r>
            </a:p>
          </p:txBody>
        </p:sp>
      </p:grpSp>
      <p:grpSp>
        <p:nvGrpSpPr>
          <p:cNvPr id="9" name="Grupp 8">
            <a:extLst>
              <a:ext uri="{FF2B5EF4-FFF2-40B4-BE49-F238E27FC236}">
                <a16:creationId xmlns:a16="http://schemas.microsoft.com/office/drawing/2014/main" id="{45076384-7706-8BDC-4B72-2E65F96C3369}"/>
              </a:ext>
            </a:extLst>
          </p:cNvPr>
          <p:cNvGrpSpPr/>
          <p:nvPr/>
        </p:nvGrpSpPr>
        <p:grpSpPr>
          <a:xfrm>
            <a:off x="719348" y="2528245"/>
            <a:ext cx="3699530" cy="2553678"/>
            <a:chOff x="1692741" y="3736258"/>
            <a:chExt cx="3699530" cy="2553678"/>
          </a:xfrm>
        </p:grpSpPr>
        <p:sp>
          <p:nvSpPr>
            <p:cNvPr id="4" name="Rektangel: rundade hörn 3">
              <a:extLst>
                <a:ext uri="{FF2B5EF4-FFF2-40B4-BE49-F238E27FC236}">
                  <a16:creationId xmlns:a16="http://schemas.microsoft.com/office/drawing/2014/main" id="{382FC5ED-A185-0093-1895-3CFF7B952E7F}"/>
                </a:ext>
              </a:extLst>
            </p:cNvPr>
            <p:cNvSpPr/>
            <p:nvPr/>
          </p:nvSpPr>
          <p:spPr>
            <a:xfrm>
              <a:off x="1692741" y="3736258"/>
              <a:ext cx="3699530" cy="2553678"/>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dirty="0"/>
            </a:p>
            <a:p>
              <a:pPr algn="ctr"/>
              <a:endParaRPr lang="sv-SE" sz="2400" dirty="0"/>
            </a:p>
            <a:p>
              <a:pPr algn="ctr"/>
              <a:endParaRPr lang="sv-SE" sz="2400" dirty="0"/>
            </a:p>
            <a:p>
              <a:pPr algn="ctr"/>
              <a:endParaRPr lang="sv-SE" sz="2400" dirty="0"/>
            </a:p>
          </p:txBody>
        </p:sp>
        <p:sp>
          <p:nvSpPr>
            <p:cNvPr id="13" name="textruta 12">
              <a:extLst>
                <a:ext uri="{FF2B5EF4-FFF2-40B4-BE49-F238E27FC236}">
                  <a16:creationId xmlns:a16="http://schemas.microsoft.com/office/drawing/2014/main" id="{7986FD53-D239-A71F-9770-4D24F6FABABE}"/>
                </a:ext>
              </a:extLst>
            </p:cNvPr>
            <p:cNvSpPr txBox="1"/>
            <p:nvPr/>
          </p:nvSpPr>
          <p:spPr>
            <a:xfrm>
              <a:off x="1990922" y="4349832"/>
              <a:ext cx="914400" cy="914400"/>
            </a:xfrm>
            <a:prstGeom prst="rect">
              <a:avLst/>
            </a:prstGeom>
            <a:noFill/>
          </p:spPr>
          <p:txBody>
            <a:bodyPr wrap="none" lIns="0" tIns="0" rIns="0" bIns="0" rtlCol="0">
              <a:noAutofit/>
            </a:bodyPr>
            <a:lstStyle/>
            <a:p>
              <a:pPr marL="342900" indent="-342900" algn="l">
                <a:buFont typeface="Arial" panose="020B0604020202020204" pitchFamily="34" charset="0"/>
                <a:buChar char="•"/>
              </a:pPr>
              <a:r>
                <a:rPr lang="sv-SE" sz="2000" dirty="0">
                  <a:solidFill>
                    <a:schemeClr val="bg1"/>
                  </a:solidFill>
                </a:rPr>
                <a:t>Datamängder</a:t>
              </a:r>
            </a:p>
            <a:p>
              <a:pPr marL="342900" indent="-342900" algn="l">
                <a:buFont typeface="Arial" panose="020B0604020202020204" pitchFamily="34" charset="0"/>
                <a:buChar char="•"/>
              </a:pPr>
              <a:r>
                <a:rPr lang="sv-SE" sz="2000" dirty="0">
                  <a:solidFill>
                    <a:schemeClr val="bg1"/>
                  </a:solidFill>
                </a:rPr>
                <a:t>En åtkomstpunkt av </a:t>
              </a:r>
              <a:br>
                <a:rPr lang="sv-SE" sz="2000" dirty="0">
                  <a:solidFill>
                    <a:schemeClr val="bg1"/>
                  </a:solidFill>
                </a:rPr>
              </a:br>
              <a:r>
                <a:rPr lang="sv-SE" sz="2000" dirty="0">
                  <a:solidFill>
                    <a:schemeClr val="bg1"/>
                  </a:solidFill>
                </a:rPr>
                <a:t>harmoniserade datamängder</a:t>
              </a:r>
            </a:p>
            <a:p>
              <a:pPr marL="342900" indent="-342900" algn="l">
                <a:buFont typeface="Arial" panose="020B0604020202020204" pitchFamily="34" charset="0"/>
                <a:buChar char="•"/>
              </a:pPr>
              <a:r>
                <a:rPr lang="sv-SE" sz="2000" dirty="0">
                  <a:solidFill>
                    <a:schemeClr val="bg1"/>
                  </a:solidFill>
                </a:rPr>
                <a:t>Digital användning</a:t>
              </a:r>
            </a:p>
          </p:txBody>
        </p:sp>
      </p:grpSp>
      <p:sp>
        <p:nvSpPr>
          <p:cNvPr id="8" name="textruta 7">
            <a:extLst>
              <a:ext uri="{FF2B5EF4-FFF2-40B4-BE49-F238E27FC236}">
                <a16:creationId xmlns:a16="http://schemas.microsoft.com/office/drawing/2014/main" id="{E75B2AF7-3D36-F9EA-7A5B-8E48432D080B}"/>
              </a:ext>
            </a:extLst>
          </p:cNvPr>
          <p:cNvSpPr txBox="1"/>
          <p:nvPr/>
        </p:nvSpPr>
        <p:spPr>
          <a:xfrm>
            <a:off x="5902940" y="2696801"/>
            <a:ext cx="914400" cy="386773"/>
          </a:xfrm>
          <a:prstGeom prst="rect">
            <a:avLst/>
          </a:prstGeom>
          <a:noFill/>
        </p:spPr>
        <p:txBody>
          <a:bodyPr wrap="none" lIns="0" tIns="0" rIns="0" bIns="0" rtlCol="0">
            <a:noAutofit/>
          </a:bodyPr>
          <a:lstStyle/>
          <a:p>
            <a:pPr algn="l"/>
            <a:r>
              <a:rPr lang="sv-SE" sz="2400" b="1" dirty="0"/>
              <a:t>Geodataportalen</a:t>
            </a:r>
          </a:p>
        </p:txBody>
      </p:sp>
      <p:sp>
        <p:nvSpPr>
          <p:cNvPr id="2" name="Rubrik 1">
            <a:extLst>
              <a:ext uri="{FF2B5EF4-FFF2-40B4-BE49-F238E27FC236}">
                <a16:creationId xmlns:a16="http://schemas.microsoft.com/office/drawing/2014/main" id="{A3881281-AA7F-FEA4-85CE-05230F0B174E}"/>
              </a:ext>
            </a:extLst>
          </p:cNvPr>
          <p:cNvSpPr>
            <a:spLocks noGrp="1"/>
          </p:cNvSpPr>
          <p:nvPr>
            <p:ph type="title"/>
          </p:nvPr>
        </p:nvSpPr>
        <p:spPr>
          <a:xfrm>
            <a:off x="612569" y="723207"/>
            <a:ext cx="10515600" cy="549412"/>
          </a:xfrm>
        </p:spPr>
        <p:txBody>
          <a:bodyPr/>
          <a:lstStyle/>
          <a:p>
            <a:r>
              <a:rPr lang="sv-SE" dirty="0"/>
              <a:t>Plattform </a:t>
            </a:r>
            <a:r>
              <a:rPr lang="sv-SE" dirty="0" err="1"/>
              <a:t>versus</a:t>
            </a:r>
            <a:r>
              <a:rPr lang="sv-SE" dirty="0"/>
              <a:t> Portal</a:t>
            </a:r>
          </a:p>
        </p:txBody>
      </p:sp>
      <p:sp>
        <p:nvSpPr>
          <p:cNvPr id="6" name="Rektangel: rundade hörn 5">
            <a:extLst>
              <a:ext uri="{FF2B5EF4-FFF2-40B4-BE49-F238E27FC236}">
                <a16:creationId xmlns:a16="http://schemas.microsoft.com/office/drawing/2014/main" id="{C14CC45B-3C5D-A053-045B-430F551310B0}"/>
              </a:ext>
            </a:extLst>
          </p:cNvPr>
          <p:cNvSpPr/>
          <p:nvPr/>
        </p:nvSpPr>
        <p:spPr>
          <a:xfrm>
            <a:off x="1856349" y="2565119"/>
            <a:ext cx="1053999" cy="549412"/>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bg1"/>
                </a:solidFill>
              </a:rPr>
              <a:t>NGP</a:t>
            </a:r>
          </a:p>
        </p:txBody>
      </p:sp>
    </p:spTree>
    <p:extLst>
      <p:ext uri="{BB962C8B-B14F-4D97-AF65-F5344CB8AC3E}">
        <p14:creationId xmlns:p14="http://schemas.microsoft.com/office/powerpoint/2010/main" val="414828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D53E89-6BB9-2746-9F2B-A08D49A9F0B3}"/>
              </a:ext>
            </a:extLst>
          </p:cNvPr>
          <p:cNvSpPr>
            <a:spLocks noGrp="1"/>
          </p:cNvSpPr>
          <p:nvPr>
            <p:ph type="title"/>
          </p:nvPr>
        </p:nvSpPr>
        <p:spPr>
          <a:xfrm>
            <a:off x="612568" y="723207"/>
            <a:ext cx="11336415" cy="549412"/>
          </a:xfrm>
        </p:spPr>
        <p:txBody>
          <a:bodyPr/>
          <a:lstStyle/>
          <a:p>
            <a:r>
              <a:rPr lang="sv-SE" dirty="0"/>
              <a:t>Pågående arbete med nationella specifikationer</a:t>
            </a:r>
          </a:p>
        </p:txBody>
      </p:sp>
      <p:pic>
        <p:nvPicPr>
          <p:cNvPr id="4" name="Bildobjekt 3">
            <a:extLst>
              <a:ext uri="{FF2B5EF4-FFF2-40B4-BE49-F238E27FC236}">
                <a16:creationId xmlns:a16="http://schemas.microsoft.com/office/drawing/2014/main" id="{E3CCE323-0DE7-8F0F-CF65-04E622021F85}"/>
              </a:ext>
            </a:extLst>
          </p:cNvPr>
          <p:cNvPicPr>
            <a:picLocks noChangeAspect="1"/>
          </p:cNvPicPr>
          <p:nvPr/>
        </p:nvPicPr>
        <p:blipFill>
          <a:blip r:embed="rId3"/>
          <a:stretch>
            <a:fillRect/>
          </a:stretch>
        </p:blipFill>
        <p:spPr>
          <a:xfrm>
            <a:off x="1256337" y="1272619"/>
            <a:ext cx="10048875" cy="5391157"/>
          </a:xfrm>
          <a:prstGeom prst="rect">
            <a:avLst/>
          </a:prstGeom>
        </p:spPr>
      </p:pic>
    </p:spTree>
    <p:extLst>
      <p:ext uri="{BB962C8B-B14F-4D97-AF65-F5344CB8AC3E}">
        <p14:creationId xmlns:p14="http://schemas.microsoft.com/office/powerpoint/2010/main" val="7015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20F5F9-06B5-E69B-E4E0-F93BFD5893EE}"/>
              </a:ext>
            </a:extLst>
          </p:cNvPr>
          <p:cNvSpPr>
            <a:spLocks noGrp="1"/>
          </p:cNvSpPr>
          <p:nvPr>
            <p:ph type="title"/>
          </p:nvPr>
        </p:nvSpPr>
        <p:spPr/>
        <p:txBody>
          <a:bodyPr/>
          <a:lstStyle/>
          <a:p>
            <a:r>
              <a:rPr lang="sv-SE" dirty="0"/>
              <a:t>Nationella Specifikationer för Administrativa och statistiska indelningar</a:t>
            </a:r>
          </a:p>
        </p:txBody>
      </p:sp>
      <p:sp>
        <p:nvSpPr>
          <p:cNvPr id="3" name="Platshållare för innehåll 2">
            <a:extLst>
              <a:ext uri="{FF2B5EF4-FFF2-40B4-BE49-F238E27FC236}">
                <a16:creationId xmlns:a16="http://schemas.microsoft.com/office/drawing/2014/main" id="{3DFCB19E-4BC2-6940-C887-C2339FAD4FBF}"/>
              </a:ext>
            </a:extLst>
          </p:cNvPr>
          <p:cNvSpPr>
            <a:spLocks noGrp="1"/>
          </p:cNvSpPr>
          <p:nvPr>
            <p:ph idx="1"/>
          </p:nvPr>
        </p:nvSpPr>
        <p:spPr/>
        <p:txBody>
          <a:bodyPr/>
          <a:lstStyle/>
          <a:p>
            <a:pPr marL="457200" indent="-457200">
              <a:buFont typeface="Arial" panose="020B0604020202020204" pitchFamily="34" charset="0"/>
              <a:buChar char="•"/>
            </a:pPr>
            <a:endParaRPr lang="sv-SE" dirty="0">
              <a:ea typeface="Calibri" panose="020F0502020204030204" pitchFamily="34" charset="0"/>
            </a:endParaRPr>
          </a:p>
          <a:p>
            <a:pPr marL="457200" indent="-457200">
              <a:buFont typeface="Arial" panose="020B0604020202020204" pitchFamily="34" charset="0"/>
              <a:buChar char="•"/>
            </a:pPr>
            <a:r>
              <a:rPr lang="sv-SE" dirty="0">
                <a:highlight>
                  <a:srgbClr val="7AB800"/>
                </a:highlight>
                <a:ea typeface="Calibri" panose="020F0502020204030204" pitchFamily="34" charset="0"/>
              </a:rPr>
              <a:t>Gräns för fjällnära skog</a:t>
            </a:r>
            <a:endParaRPr lang="sv-SE" dirty="0">
              <a:highlight>
                <a:srgbClr val="7AB800"/>
              </a:highlight>
            </a:endParaRPr>
          </a:p>
          <a:p>
            <a:pPr marL="457200" indent="-457200">
              <a:buFont typeface="Arial" panose="020B0604020202020204" pitchFamily="34" charset="0"/>
              <a:buChar char="•"/>
            </a:pPr>
            <a:r>
              <a:rPr lang="sv-SE" dirty="0">
                <a:highlight>
                  <a:srgbClr val="FFFF00"/>
                </a:highlight>
                <a:ea typeface="Calibri" panose="020F0502020204030204" pitchFamily="34" charset="0"/>
              </a:rPr>
              <a:t>Kommun, län och rike</a:t>
            </a:r>
          </a:p>
          <a:p>
            <a:pPr marL="457200" indent="-457200">
              <a:buFont typeface="Arial" panose="020B0604020202020204" pitchFamily="34" charset="0"/>
              <a:buChar char="•"/>
            </a:pPr>
            <a:r>
              <a:rPr lang="sv-SE" sz="2800" dirty="0">
                <a:effectLst/>
                <a:ea typeface="Calibri" panose="020F0502020204030204" pitchFamily="34" charset="0"/>
              </a:rPr>
              <a:t>Statistiska bebyggelseområden</a:t>
            </a:r>
          </a:p>
          <a:p>
            <a:pPr marL="457200" indent="-457200">
              <a:buFont typeface="Arial" panose="020B0604020202020204" pitchFamily="34" charset="0"/>
              <a:buChar char="•"/>
            </a:pPr>
            <a:r>
              <a:rPr lang="sv-SE" sz="2800" dirty="0">
                <a:effectLst/>
                <a:ea typeface="Calibri" panose="020F0502020204030204" pitchFamily="34" charset="0"/>
              </a:rPr>
              <a:t>Demografiska statistikområden (</a:t>
            </a:r>
            <a:r>
              <a:rPr lang="sv-SE" sz="2800" dirty="0" err="1">
                <a:effectLst/>
                <a:ea typeface="Calibri" panose="020F0502020204030204" pitchFamily="34" charset="0"/>
              </a:rPr>
              <a:t>DeSO</a:t>
            </a:r>
            <a:r>
              <a:rPr lang="sv-SE" sz="2800" dirty="0">
                <a:effectLst/>
                <a:ea typeface="Calibri" panose="020F0502020204030204" pitchFamily="34" charset="0"/>
              </a:rPr>
              <a:t>) och regionala statistikområden (</a:t>
            </a:r>
            <a:r>
              <a:rPr lang="sv-SE" sz="2800" dirty="0" err="1">
                <a:effectLst/>
                <a:ea typeface="Calibri" panose="020F0502020204030204" pitchFamily="34" charset="0"/>
              </a:rPr>
              <a:t>RegSO</a:t>
            </a:r>
            <a:r>
              <a:rPr lang="sv-SE" sz="2800" dirty="0">
                <a:effectLst/>
                <a:ea typeface="Calibri" panose="020F0502020204030204" pitchFamily="34" charset="0"/>
              </a:rPr>
              <a:t>)</a:t>
            </a:r>
          </a:p>
          <a:p>
            <a:pPr marL="457200" indent="-457200">
              <a:buFont typeface="Arial" panose="020B0604020202020204" pitchFamily="34" charset="0"/>
              <a:buChar char="•"/>
            </a:pPr>
            <a:r>
              <a:rPr lang="sv-SE" sz="2800" dirty="0">
                <a:effectLst/>
                <a:ea typeface="Calibri" panose="020F0502020204030204" pitchFamily="34" charset="0"/>
              </a:rPr>
              <a:t>Jordbruksverkets statistiska indelning</a:t>
            </a:r>
          </a:p>
          <a:p>
            <a:pPr marL="457200" indent="-457200">
              <a:buFont typeface="Arial" panose="020B0604020202020204" pitchFamily="34" charset="0"/>
              <a:buChar char="•"/>
            </a:pPr>
            <a:r>
              <a:rPr lang="sv-SE" sz="2800" dirty="0">
                <a:effectLst/>
                <a:ea typeface="Calibri" panose="020F0502020204030204" pitchFamily="34" charset="0"/>
              </a:rPr>
              <a:t>Sametingets statistiska indelning</a:t>
            </a:r>
          </a:p>
          <a:p>
            <a:pPr marL="457200" indent="-457200">
              <a:buFont typeface="Arial" panose="020B0604020202020204" pitchFamily="34" charset="0"/>
              <a:buChar char="•"/>
            </a:pPr>
            <a:r>
              <a:rPr lang="sv-SE" sz="2800" dirty="0">
                <a:effectLst/>
                <a:ea typeface="Calibri" panose="020F0502020204030204" pitchFamily="34" charset="0"/>
              </a:rPr>
              <a:t>Riksantikvarieämbetets historiska landskap</a:t>
            </a:r>
          </a:p>
          <a:p>
            <a:pPr marL="457200" indent="-457200">
              <a:buFont typeface="Arial" panose="020B0604020202020204" pitchFamily="34" charset="0"/>
              <a:buChar char="•"/>
            </a:pPr>
            <a:r>
              <a:rPr lang="sv-SE" dirty="0">
                <a:ea typeface="Calibri" panose="020F0502020204030204" pitchFamily="34" charset="0"/>
              </a:rPr>
              <a:t>Valdistrikt</a:t>
            </a:r>
            <a:endParaRPr lang="sv-SE" sz="2800" dirty="0">
              <a:effectLst/>
              <a:ea typeface="Calibri" panose="020F0502020204030204" pitchFamily="34" charset="0"/>
            </a:endParaRPr>
          </a:p>
          <a:p>
            <a:endParaRPr lang="sv-SE" dirty="0"/>
          </a:p>
        </p:txBody>
      </p:sp>
    </p:spTree>
    <p:extLst>
      <p:ext uri="{BB962C8B-B14F-4D97-AF65-F5344CB8AC3E}">
        <p14:creationId xmlns:p14="http://schemas.microsoft.com/office/powerpoint/2010/main" val="345478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dirty="0"/>
              <a:t>Nationell specifikation för översiktsplan</a:t>
            </a:r>
          </a:p>
        </p:txBody>
      </p:sp>
      <p:sp>
        <p:nvSpPr>
          <p:cNvPr id="3" name="Platshållare för innehåll 2">
            <a:extLst>
              <a:ext uri="{FF2B5EF4-FFF2-40B4-BE49-F238E27FC236}">
                <a16:creationId xmlns:a16="http://schemas.microsoft.com/office/drawing/2014/main" id="{D0B18121-6462-43C7-8BB7-3C6AC81D7E24}"/>
              </a:ext>
            </a:extLst>
          </p:cNvPr>
          <p:cNvSpPr>
            <a:spLocks noGrp="1"/>
          </p:cNvSpPr>
          <p:nvPr>
            <p:ph idx="1"/>
          </p:nvPr>
        </p:nvSpPr>
        <p:spPr>
          <a:xfrm>
            <a:off x="612570" y="1415133"/>
            <a:ext cx="6746173" cy="5202643"/>
          </a:xfrm>
        </p:spPr>
        <p:txBody>
          <a:bodyPr>
            <a:normAutofit/>
          </a:bodyPr>
          <a:lstStyle/>
          <a:p>
            <a:pPr marL="457200" indent="-457200">
              <a:buFont typeface="Arial" panose="020B0604020202020204" pitchFamily="34" charset="0"/>
              <a:buChar char="•"/>
            </a:pPr>
            <a:r>
              <a:rPr lang="sv-SE" sz="2400" dirty="0"/>
              <a:t>Arbetet startade augusti 2022</a:t>
            </a:r>
          </a:p>
          <a:p>
            <a:pPr marL="457200" indent="-457200">
              <a:buFont typeface="Arial" panose="020B0604020202020204" pitchFamily="34" charset="0"/>
              <a:buChar char="•"/>
            </a:pPr>
            <a:r>
              <a:rPr lang="sv-SE" sz="2400" dirty="0"/>
              <a:t>Referensgrupp och systemleverantörer har lämnat synpunkter på flera utkast </a:t>
            </a:r>
          </a:p>
          <a:p>
            <a:pPr marL="457200" indent="-457200">
              <a:buFont typeface="Arial" panose="020B0604020202020204" pitchFamily="34" charset="0"/>
              <a:buChar char="•"/>
            </a:pPr>
            <a:r>
              <a:rPr lang="sv-SE" sz="2400" dirty="0"/>
              <a:t>Testversion publicerades innan midsommar 2024</a:t>
            </a:r>
          </a:p>
          <a:p>
            <a:pPr marL="457200" indent="-457200">
              <a:buFont typeface="Arial" panose="020B0604020202020204" pitchFamily="34" charset="0"/>
              <a:buChar char="•"/>
            </a:pPr>
            <a:r>
              <a:rPr lang="sv-SE" sz="2400" dirty="0">
                <a:highlight>
                  <a:srgbClr val="FFFFFF"/>
                </a:highlight>
              </a:rPr>
              <a:t>Tidplan: Gällande specifikation 2026 </a:t>
            </a:r>
          </a:p>
          <a:p>
            <a:pPr marL="457200" indent="-457200">
              <a:buFont typeface="Arial" panose="020B0604020202020204" pitchFamily="34" charset="0"/>
              <a:buChar char="•"/>
            </a:pPr>
            <a:r>
              <a:rPr lang="sv-SE" sz="2400" dirty="0"/>
              <a:t>Ansvarig: Lantmäteriet i nära samverkan med Boverket</a:t>
            </a:r>
          </a:p>
          <a:p>
            <a:pPr marL="457200" indent="-457200">
              <a:buFont typeface="Arial" panose="020B0604020202020204" pitchFamily="34" charset="0"/>
              <a:buChar char="•"/>
            </a:pPr>
            <a:r>
              <a:rPr lang="sv-SE" sz="2400" dirty="0"/>
              <a:t>Målsättning: </a:t>
            </a:r>
            <a:r>
              <a:rPr lang="sv-SE" sz="2400" i="1" dirty="0"/>
              <a:t>En nationell specifikation som innehåller det samlade behovet av information för såväl kommunens hantering som för vidare användning av informationen.</a:t>
            </a:r>
          </a:p>
          <a:p>
            <a:endParaRPr lang="sv-SE" sz="2400" dirty="0"/>
          </a:p>
          <a:p>
            <a:endParaRPr lang="sv-SE" sz="2400" dirty="0"/>
          </a:p>
        </p:txBody>
      </p:sp>
      <p:pic>
        <p:nvPicPr>
          <p:cNvPr id="6" name="Bildobjekt 5">
            <a:extLst>
              <a:ext uri="{FF2B5EF4-FFF2-40B4-BE49-F238E27FC236}">
                <a16:creationId xmlns:a16="http://schemas.microsoft.com/office/drawing/2014/main" id="{26519C68-9DDD-44DF-9051-9D499C4A7D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40" t="3224" r="12604" b="2193"/>
          <a:stretch/>
        </p:blipFill>
        <p:spPr>
          <a:xfrm>
            <a:off x="9821504" y="1452711"/>
            <a:ext cx="1845608" cy="1809784"/>
          </a:xfrm>
          <a:prstGeom prst="rect">
            <a:avLst/>
          </a:prstGeom>
          <a:ln>
            <a:noFill/>
          </a:ln>
          <a:effectLst/>
        </p:spPr>
      </p:pic>
      <p:pic>
        <p:nvPicPr>
          <p:cNvPr id="7" name="Bildobjekt 6">
            <a:extLst>
              <a:ext uri="{FF2B5EF4-FFF2-40B4-BE49-F238E27FC236}">
                <a16:creationId xmlns:a16="http://schemas.microsoft.com/office/drawing/2014/main" id="{F58C9814-A237-46D5-98EC-0785C50B51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37"/>
          <a:stretch/>
        </p:blipFill>
        <p:spPr>
          <a:xfrm>
            <a:off x="8040326" y="1581201"/>
            <a:ext cx="1845608" cy="1872421"/>
          </a:xfrm>
          <a:prstGeom prst="rect">
            <a:avLst/>
          </a:prstGeom>
          <a:ln>
            <a:noFill/>
          </a:ln>
          <a:effectLst/>
        </p:spPr>
      </p:pic>
      <p:pic>
        <p:nvPicPr>
          <p:cNvPr id="13" name="Bildobjekt 12">
            <a:extLst>
              <a:ext uri="{FF2B5EF4-FFF2-40B4-BE49-F238E27FC236}">
                <a16:creationId xmlns:a16="http://schemas.microsoft.com/office/drawing/2014/main" id="{95746CA6-674E-78E1-F119-2CF87334C794}"/>
              </a:ext>
            </a:extLst>
          </p:cNvPr>
          <p:cNvPicPr>
            <a:picLocks noChangeAspect="1"/>
          </p:cNvPicPr>
          <p:nvPr/>
        </p:nvPicPr>
        <p:blipFill rotWithShape="1">
          <a:blip r:embed="rId5"/>
          <a:srcRect l="14318" r="14952"/>
          <a:stretch/>
        </p:blipFill>
        <p:spPr>
          <a:xfrm>
            <a:off x="7791189" y="3248987"/>
            <a:ext cx="3169085" cy="2418917"/>
          </a:xfrm>
          <a:prstGeom prst="rect">
            <a:avLst/>
          </a:prstGeom>
          <a:ln>
            <a:solidFill>
              <a:schemeClr val="tx1">
                <a:lumMod val="50000"/>
                <a:lumOff val="50000"/>
              </a:schemeClr>
            </a:solidFill>
          </a:ln>
        </p:spPr>
      </p:pic>
      <p:pic>
        <p:nvPicPr>
          <p:cNvPr id="10" name="Bildobjekt 9">
            <a:extLst>
              <a:ext uri="{FF2B5EF4-FFF2-40B4-BE49-F238E27FC236}">
                <a16:creationId xmlns:a16="http://schemas.microsoft.com/office/drawing/2014/main" id="{D08D400C-6CDE-F06D-8975-0289B79F455C}"/>
              </a:ext>
            </a:extLst>
          </p:cNvPr>
          <p:cNvPicPr>
            <a:picLocks noChangeAspect="1"/>
          </p:cNvPicPr>
          <p:nvPr/>
        </p:nvPicPr>
        <p:blipFill rotWithShape="1">
          <a:blip r:embed="rId6"/>
          <a:srcRect l="7658" t="3144" r="8198" b="6329"/>
          <a:stretch/>
        </p:blipFill>
        <p:spPr>
          <a:xfrm rot="1444438">
            <a:off x="9507995" y="3743428"/>
            <a:ext cx="2119044" cy="2707913"/>
          </a:xfrm>
          <a:prstGeom prst="rect">
            <a:avLst/>
          </a:prstGeom>
          <a:ln>
            <a:solidFill>
              <a:schemeClr val="tx1">
                <a:lumMod val="50000"/>
                <a:lumOff val="50000"/>
              </a:schemeClr>
            </a:solidFill>
          </a:ln>
        </p:spPr>
      </p:pic>
      <p:sp>
        <p:nvSpPr>
          <p:cNvPr id="5" name="textruta 4">
            <a:extLst>
              <a:ext uri="{FF2B5EF4-FFF2-40B4-BE49-F238E27FC236}">
                <a16:creationId xmlns:a16="http://schemas.microsoft.com/office/drawing/2014/main" id="{444BE4FC-7398-046A-5CED-122550DCD18B}"/>
              </a:ext>
            </a:extLst>
          </p:cNvPr>
          <p:cNvSpPr txBox="1"/>
          <p:nvPr/>
        </p:nvSpPr>
        <p:spPr>
          <a:xfrm>
            <a:off x="1004553" y="5971445"/>
            <a:ext cx="939038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Nationell specifikation för ÖP</a:t>
            </a:r>
            <a:endParaRPr kumimoji="0" lang="sv-SE"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852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9C5B8468-712F-D772-6AA4-6E805C554F8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l="17804" r="47246" b="17559"/>
          <a:stretch/>
        </p:blipFill>
        <p:spPr>
          <a:xfrm>
            <a:off x="8082695" y="373143"/>
            <a:ext cx="4109306" cy="6484857"/>
          </a:xfrm>
          <a:prstGeom prst="rect">
            <a:avLst/>
          </a:prstGeom>
        </p:spPr>
      </p:pic>
      <p:sp>
        <p:nvSpPr>
          <p:cNvPr id="2" name="Rubrik 1">
            <a:extLst>
              <a:ext uri="{FF2B5EF4-FFF2-40B4-BE49-F238E27FC236}">
                <a16:creationId xmlns:a16="http://schemas.microsoft.com/office/drawing/2014/main" id="{C25C1AFE-6A8C-ACAE-AB1F-A887C031C356}"/>
              </a:ext>
            </a:extLst>
          </p:cNvPr>
          <p:cNvSpPr>
            <a:spLocks noGrp="1"/>
          </p:cNvSpPr>
          <p:nvPr>
            <p:ph type="title"/>
          </p:nvPr>
        </p:nvSpPr>
        <p:spPr>
          <a:xfrm>
            <a:off x="612569" y="723207"/>
            <a:ext cx="12816992" cy="549412"/>
          </a:xfrm>
        </p:spPr>
        <p:txBody>
          <a:bodyPr/>
          <a:lstStyle/>
          <a:p>
            <a:r>
              <a:rPr lang="sv-SE" sz="2800" dirty="0"/>
              <a:t>Nationella geodataplattformen – </a:t>
            </a:r>
            <a:br>
              <a:rPr lang="sv-SE" sz="2800" dirty="0"/>
            </a:br>
            <a:r>
              <a:rPr lang="sv-SE" sz="2800" dirty="0"/>
              <a:t>språngbrädan till digitalisering</a:t>
            </a:r>
          </a:p>
        </p:txBody>
      </p:sp>
      <p:sp>
        <p:nvSpPr>
          <p:cNvPr id="3" name="Platshållare för innehåll 2">
            <a:extLst>
              <a:ext uri="{FF2B5EF4-FFF2-40B4-BE49-F238E27FC236}">
                <a16:creationId xmlns:a16="http://schemas.microsoft.com/office/drawing/2014/main" id="{687771D5-0F54-9D77-A614-EE65C48463F0}"/>
              </a:ext>
            </a:extLst>
          </p:cNvPr>
          <p:cNvSpPr>
            <a:spLocks noGrp="1"/>
          </p:cNvSpPr>
          <p:nvPr>
            <p:ph idx="1"/>
          </p:nvPr>
        </p:nvSpPr>
        <p:spPr/>
        <p:txBody>
          <a:bodyPr/>
          <a:lstStyle/>
          <a:p>
            <a:pPr marL="457200" indent="-457200">
              <a:buFont typeface="Arial" panose="020B0604020202020204" pitchFamily="34" charset="0"/>
              <a:buChar char="•"/>
            </a:pPr>
            <a:endParaRPr lang="sv-SE" dirty="0"/>
          </a:p>
          <a:p>
            <a:pPr marL="457200" indent="-457200">
              <a:buFont typeface="Arial" panose="020B0604020202020204" pitchFamily="34" charset="0"/>
              <a:buChar char="•"/>
            </a:pPr>
            <a:r>
              <a:rPr lang="sv-SE" dirty="0"/>
              <a:t>Digital utbildning</a:t>
            </a:r>
          </a:p>
          <a:p>
            <a:pPr marL="457200" indent="-457200">
              <a:buFont typeface="Arial" panose="020B0604020202020204" pitchFamily="34" charset="0"/>
              <a:buChar char="•"/>
            </a:pPr>
            <a:r>
              <a:rPr lang="sv-SE" dirty="0"/>
              <a:t>Kostnadsfri</a:t>
            </a:r>
          </a:p>
          <a:p>
            <a:pPr marL="457200" indent="-457200">
              <a:buFont typeface="Arial" panose="020B0604020202020204" pitchFamily="34" charset="0"/>
              <a:buChar char="•"/>
            </a:pPr>
            <a:r>
              <a:rPr lang="sv-SE" dirty="0"/>
              <a:t>Självstudie</a:t>
            </a:r>
          </a:p>
          <a:p>
            <a:pPr marL="457200" indent="-457200">
              <a:buFont typeface="Arial" panose="020B0604020202020204" pitchFamily="34" charset="0"/>
              <a:buChar char="•"/>
            </a:pPr>
            <a:r>
              <a:rPr lang="sv-SE" dirty="0"/>
              <a:t>Längd ca 45-60 minuter</a:t>
            </a:r>
          </a:p>
          <a:p>
            <a:pPr marL="457200" indent="-457200">
              <a:buFont typeface="Arial" panose="020B0604020202020204" pitchFamily="34" charset="0"/>
              <a:buChar char="•"/>
            </a:pPr>
            <a:r>
              <a:rPr lang="sv-SE" dirty="0"/>
              <a:t>Lantmäteriets </a:t>
            </a:r>
            <a:r>
              <a:rPr lang="sv-SE" dirty="0" err="1"/>
              <a:t>lärplattform</a:t>
            </a:r>
            <a:endParaRPr lang="sv-SE" dirty="0"/>
          </a:p>
          <a:p>
            <a:pPr marL="457200" indent="-457200">
              <a:buFont typeface="Arial" panose="020B0604020202020204" pitchFamily="34" charset="0"/>
              <a:buChar char="•"/>
            </a:pPr>
            <a:r>
              <a:rPr lang="sv-SE" dirty="0"/>
              <a:t>Inga förkunskapskrav</a:t>
            </a:r>
          </a:p>
          <a:p>
            <a:pPr marL="457200" indent="-457200">
              <a:buFont typeface="Arial" panose="020B0604020202020204" pitchFamily="34" charset="0"/>
              <a:buChar char="•"/>
            </a:pPr>
            <a:r>
              <a:rPr lang="sv-SE" dirty="0"/>
              <a:t>Alla som vill veta mer om NGP</a:t>
            </a:r>
          </a:p>
          <a:p>
            <a:pPr marL="457200" indent="-457200">
              <a:buFont typeface="Arial" panose="020B0604020202020204" pitchFamily="34" charset="0"/>
              <a:buChar char="•"/>
            </a:pPr>
            <a:r>
              <a:rPr lang="sv-SE" dirty="0"/>
              <a:t>Diplom efter avslutad kurs</a:t>
            </a:r>
          </a:p>
          <a:p>
            <a:r>
              <a:rPr lang="sv-SE" sz="1400" u="sng" dirty="0">
                <a:solidFill>
                  <a:srgbClr val="0070C0"/>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https://lantmateriet.pingpong.se/courseAdminCourseDefinitionPage.do?mode=CATALOG&amp;id=394</a:t>
            </a:r>
            <a:endParaRPr lang="sv-SE" sz="1400" dirty="0">
              <a:solidFill>
                <a:srgbClr val="0070C0"/>
              </a:solidFill>
            </a:endParaRPr>
          </a:p>
        </p:txBody>
      </p:sp>
      <p:pic>
        <p:nvPicPr>
          <p:cNvPr id="5" name="Bildobjekt 4">
            <a:extLst>
              <a:ext uri="{FF2B5EF4-FFF2-40B4-BE49-F238E27FC236}">
                <a16:creationId xmlns:a16="http://schemas.microsoft.com/office/drawing/2014/main" id="{95A3A802-FB31-FF48-AF8B-5DC9A81E4F65}"/>
              </a:ext>
            </a:extLst>
          </p:cNvPr>
          <p:cNvPicPr>
            <a:picLocks noChangeAspect="1"/>
          </p:cNvPicPr>
          <p:nvPr/>
        </p:nvPicPr>
        <p:blipFill>
          <a:blip r:embed="rId6"/>
          <a:stretch>
            <a:fillRect/>
          </a:stretch>
        </p:blipFill>
        <p:spPr>
          <a:xfrm rot="607389">
            <a:off x="6799563" y="1396646"/>
            <a:ext cx="1613338" cy="2281396"/>
          </a:xfrm>
          <a:prstGeom prst="rect">
            <a:avLst/>
          </a:prstGeom>
          <a:effectLst>
            <a:outerShdw blurRad="63500" sx="102000" sy="102000" algn="ctr" rotWithShape="0">
              <a:prstClr val="black">
                <a:alpha val="40000"/>
              </a:prstClr>
            </a:outerShdw>
          </a:effectLst>
        </p:spPr>
      </p:pic>
      <p:pic>
        <p:nvPicPr>
          <p:cNvPr id="9" name="Bildobjekt 8">
            <a:extLst>
              <a:ext uri="{FF2B5EF4-FFF2-40B4-BE49-F238E27FC236}">
                <a16:creationId xmlns:a16="http://schemas.microsoft.com/office/drawing/2014/main" id="{DEBA539E-A621-1665-2771-F54573DEAA21}"/>
              </a:ext>
            </a:extLst>
          </p:cNvPr>
          <p:cNvPicPr>
            <a:picLocks noChangeAspect="1"/>
          </p:cNvPicPr>
          <p:nvPr/>
        </p:nvPicPr>
        <p:blipFill>
          <a:blip r:embed="rId7"/>
          <a:stretch>
            <a:fillRect/>
          </a:stretch>
        </p:blipFill>
        <p:spPr>
          <a:xfrm>
            <a:off x="9972558" y="4521955"/>
            <a:ext cx="2054333" cy="2054333"/>
          </a:xfrm>
          <a:prstGeom prst="rect">
            <a:avLst/>
          </a:prstGeom>
        </p:spPr>
      </p:pic>
      <p:sp>
        <p:nvSpPr>
          <p:cNvPr id="4" name="textruta 3">
            <a:extLst>
              <a:ext uri="{FF2B5EF4-FFF2-40B4-BE49-F238E27FC236}">
                <a16:creationId xmlns:a16="http://schemas.microsoft.com/office/drawing/2014/main" id="{43A6C77E-08E2-9AC5-E6B1-2FF01F2E0540}"/>
              </a:ext>
            </a:extLst>
          </p:cNvPr>
          <p:cNvSpPr txBox="1"/>
          <p:nvPr/>
        </p:nvSpPr>
        <p:spPr>
          <a:xfrm rot="842991">
            <a:off x="7691560" y="561832"/>
            <a:ext cx="4308099" cy="40557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Gill Sans MT"/>
                <a:ea typeface="+mn-ea"/>
                <a:cs typeface="+mn-cs"/>
              </a:rPr>
              <a:t>Nästan 300 </a:t>
            </a:r>
            <a:r>
              <a:rPr kumimoji="0" lang="sv-SE" sz="2000" b="0" i="0" u="none" strike="noStrike" kern="1200" cap="none" spc="0" normalizeH="0" baseline="0" noProof="0" dirty="0" err="1">
                <a:ln>
                  <a:noFill/>
                </a:ln>
                <a:solidFill>
                  <a:prstClr val="black"/>
                </a:solidFill>
                <a:effectLst/>
                <a:uLnTx/>
                <a:uFillTx/>
                <a:latin typeface="Gill Sans MT"/>
                <a:ea typeface="+mn-ea"/>
                <a:cs typeface="+mn-cs"/>
              </a:rPr>
              <a:t>st</a:t>
            </a:r>
            <a:r>
              <a:rPr kumimoji="0" lang="sv-SE" sz="2000" b="0" i="0" u="none" strike="noStrike" kern="1200" cap="none" spc="0" normalizeH="0" baseline="0" noProof="0" dirty="0">
                <a:ln>
                  <a:noFill/>
                </a:ln>
                <a:solidFill>
                  <a:prstClr val="black"/>
                </a:solidFill>
                <a:effectLst/>
                <a:uLnTx/>
                <a:uFillTx/>
                <a:latin typeface="Gill Sans MT"/>
                <a:ea typeface="+mn-ea"/>
                <a:cs typeface="+mn-cs"/>
              </a:rPr>
              <a:t> har redan tagit del av den! </a:t>
            </a:r>
          </a:p>
        </p:txBody>
      </p:sp>
    </p:spTree>
    <p:extLst>
      <p:ext uri="{BB962C8B-B14F-4D97-AF65-F5344CB8AC3E}">
        <p14:creationId xmlns:p14="http://schemas.microsoft.com/office/powerpoint/2010/main" val="84592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361A96-6B84-3882-3CCB-B640041D45AA}"/>
              </a:ext>
            </a:extLst>
          </p:cNvPr>
          <p:cNvSpPr>
            <a:spLocks noGrp="1"/>
          </p:cNvSpPr>
          <p:nvPr>
            <p:ph type="title"/>
          </p:nvPr>
        </p:nvSpPr>
        <p:spPr>
          <a:xfrm>
            <a:off x="612568" y="723207"/>
            <a:ext cx="10989497" cy="549412"/>
          </a:xfrm>
        </p:spPr>
        <p:txBody>
          <a:bodyPr/>
          <a:lstStyle/>
          <a:p>
            <a:r>
              <a:rPr lang="sv-SE" dirty="0"/>
              <a:t>Webbsända Informationsmöten våren 2024/2025</a:t>
            </a:r>
          </a:p>
        </p:txBody>
      </p:sp>
      <p:sp>
        <p:nvSpPr>
          <p:cNvPr id="3" name="Platshållare för innehåll 2">
            <a:extLst>
              <a:ext uri="{FF2B5EF4-FFF2-40B4-BE49-F238E27FC236}">
                <a16:creationId xmlns:a16="http://schemas.microsoft.com/office/drawing/2014/main" id="{CC89AECD-ACF5-2F72-D108-15C6BD3780E9}"/>
              </a:ext>
            </a:extLst>
          </p:cNvPr>
          <p:cNvSpPr>
            <a:spLocks noGrp="1"/>
          </p:cNvSpPr>
          <p:nvPr>
            <p:ph idx="1"/>
          </p:nvPr>
        </p:nvSpPr>
        <p:spPr>
          <a:xfrm>
            <a:off x="1676400" y="1779412"/>
            <a:ext cx="4755931" cy="2505226"/>
          </a:xfrm>
        </p:spPr>
        <p:txBody>
          <a:bodyPr/>
          <a:lstStyle/>
          <a:p>
            <a:pPr marL="457200" indent="-457200">
              <a:buFont typeface="Arial" panose="020B0604020202020204" pitchFamily="34" charset="0"/>
              <a:buChar char="•"/>
            </a:pPr>
            <a:r>
              <a:rPr lang="sv-SE" sz="2400" dirty="0"/>
              <a:t>Måndag 9 december</a:t>
            </a:r>
          </a:p>
          <a:p>
            <a:pPr marL="457200" indent="-457200">
              <a:buFont typeface="Arial" panose="020B0604020202020204" pitchFamily="34" charset="0"/>
              <a:buChar char="•"/>
            </a:pPr>
            <a:r>
              <a:rPr lang="sv-SE" sz="2400" dirty="0"/>
              <a:t>Måndag 17 februari </a:t>
            </a:r>
          </a:p>
          <a:p>
            <a:pPr marL="457200" indent="-457200">
              <a:buFont typeface="Arial" panose="020B0604020202020204" pitchFamily="34" charset="0"/>
              <a:buChar char="•"/>
            </a:pPr>
            <a:r>
              <a:rPr lang="sv-SE" sz="2400" dirty="0"/>
              <a:t>Måndag 31 mars </a:t>
            </a:r>
          </a:p>
          <a:p>
            <a:pPr marL="457200" indent="-457200">
              <a:buFont typeface="Arial" panose="020B0604020202020204" pitchFamily="34" charset="0"/>
              <a:buChar char="•"/>
            </a:pPr>
            <a:r>
              <a:rPr lang="sv-SE" sz="2400" dirty="0"/>
              <a:t>Måndag 12 maj </a:t>
            </a:r>
          </a:p>
          <a:p>
            <a:pPr marL="457200" indent="-457200">
              <a:buFont typeface="Arial" panose="020B0604020202020204" pitchFamily="34" charset="0"/>
              <a:buChar char="•"/>
            </a:pPr>
            <a:r>
              <a:rPr lang="sv-SE" sz="2400" dirty="0"/>
              <a:t>Måndag 23 juni</a:t>
            </a:r>
          </a:p>
          <a:p>
            <a:pPr marL="457200" indent="-457200">
              <a:buFont typeface="Arial" panose="020B0604020202020204" pitchFamily="34" charset="0"/>
              <a:buChar char="•"/>
            </a:pPr>
            <a:endParaRPr lang="sv-SE" dirty="0"/>
          </a:p>
        </p:txBody>
      </p:sp>
      <p:pic>
        <p:nvPicPr>
          <p:cNvPr id="5" name="Bildobjekt 4">
            <a:extLst>
              <a:ext uri="{FF2B5EF4-FFF2-40B4-BE49-F238E27FC236}">
                <a16:creationId xmlns:a16="http://schemas.microsoft.com/office/drawing/2014/main" id="{5AE8535C-55DF-4C1F-4CDC-7C7C132668D9}"/>
              </a:ext>
            </a:extLst>
          </p:cNvPr>
          <p:cNvPicPr>
            <a:picLocks noChangeAspect="1"/>
          </p:cNvPicPr>
          <p:nvPr/>
        </p:nvPicPr>
        <p:blipFill>
          <a:blip r:embed="rId3"/>
          <a:stretch>
            <a:fillRect/>
          </a:stretch>
        </p:blipFill>
        <p:spPr>
          <a:xfrm>
            <a:off x="0" y="4791431"/>
            <a:ext cx="12192000" cy="3543488"/>
          </a:xfrm>
          <a:prstGeom prst="rect">
            <a:avLst/>
          </a:prstGeom>
        </p:spPr>
      </p:pic>
      <p:sp>
        <p:nvSpPr>
          <p:cNvPr id="4" name="Ellips 3">
            <a:extLst>
              <a:ext uri="{FF2B5EF4-FFF2-40B4-BE49-F238E27FC236}">
                <a16:creationId xmlns:a16="http://schemas.microsoft.com/office/drawing/2014/main" id="{3AA88828-E8B9-BBD2-4FBD-5B20AB6C157E}"/>
              </a:ext>
            </a:extLst>
          </p:cNvPr>
          <p:cNvSpPr/>
          <p:nvPr/>
        </p:nvSpPr>
        <p:spPr>
          <a:xfrm>
            <a:off x="6674069" y="1891862"/>
            <a:ext cx="3132083" cy="1355835"/>
          </a:xfrm>
          <a:prstGeom prst="ellipse">
            <a:avLst/>
          </a:prstGeom>
          <a:solidFill>
            <a:srgbClr val="7AB80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sv-SE" sz="2400" dirty="0" err="1"/>
              <a:t>Kl</a:t>
            </a:r>
            <a:r>
              <a:rPr lang="sv-SE" sz="2400" dirty="0"/>
              <a:t> 13:00-14:00</a:t>
            </a:r>
          </a:p>
        </p:txBody>
      </p:sp>
      <p:sp>
        <p:nvSpPr>
          <p:cNvPr id="7" name="textruta 6">
            <a:extLst>
              <a:ext uri="{FF2B5EF4-FFF2-40B4-BE49-F238E27FC236}">
                <a16:creationId xmlns:a16="http://schemas.microsoft.com/office/drawing/2014/main" id="{EB583B02-C1F1-3991-8886-4E5175774C0B}"/>
              </a:ext>
            </a:extLst>
          </p:cNvPr>
          <p:cNvSpPr txBox="1"/>
          <p:nvPr/>
        </p:nvSpPr>
        <p:spPr>
          <a:xfrm>
            <a:off x="314430" y="4168702"/>
            <a:ext cx="11563140" cy="369332"/>
          </a:xfrm>
          <a:prstGeom prst="rect">
            <a:avLst/>
          </a:prstGeom>
          <a:noFill/>
        </p:spPr>
        <p:txBody>
          <a:bodyPr wrap="square">
            <a:spAutoFit/>
          </a:bodyPr>
          <a:lstStyle/>
          <a:p>
            <a:r>
              <a:rPr lang="sv-SE" dirty="0">
                <a:solidFill>
                  <a:srgbClr val="0070C0"/>
                </a:solidFill>
                <a:hlinkClick r:id="rId4">
                  <a:extLst>
                    <a:ext uri="{A12FA001-AC4F-418D-AE19-62706E023703}">
                      <ahyp:hlinkClr xmlns:ahyp="http://schemas.microsoft.com/office/drawing/2018/hyperlinkcolor" val="tx"/>
                    </a:ext>
                  </a:extLst>
                </a:hlinkClick>
              </a:rPr>
              <a:t>https://www.lantmateriet.se/sv/smartare-samhallsbyggnadsprocess/om-smartare-samhallsbyggnad/informationsmoten/</a:t>
            </a:r>
            <a:endParaRPr lang="sv-SE" dirty="0">
              <a:solidFill>
                <a:srgbClr val="0070C0"/>
              </a:solidFill>
            </a:endParaRPr>
          </a:p>
        </p:txBody>
      </p:sp>
    </p:spTree>
    <p:extLst>
      <p:ext uri="{BB962C8B-B14F-4D97-AF65-F5344CB8AC3E}">
        <p14:creationId xmlns:p14="http://schemas.microsoft.com/office/powerpoint/2010/main" val="134988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748C0E-10E9-1813-3DDF-B3E56FFBFB7B}"/>
              </a:ext>
            </a:extLst>
          </p:cNvPr>
          <p:cNvSpPr>
            <a:spLocks noGrp="1"/>
          </p:cNvSpPr>
          <p:nvPr>
            <p:ph type="title"/>
          </p:nvPr>
        </p:nvSpPr>
        <p:spPr/>
        <p:txBody>
          <a:bodyPr/>
          <a:lstStyle/>
          <a:p>
            <a:r>
              <a:rPr lang="sv-SE" dirty="0"/>
              <a:t>övrigt</a:t>
            </a:r>
          </a:p>
        </p:txBody>
      </p:sp>
    </p:spTree>
    <p:extLst>
      <p:ext uri="{BB962C8B-B14F-4D97-AF65-F5344CB8AC3E}">
        <p14:creationId xmlns:p14="http://schemas.microsoft.com/office/powerpoint/2010/main" val="67994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2CF734-9635-4BE6-9966-74DEF75689C9}"/>
              </a:ext>
            </a:extLst>
          </p:cNvPr>
          <p:cNvSpPr>
            <a:spLocks noGrp="1"/>
          </p:cNvSpPr>
          <p:nvPr>
            <p:ph type="title"/>
          </p:nvPr>
        </p:nvSpPr>
        <p:spPr/>
        <p:txBody>
          <a:bodyPr/>
          <a:lstStyle/>
          <a:p>
            <a:r>
              <a:rPr lang="sv-SE" dirty="0"/>
              <a:t>Var kan du få information</a:t>
            </a:r>
          </a:p>
        </p:txBody>
      </p:sp>
      <p:sp>
        <p:nvSpPr>
          <p:cNvPr id="10" name="Platshållare för innehåll 2">
            <a:extLst>
              <a:ext uri="{FF2B5EF4-FFF2-40B4-BE49-F238E27FC236}">
                <a16:creationId xmlns:a16="http://schemas.microsoft.com/office/drawing/2014/main" id="{2130077B-FDA0-4B5B-9FAF-0CC64DD2B61B}"/>
              </a:ext>
            </a:extLst>
          </p:cNvPr>
          <p:cNvSpPr>
            <a:spLocks noGrp="1"/>
          </p:cNvSpPr>
          <p:nvPr>
            <p:ph idx="1"/>
          </p:nvPr>
        </p:nvSpPr>
        <p:spPr/>
        <p:txBody>
          <a:bodyPr/>
          <a:lstStyle/>
          <a:p>
            <a:r>
              <a:rPr lang="sv-SE" sz="2400" dirty="0"/>
              <a:t>Webbplats</a:t>
            </a:r>
          </a:p>
          <a:p>
            <a:pPr lvl="1"/>
            <a:r>
              <a:rPr lang="sv-SE" sz="1800" dirty="0">
                <a:solidFill>
                  <a:srgbClr val="0070C0"/>
                </a:solidFill>
                <a:hlinkClick r:id="rId3">
                  <a:extLst>
                    <a:ext uri="{A12FA001-AC4F-418D-AE19-62706E023703}">
                      <ahyp:hlinkClr xmlns:ahyp="http://schemas.microsoft.com/office/drawing/2018/hyperlinkcolor" val="tx"/>
                    </a:ext>
                  </a:extLst>
                </a:hlinkClick>
              </a:rPr>
              <a:t>www.lantmateriet.se</a:t>
            </a:r>
            <a:endParaRPr lang="sv-SE" sz="1800" dirty="0">
              <a:solidFill>
                <a:srgbClr val="0070C0"/>
              </a:solidFill>
              <a:hlinkClick r:id="" action="ppaction://noaction">
                <a:extLst>
                  <a:ext uri="{A12FA001-AC4F-418D-AE19-62706E023703}">
                    <ahyp:hlinkClr xmlns:ahyp="http://schemas.microsoft.com/office/drawing/2018/hyperlinkcolor" val="tx"/>
                  </a:ext>
                </a:extLst>
              </a:hlinkClick>
            </a:endParaRPr>
          </a:p>
          <a:p>
            <a:pPr lvl="1"/>
            <a:r>
              <a:rPr lang="sv-SE" sz="1800" dirty="0">
                <a:solidFill>
                  <a:srgbClr val="0070C0"/>
                </a:solidFill>
                <a:hlinkClick r:id="rId4">
                  <a:extLst>
                    <a:ext uri="{A12FA001-AC4F-418D-AE19-62706E023703}">
                      <ahyp:hlinkClr xmlns:ahyp="http://schemas.microsoft.com/office/drawing/2018/hyperlinkcolor" val="tx"/>
                    </a:ext>
                  </a:extLst>
                </a:hlinkClick>
              </a:rPr>
              <a:t>www.lantmateriet.se/ngp</a:t>
            </a:r>
            <a:endParaRPr lang="sv-SE" sz="1800" dirty="0">
              <a:solidFill>
                <a:srgbClr val="0070C0"/>
              </a:solidFill>
              <a:hlinkClick r:id="" action="ppaction://noaction">
                <a:extLst>
                  <a:ext uri="{A12FA001-AC4F-418D-AE19-62706E023703}">
                    <ahyp:hlinkClr xmlns:ahyp="http://schemas.microsoft.com/office/drawing/2018/hyperlinkcolor" val="tx"/>
                  </a:ext>
                </a:extLst>
              </a:hlinkClick>
            </a:endParaRPr>
          </a:p>
          <a:p>
            <a:pPr lvl="1"/>
            <a:r>
              <a:rPr lang="sv-SE" sz="1800" dirty="0">
                <a:solidFill>
                  <a:srgbClr val="0070C0"/>
                </a:solidFill>
                <a:hlinkClick r:id="" action="ppaction://noaction">
                  <a:extLst>
                    <a:ext uri="{A12FA001-AC4F-418D-AE19-62706E023703}">
                      <ahyp:hlinkClr xmlns:ahyp="http://schemas.microsoft.com/office/drawing/2018/hyperlinkcolor" val="tx"/>
                    </a:ext>
                  </a:extLst>
                </a:hlinkClick>
              </a:rPr>
              <a:t>www.lantmateriet.se/smartsam</a:t>
            </a:r>
            <a:r>
              <a:rPr lang="sv-SE" sz="1800" dirty="0">
                <a:solidFill>
                  <a:srgbClr val="0070C0"/>
                </a:solidFill>
              </a:rPr>
              <a:t> (smartsam.se)</a:t>
            </a:r>
            <a:br>
              <a:rPr lang="sv-SE" sz="1800" dirty="0"/>
            </a:br>
            <a:endParaRPr lang="sv-SE" sz="1800" dirty="0"/>
          </a:p>
          <a:p>
            <a:r>
              <a:rPr lang="sv-SE" sz="2400" dirty="0"/>
              <a:t>Geodatasupport</a:t>
            </a:r>
          </a:p>
          <a:p>
            <a:pPr lvl="1"/>
            <a:r>
              <a:rPr lang="sv-SE" sz="1800" dirty="0"/>
              <a:t>E-post: geodatasupport@lm.se</a:t>
            </a:r>
          </a:p>
          <a:p>
            <a:pPr lvl="1"/>
            <a:r>
              <a:rPr lang="sv-SE" sz="1800" dirty="0"/>
              <a:t>Telefon 026-633600</a:t>
            </a:r>
            <a:br>
              <a:rPr lang="sv-SE" sz="1800" dirty="0"/>
            </a:br>
            <a:endParaRPr lang="sv-SE" sz="1800" dirty="0"/>
          </a:p>
          <a:p>
            <a:r>
              <a:rPr lang="sv-SE" sz="2400" dirty="0"/>
              <a:t>Regionala geodatasamordnare			</a:t>
            </a:r>
            <a:br>
              <a:rPr lang="sv-SE" sz="2400" dirty="0"/>
            </a:br>
            <a:r>
              <a:rPr lang="sv-SE" sz="2400" dirty="0"/>
              <a:t>      </a:t>
            </a:r>
            <a:r>
              <a:rPr lang="sv-SE" sz="1800" dirty="0"/>
              <a:t>för allmänna frågor och mer information </a:t>
            </a:r>
            <a:r>
              <a:rPr lang="sv-SE" sz="1800" dirty="0">
                <a:solidFill>
                  <a:srgbClr val="0070C0"/>
                </a:solidFill>
                <a:hlinkClick r:id="rId5">
                  <a:extLst>
                    <a:ext uri="{A12FA001-AC4F-418D-AE19-62706E023703}">
                      <ahyp:hlinkClr xmlns:ahyp="http://schemas.microsoft.com/office/drawing/2018/hyperlinkcolor" val="tx"/>
                    </a:ext>
                  </a:extLst>
                </a:hlinkClick>
              </a:rPr>
              <a:t>Lista</a:t>
            </a:r>
            <a:br>
              <a:rPr lang="sv-SE" sz="1800" dirty="0">
                <a:solidFill>
                  <a:srgbClr val="0070C0"/>
                </a:solidFill>
              </a:rPr>
            </a:br>
            <a:endParaRPr lang="sv-SE" sz="1800" dirty="0">
              <a:solidFill>
                <a:srgbClr val="0070C0"/>
              </a:solidFill>
            </a:endParaRPr>
          </a:p>
          <a:p>
            <a:r>
              <a:rPr lang="sv-SE" sz="2400" dirty="0"/>
              <a:t>Nyhetsbrev</a:t>
            </a:r>
          </a:p>
          <a:p>
            <a:r>
              <a:rPr lang="sv-SE" sz="1800" dirty="0">
                <a:solidFill>
                  <a:srgbClr val="0070C0"/>
                </a:solidFill>
                <a:hlinkClick r:id="rId6">
                  <a:extLst>
                    <a:ext uri="{A12FA001-AC4F-418D-AE19-62706E023703}">
                      <ahyp:hlinkClr xmlns:ahyp="http://schemas.microsoft.com/office/drawing/2018/hyperlinkcolor" val="tx"/>
                    </a:ext>
                  </a:extLst>
                </a:hlinkClick>
              </a:rPr>
              <a:t>https://www.lantmateriet.se/sv/om-lantmateriet/press/nyhetsbrev/</a:t>
            </a:r>
            <a:endParaRPr lang="sv-SE" sz="1800" dirty="0">
              <a:solidFill>
                <a:srgbClr val="0070C0"/>
              </a:solidFill>
            </a:endParaRPr>
          </a:p>
        </p:txBody>
      </p:sp>
      <p:pic>
        <p:nvPicPr>
          <p:cNvPr id="5" name="Bildobjekt 4">
            <a:extLst>
              <a:ext uri="{FF2B5EF4-FFF2-40B4-BE49-F238E27FC236}">
                <a16:creationId xmlns:a16="http://schemas.microsoft.com/office/drawing/2014/main" id="{984379F6-7CFE-41DA-A6AA-98EEE3E047D6}"/>
              </a:ext>
            </a:extLst>
          </p:cNvPr>
          <p:cNvPicPr>
            <a:picLocks noChangeAspect="1"/>
          </p:cNvPicPr>
          <p:nvPr/>
        </p:nvPicPr>
        <p:blipFill>
          <a:blip r:embed="rId7"/>
          <a:stretch>
            <a:fillRect/>
          </a:stretch>
        </p:blipFill>
        <p:spPr>
          <a:xfrm>
            <a:off x="7522152" y="723207"/>
            <a:ext cx="4319063" cy="5847347"/>
          </a:xfrm>
          <a:prstGeom prst="rect">
            <a:avLst/>
          </a:prstGeom>
          <a:effectLst>
            <a:outerShdw blurRad="63500" sx="102000" sy="102000" algn="ctr" rotWithShape="0">
              <a:prstClr val="black">
                <a:alpha val="40000"/>
              </a:prstClr>
            </a:outerShdw>
          </a:effectLst>
        </p:spPr>
      </p:pic>
      <p:pic>
        <p:nvPicPr>
          <p:cNvPr id="3" name="Bildobjekt 2">
            <a:extLst>
              <a:ext uri="{FF2B5EF4-FFF2-40B4-BE49-F238E27FC236}">
                <a16:creationId xmlns:a16="http://schemas.microsoft.com/office/drawing/2014/main" id="{7ADD612E-FAF7-C91C-167F-4D237A11343A}"/>
              </a:ext>
            </a:extLst>
          </p:cNvPr>
          <p:cNvPicPr>
            <a:picLocks noChangeAspect="1"/>
          </p:cNvPicPr>
          <p:nvPr/>
        </p:nvPicPr>
        <p:blipFill>
          <a:blip r:embed="rId8"/>
          <a:stretch>
            <a:fillRect/>
          </a:stretch>
        </p:blipFill>
        <p:spPr>
          <a:xfrm>
            <a:off x="5565569" y="2385485"/>
            <a:ext cx="1781175" cy="2219325"/>
          </a:xfrm>
          <a:prstGeom prst="rect">
            <a:avLst/>
          </a:prstGeom>
        </p:spPr>
      </p:pic>
    </p:spTree>
    <p:extLst>
      <p:ext uri="{BB962C8B-B14F-4D97-AF65-F5344CB8AC3E}">
        <p14:creationId xmlns:p14="http://schemas.microsoft.com/office/powerpoint/2010/main" val="236761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EODATA-LOOP_16x9">
            <a:hlinkClick r:id="" action="ppaction://media"/>
            <a:extLst>
              <a:ext uri="{FF2B5EF4-FFF2-40B4-BE49-F238E27FC236}">
                <a16:creationId xmlns:a16="http://schemas.microsoft.com/office/drawing/2014/main" id="{2DF429FF-5A6C-F498-E92C-4822D71FC0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0" name="Rektangel 9">
            <a:extLst>
              <a:ext uri="{FF2B5EF4-FFF2-40B4-BE49-F238E27FC236}">
                <a16:creationId xmlns:a16="http://schemas.microsoft.com/office/drawing/2014/main" id="{05D54080-ACA5-01D2-5A81-F915F7B09649}"/>
              </a:ext>
            </a:extLst>
          </p:cNvPr>
          <p:cNvSpPr/>
          <p:nvPr/>
        </p:nvSpPr>
        <p:spPr>
          <a:xfrm>
            <a:off x="1" y="0"/>
            <a:ext cx="12192000" cy="6858000"/>
          </a:xfrm>
          <a:prstGeom prst="rect">
            <a:avLst/>
          </a:prstGeom>
          <a:solidFill>
            <a:schemeClr val="tx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2" name="Rubrik 1">
            <a:extLst>
              <a:ext uri="{FF2B5EF4-FFF2-40B4-BE49-F238E27FC236}">
                <a16:creationId xmlns:a16="http://schemas.microsoft.com/office/drawing/2014/main" id="{31329F6A-2C5A-B04E-B522-5AD54A3B7BB1}"/>
              </a:ext>
            </a:extLst>
          </p:cNvPr>
          <p:cNvSpPr>
            <a:spLocks noGrp="1"/>
          </p:cNvSpPr>
          <p:nvPr>
            <p:ph type="ctrTitle"/>
          </p:nvPr>
        </p:nvSpPr>
        <p:spPr>
          <a:xfrm>
            <a:off x="541480" y="933068"/>
            <a:ext cx="4375373" cy="3204134"/>
          </a:xfrm>
        </p:spPr>
        <p:txBody>
          <a:bodyPr vert="horz" lIns="91440" tIns="45720" rIns="91440" bIns="45720" rtlCol="0" anchor="b">
            <a:normAutofit/>
          </a:bodyPr>
          <a:lstStyle/>
          <a:p>
            <a:r>
              <a:rPr lang="en-US" sz="4800" dirty="0">
                <a:solidFill>
                  <a:schemeClr val="bg1"/>
                </a:solidFill>
                <a:latin typeface="+mj-lt"/>
              </a:rPr>
              <a:t>FRÅGOR?</a:t>
            </a:r>
          </a:p>
        </p:txBody>
      </p:sp>
      <p:sp>
        <p:nvSpPr>
          <p:cNvPr id="3" name="Underrubrik 2">
            <a:extLst>
              <a:ext uri="{FF2B5EF4-FFF2-40B4-BE49-F238E27FC236}">
                <a16:creationId xmlns:a16="http://schemas.microsoft.com/office/drawing/2014/main" id="{BD6C8385-D104-2ABA-7D94-F5545B21DE4D}"/>
              </a:ext>
            </a:extLst>
          </p:cNvPr>
          <p:cNvSpPr>
            <a:spLocks noGrp="1"/>
          </p:cNvSpPr>
          <p:nvPr>
            <p:ph type="subTitle" idx="1"/>
          </p:nvPr>
        </p:nvSpPr>
        <p:spPr>
          <a:xfrm>
            <a:off x="541480" y="4794175"/>
            <a:ext cx="4656728" cy="1623506"/>
          </a:xfrm>
        </p:spPr>
        <p:txBody>
          <a:bodyPr vert="horz" lIns="91440" tIns="45720" rIns="91440" bIns="45720" rtlCol="0">
            <a:normAutofit fontScale="92500" lnSpcReduction="10000"/>
          </a:bodyPr>
          <a:lstStyle/>
          <a:p>
            <a:endParaRPr lang="en-US" sz="1300" dirty="0">
              <a:solidFill>
                <a:schemeClr val="bg1"/>
              </a:solidFill>
              <a:latin typeface="+mn-lt"/>
              <a:sym typeface="Wingdings" panose="05000000000000000000" pitchFamily="2" charset="2"/>
            </a:endParaRPr>
          </a:p>
          <a:p>
            <a:r>
              <a:rPr lang="en-US" dirty="0">
                <a:solidFill>
                  <a:schemeClr val="bg1"/>
                </a:solidFill>
                <a:latin typeface="+mn-lt"/>
              </a:rPr>
              <a:t>Geodata </a:t>
            </a:r>
            <a:r>
              <a:rPr lang="en-US" dirty="0" err="1">
                <a:solidFill>
                  <a:schemeClr val="bg1"/>
                </a:solidFill>
                <a:latin typeface="+mn-lt"/>
              </a:rPr>
              <a:t>är</a:t>
            </a:r>
            <a:r>
              <a:rPr lang="en-US" dirty="0">
                <a:solidFill>
                  <a:schemeClr val="bg1"/>
                </a:solidFill>
                <a:latin typeface="+mn-lt"/>
              </a:rPr>
              <a:t> </a:t>
            </a:r>
            <a:r>
              <a:rPr lang="en-US" dirty="0" err="1">
                <a:solidFill>
                  <a:schemeClr val="bg1"/>
                </a:solidFill>
                <a:latin typeface="+mn-lt"/>
              </a:rPr>
              <a:t>en</a:t>
            </a:r>
            <a:r>
              <a:rPr lang="en-US" dirty="0">
                <a:solidFill>
                  <a:schemeClr val="bg1"/>
                </a:solidFill>
                <a:latin typeface="+mn-lt"/>
              </a:rPr>
              <a:t> </a:t>
            </a:r>
            <a:r>
              <a:rPr lang="en-US" dirty="0" err="1">
                <a:solidFill>
                  <a:schemeClr val="bg1"/>
                </a:solidFill>
                <a:latin typeface="+mn-lt"/>
              </a:rPr>
              <a:t>förutsättning</a:t>
            </a:r>
            <a:r>
              <a:rPr lang="en-US" dirty="0">
                <a:solidFill>
                  <a:schemeClr val="bg1"/>
                </a:solidFill>
                <a:latin typeface="+mn-lt"/>
              </a:rPr>
              <a:t> för </a:t>
            </a:r>
            <a:r>
              <a:rPr lang="en-US" dirty="0" err="1">
                <a:solidFill>
                  <a:schemeClr val="bg1"/>
                </a:solidFill>
                <a:latin typeface="+mn-lt"/>
              </a:rPr>
              <a:t>samhällets</a:t>
            </a:r>
            <a:r>
              <a:rPr lang="en-US" dirty="0">
                <a:solidFill>
                  <a:schemeClr val="bg1"/>
                </a:solidFill>
                <a:latin typeface="+mn-lt"/>
              </a:rPr>
              <a:t> </a:t>
            </a:r>
            <a:r>
              <a:rPr lang="en-US" dirty="0" err="1">
                <a:solidFill>
                  <a:schemeClr val="bg1"/>
                </a:solidFill>
                <a:latin typeface="+mn-lt"/>
              </a:rPr>
              <a:t>utveckling</a:t>
            </a:r>
            <a:endParaRPr lang="en-US" dirty="0">
              <a:solidFill>
                <a:schemeClr val="bg1"/>
              </a:solidFill>
              <a:latin typeface="+mn-lt"/>
            </a:endParaRPr>
          </a:p>
          <a:p>
            <a:r>
              <a:rPr lang="en-US" dirty="0" err="1">
                <a:solidFill>
                  <a:schemeClr val="bg1"/>
                </a:solidFill>
                <a:latin typeface="+mn-lt"/>
              </a:rPr>
              <a:t>Möjligheterna</a:t>
            </a:r>
            <a:r>
              <a:rPr lang="en-US" dirty="0">
                <a:solidFill>
                  <a:schemeClr val="bg1"/>
                </a:solidFill>
                <a:latin typeface="+mn-lt"/>
              </a:rPr>
              <a:t> </a:t>
            </a:r>
            <a:r>
              <a:rPr lang="en-US" dirty="0" err="1">
                <a:solidFill>
                  <a:schemeClr val="bg1"/>
                </a:solidFill>
                <a:latin typeface="+mn-lt"/>
              </a:rPr>
              <a:t>är</a:t>
            </a:r>
            <a:r>
              <a:rPr lang="en-US" dirty="0">
                <a:solidFill>
                  <a:schemeClr val="bg1"/>
                </a:solidFill>
                <a:latin typeface="+mn-lt"/>
              </a:rPr>
              <a:t> </a:t>
            </a:r>
            <a:r>
              <a:rPr lang="en-US" dirty="0" err="1">
                <a:solidFill>
                  <a:schemeClr val="bg1"/>
                </a:solidFill>
                <a:latin typeface="+mn-lt"/>
              </a:rPr>
              <a:t>oändliga</a:t>
            </a:r>
            <a:r>
              <a:rPr lang="en-US" dirty="0">
                <a:solidFill>
                  <a:schemeClr val="bg1"/>
                </a:solidFill>
                <a:latin typeface="+mn-lt"/>
              </a:rPr>
              <a:t> – med </a:t>
            </a:r>
            <a:r>
              <a:rPr lang="en-US" dirty="0" err="1">
                <a:solidFill>
                  <a:schemeClr val="bg1"/>
                </a:solidFill>
                <a:latin typeface="+mn-lt"/>
              </a:rPr>
              <a:t>mer</a:t>
            </a:r>
            <a:r>
              <a:rPr lang="en-US" dirty="0">
                <a:solidFill>
                  <a:schemeClr val="bg1"/>
                </a:solidFill>
                <a:latin typeface="+mn-lt"/>
              </a:rPr>
              <a:t> och </a:t>
            </a:r>
            <a:r>
              <a:rPr lang="en-US" dirty="0" err="1">
                <a:solidFill>
                  <a:schemeClr val="bg1"/>
                </a:solidFill>
                <a:latin typeface="+mn-lt"/>
              </a:rPr>
              <a:t>bättre</a:t>
            </a:r>
            <a:r>
              <a:rPr lang="en-US" dirty="0">
                <a:solidFill>
                  <a:schemeClr val="bg1"/>
                </a:solidFill>
                <a:latin typeface="+mn-lt"/>
              </a:rPr>
              <a:t> geodata </a:t>
            </a:r>
            <a:r>
              <a:rPr lang="en-US" dirty="0" err="1">
                <a:solidFill>
                  <a:schemeClr val="bg1"/>
                </a:solidFill>
                <a:latin typeface="+mn-lt"/>
              </a:rPr>
              <a:t>kommer</a:t>
            </a:r>
            <a:r>
              <a:rPr lang="en-US" dirty="0">
                <a:solidFill>
                  <a:schemeClr val="bg1"/>
                </a:solidFill>
                <a:latin typeface="+mn-lt"/>
              </a:rPr>
              <a:t> vi </a:t>
            </a:r>
            <a:r>
              <a:rPr lang="en-US" dirty="0" err="1">
                <a:solidFill>
                  <a:schemeClr val="bg1"/>
                </a:solidFill>
                <a:latin typeface="+mn-lt"/>
              </a:rPr>
              <a:t>längre</a:t>
            </a:r>
            <a:endParaRPr lang="en-US" dirty="0">
              <a:solidFill>
                <a:schemeClr val="bg1"/>
              </a:solidFill>
              <a:latin typeface="+mn-lt"/>
            </a:endParaRPr>
          </a:p>
        </p:txBody>
      </p:sp>
      <p:pic>
        <p:nvPicPr>
          <p:cNvPr id="4" name="Bildobjekt 3">
            <a:extLst>
              <a:ext uri="{FF2B5EF4-FFF2-40B4-BE49-F238E27FC236}">
                <a16:creationId xmlns:a16="http://schemas.microsoft.com/office/drawing/2014/main" id="{6EB47286-4A37-1E5E-E441-F7E053B3FA2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50194" y="154830"/>
            <a:ext cx="2379570" cy="373999"/>
          </a:xfrm>
          <a:prstGeom prst="rect">
            <a:avLst/>
          </a:prstGeom>
        </p:spPr>
      </p:pic>
    </p:spTree>
    <p:extLst>
      <p:ext uri="{BB962C8B-B14F-4D97-AF65-F5344CB8AC3E}">
        <p14:creationId xmlns:p14="http://schemas.microsoft.com/office/powerpoint/2010/main" val="383210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75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175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2250"/>
                            </p:stCondLst>
                            <p:childTnLst>
                              <p:par>
                                <p:cTn id="15" presetID="1" presetClass="mediacall" presetSubtype="0" fill="hold" nodeType="afterEffect">
                                  <p:stCondLst>
                                    <p:cond delay="0"/>
                                  </p:stCondLst>
                                  <p:childTnLst>
                                    <p:cmd type="call" cmd="playFrom(0.0)">
                                      <p:cBhvr>
                                        <p:cTn id="16" dur="27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8"/>
                                        </p:tgtEl>
                                      </p:cBhvr>
                                    </p:cmd>
                                  </p:childTnLst>
                                </p:cTn>
                              </p:par>
                            </p:childTnLst>
                          </p:cTn>
                        </p:par>
                      </p:childTnLst>
                    </p:cTn>
                  </p:par>
                </p:childTnLst>
              </p:cTn>
              <p:nextCondLst>
                <p:cond evt="onClick" delay="0">
                  <p:tgtEl>
                    <p:spTgt spid="8"/>
                  </p:tgtEl>
                </p:cond>
              </p:nextCondLst>
            </p:seq>
            <p:video>
              <p:cMediaNode vol="80000">
                <p:cTn id="22" fill="hold" display="0">
                  <p:stCondLst>
                    <p:cond delay="indefinite"/>
                  </p:stCondLst>
                </p:cTn>
                <p:tgtEl>
                  <p:spTgt spid="8"/>
                </p:tgtEl>
              </p:cMediaNode>
            </p:video>
            <p:video>
              <p:cMediaNode>
                <p:cTn id="23" fill="hold" display="0">
                  <p:stCondLst>
                    <p:cond delay="indefinite"/>
                  </p:stCondLst>
                </p:cTn>
                <p:tgtEl>
                  <p:spTgt spid="8"/>
                </p:tgtEl>
              </p:cMediaNode>
            </p:video>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96D17B7-755F-9FC2-CABB-24B2C92505C7}"/>
              </a:ext>
            </a:extLst>
          </p:cNvPr>
          <p:cNvSpPr>
            <a:spLocks noGrp="1"/>
          </p:cNvSpPr>
          <p:nvPr>
            <p:ph type="title"/>
          </p:nvPr>
        </p:nvSpPr>
        <p:spPr/>
        <p:txBody>
          <a:bodyPr/>
          <a:lstStyle/>
          <a:p>
            <a:r>
              <a:rPr lang="sv-SE" dirty="0"/>
              <a:t>PAUSÖVNING</a:t>
            </a:r>
          </a:p>
        </p:txBody>
      </p:sp>
    </p:spTree>
    <p:extLst>
      <p:ext uri="{BB962C8B-B14F-4D97-AF65-F5344CB8AC3E}">
        <p14:creationId xmlns:p14="http://schemas.microsoft.com/office/powerpoint/2010/main" val="366620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748C0E-10E9-1813-3DDF-B3E56FFBFB7B}"/>
              </a:ext>
            </a:extLst>
          </p:cNvPr>
          <p:cNvSpPr>
            <a:spLocks noGrp="1"/>
          </p:cNvSpPr>
          <p:nvPr>
            <p:ph type="title"/>
          </p:nvPr>
        </p:nvSpPr>
        <p:spPr/>
        <p:txBody>
          <a:bodyPr/>
          <a:lstStyle/>
          <a:p>
            <a:r>
              <a:rPr lang="sv-SE" dirty="0"/>
              <a:t>Lantmäteriet</a:t>
            </a:r>
          </a:p>
        </p:txBody>
      </p:sp>
    </p:spTree>
    <p:extLst>
      <p:ext uri="{BB962C8B-B14F-4D97-AF65-F5344CB8AC3E}">
        <p14:creationId xmlns:p14="http://schemas.microsoft.com/office/powerpoint/2010/main" val="135304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EF45F1E-E98B-BA48-1229-6636C5E11C3D}"/>
              </a:ext>
            </a:extLst>
          </p:cNvPr>
          <p:cNvSpPr>
            <a:spLocks noGrp="1"/>
          </p:cNvSpPr>
          <p:nvPr>
            <p:ph type="subTitle" idx="1"/>
          </p:nvPr>
        </p:nvSpPr>
        <p:spPr>
          <a:xfrm>
            <a:off x="8391453" y="3667448"/>
            <a:ext cx="3800547" cy="1303849"/>
          </a:xfrm>
        </p:spPr>
        <p:txBody>
          <a:bodyPr>
            <a:noAutofit/>
          </a:bodyPr>
          <a:lstStyle/>
          <a:p>
            <a:r>
              <a:rPr lang="sv-SE" sz="3400" dirty="0">
                <a:solidFill>
                  <a:schemeClr val="bg1"/>
                </a:solidFill>
              </a:rPr>
              <a:t>drabbats av… </a:t>
            </a:r>
          </a:p>
          <a:p>
            <a:r>
              <a:rPr lang="sv-SE" dirty="0">
                <a:solidFill>
                  <a:schemeClr val="bg1"/>
                </a:solidFill>
              </a:rPr>
              <a:t>skyfall</a:t>
            </a:r>
          </a:p>
          <a:p>
            <a:r>
              <a:rPr lang="sv-SE" dirty="0">
                <a:solidFill>
                  <a:schemeClr val="bg1"/>
                </a:solidFill>
              </a:rPr>
              <a:t>ras eller skred</a:t>
            </a:r>
          </a:p>
          <a:p>
            <a:r>
              <a:rPr lang="sv-SE" dirty="0">
                <a:solidFill>
                  <a:schemeClr val="bg1"/>
                </a:solidFill>
              </a:rPr>
              <a:t>översvämning</a:t>
            </a:r>
          </a:p>
          <a:p>
            <a:r>
              <a:rPr lang="sv-SE" dirty="0">
                <a:solidFill>
                  <a:schemeClr val="bg1"/>
                </a:solidFill>
              </a:rPr>
              <a:t>skogsbrand </a:t>
            </a:r>
          </a:p>
          <a:p>
            <a:r>
              <a:rPr lang="sv-SE" dirty="0">
                <a:solidFill>
                  <a:schemeClr val="bg1"/>
                </a:solidFill>
              </a:rPr>
              <a:t>värmebölja</a:t>
            </a:r>
          </a:p>
          <a:p>
            <a:endParaRPr lang="sv-SE" sz="900" dirty="0">
              <a:solidFill>
                <a:schemeClr val="bg1"/>
              </a:solidFill>
            </a:endParaRPr>
          </a:p>
        </p:txBody>
      </p:sp>
      <p:sp>
        <p:nvSpPr>
          <p:cNvPr id="14" name="textruta 13">
            <a:extLst>
              <a:ext uri="{FF2B5EF4-FFF2-40B4-BE49-F238E27FC236}">
                <a16:creationId xmlns:a16="http://schemas.microsoft.com/office/drawing/2014/main" id="{154A24D8-AA63-C0F4-0ABC-D08F9D8A854C}"/>
              </a:ext>
            </a:extLst>
          </p:cNvPr>
          <p:cNvSpPr txBox="1"/>
          <p:nvPr/>
        </p:nvSpPr>
        <p:spPr>
          <a:xfrm>
            <a:off x="628650" y="5105399"/>
            <a:ext cx="7217042" cy="175260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1200" cap="none" spc="0" normalizeH="0" baseline="0" noProof="0" dirty="0">
                <a:ln>
                  <a:noFill/>
                </a:ln>
                <a:solidFill>
                  <a:prstClr val="white"/>
                </a:solidFill>
                <a:effectLst/>
                <a:uLnTx/>
                <a:uFillTx/>
                <a:latin typeface="Gill Sans MT"/>
                <a:ea typeface="+mn-ea"/>
                <a:cs typeface="+mn-cs"/>
              </a:rPr>
              <a:t>ALLA NI SOM HAR… </a:t>
            </a:r>
            <a:endParaRPr kumimoji="0" lang="sv-SE" sz="54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ruta 15">
            <a:extLst>
              <a:ext uri="{FF2B5EF4-FFF2-40B4-BE49-F238E27FC236}">
                <a16:creationId xmlns:a16="http://schemas.microsoft.com/office/drawing/2014/main" id="{5126237E-07B1-F7A4-9585-080FD4A02857}"/>
              </a:ext>
            </a:extLst>
          </p:cNvPr>
          <p:cNvSpPr txBox="1"/>
          <p:nvPr/>
        </p:nvSpPr>
        <p:spPr>
          <a:xfrm>
            <a:off x="628651" y="6361617"/>
            <a:ext cx="5632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Gill Sans MT"/>
                <a:ea typeface="+mn-ea"/>
                <a:cs typeface="+mn-cs"/>
              </a:rPr>
              <a:t>Ställer er upp!</a:t>
            </a:r>
            <a:endParaRPr kumimoji="0" lang="sv-SE" sz="2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77231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EF45F1E-E98B-BA48-1229-6636C5E11C3D}"/>
              </a:ext>
            </a:extLst>
          </p:cNvPr>
          <p:cNvSpPr>
            <a:spLocks noGrp="1"/>
          </p:cNvSpPr>
          <p:nvPr>
            <p:ph type="subTitle" idx="1"/>
          </p:nvPr>
        </p:nvSpPr>
        <p:spPr>
          <a:xfrm>
            <a:off x="8391452" y="3667449"/>
            <a:ext cx="3800548" cy="4788594"/>
          </a:xfrm>
        </p:spPr>
        <p:txBody>
          <a:bodyPr>
            <a:noAutofit/>
          </a:bodyPr>
          <a:lstStyle/>
          <a:p>
            <a:r>
              <a:rPr lang="sv-SE" sz="3400" dirty="0">
                <a:solidFill>
                  <a:schemeClr val="bg1"/>
                </a:solidFill>
              </a:rPr>
              <a:t>använt er av… </a:t>
            </a:r>
          </a:p>
          <a:p>
            <a:pPr lvl="0">
              <a:defRPr/>
            </a:pPr>
            <a:r>
              <a:rPr lang="sv-SE" dirty="0">
                <a:solidFill>
                  <a:prstClr val="white"/>
                </a:solidFill>
              </a:rPr>
              <a:t>höjdinformation</a:t>
            </a:r>
          </a:p>
          <a:p>
            <a:pPr lvl="0">
              <a:defRPr/>
            </a:pPr>
            <a:r>
              <a:rPr lang="sv-SE" dirty="0">
                <a:solidFill>
                  <a:prstClr val="white"/>
                </a:solidFill>
              </a:rPr>
              <a:t>flygbilder eller ortofoton</a:t>
            </a:r>
          </a:p>
          <a:p>
            <a:pPr lvl="0">
              <a:defRPr/>
            </a:pPr>
            <a:r>
              <a:rPr lang="sv-SE" dirty="0">
                <a:solidFill>
                  <a:prstClr val="white"/>
                </a:solidFill>
              </a:rPr>
              <a:t>laserdata</a:t>
            </a:r>
          </a:p>
          <a:p>
            <a:pPr lvl="0">
              <a:defRPr/>
            </a:pPr>
            <a:r>
              <a:rPr lang="sv-SE" dirty="0">
                <a:solidFill>
                  <a:prstClr val="white"/>
                </a:solidFill>
              </a:rPr>
              <a:t>topografiska kartor</a:t>
            </a:r>
          </a:p>
          <a:p>
            <a:pPr lvl="0">
              <a:defRPr/>
            </a:pPr>
            <a:r>
              <a:rPr lang="sv-SE" dirty="0">
                <a:solidFill>
                  <a:prstClr val="white"/>
                </a:solidFill>
              </a:rPr>
              <a:t>historiska kartor</a:t>
            </a:r>
          </a:p>
          <a:p>
            <a:endParaRPr lang="sv-SE" sz="800" dirty="0">
              <a:solidFill>
                <a:schemeClr val="bg1"/>
              </a:solidFill>
            </a:endParaRPr>
          </a:p>
        </p:txBody>
      </p:sp>
      <p:sp>
        <p:nvSpPr>
          <p:cNvPr id="2" name="textruta 1">
            <a:extLst>
              <a:ext uri="{FF2B5EF4-FFF2-40B4-BE49-F238E27FC236}">
                <a16:creationId xmlns:a16="http://schemas.microsoft.com/office/drawing/2014/main" id="{F2E1FC7F-108A-F296-F274-002C3D01A659}"/>
              </a:ext>
            </a:extLst>
          </p:cNvPr>
          <p:cNvSpPr txBox="1"/>
          <p:nvPr/>
        </p:nvSpPr>
        <p:spPr>
          <a:xfrm>
            <a:off x="628650" y="5105399"/>
            <a:ext cx="7217042" cy="1752600"/>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5400" b="0" i="0" u="none" strike="noStrike" kern="1200" cap="none" spc="0" normalizeH="0" baseline="0" noProof="0" dirty="0">
                <a:ln>
                  <a:noFill/>
                </a:ln>
                <a:solidFill>
                  <a:prstClr val="white"/>
                </a:solidFill>
                <a:effectLst/>
                <a:uLnTx/>
                <a:uFillTx/>
                <a:latin typeface="Gill Sans MT"/>
                <a:ea typeface="+mn-ea"/>
                <a:cs typeface="+mn-cs"/>
              </a:rPr>
              <a:t>ALLA NI SOM HAR… </a:t>
            </a:r>
            <a:endParaRPr kumimoji="0" lang="sv-SE" sz="54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4" name="textruta 3">
            <a:extLst>
              <a:ext uri="{FF2B5EF4-FFF2-40B4-BE49-F238E27FC236}">
                <a16:creationId xmlns:a16="http://schemas.microsoft.com/office/drawing/2014/main" id="{CA1B12AC-E0BC-75BD-927E-E23DD76A73FF}"/>
              </a:ext>
            </a:extLst>
          </p:cNvPr>
          <p:cNvSpPr txBox="1"/>
          <p:nvPr/>
        </p:nvSpPr>
        <p:spPr>
          <a:xfrm>
            <a:off x="628651" y="6361617"/>
            <a:ext cx="56324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white"/>
                </a:solidFill>
                <a:effectLst/>
                <a:uLnTx/>
                <a:uFillTx/>
                <a:latin typeface="Gill Sans MT"/>
                <a:ea typeface="+mn-ea"/>
                <a:cs typeface="+mn-cs"/>
              </a:rPr>
              <a:t>Ställer er upp!</a:t>
            </a:r>
            <a:endParaRPr kumimoji="0" lang="sv-SE" sz="20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8975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C2EA59-8820-C6AE-DB62-31DBEE8D79BA}"/>
              </a:ext>
            </a:extLst>
          </p:cNvPr>
          <p:cNvSpPr>
            <a:spLocks noGrp="1"/>
          </p:cNvSpPr>
          <p:nvPr>
            <p:ph type="ctrTitle"/>
          </p:nvPr>
        </p:nvSpPr>
        <p:spPr>
          <a:xfrm>
            <a:off x="557943" y="659697"/>
            <a:ext cx="1570397" cy="707844"/>
          </a:xfrm>
          <a:solidFill>
            <a:schemeClr val="bg1">
              <a:lumMod val="50000"/>
              <a:alpha val="60000"/>
            </a:schemeClr>
          </a:solidFill>
        </p:spPr>
        <p:txBody>
          <a:bodyPr anchor="ctr"/>
          <a:lstStyle/>
          <a:p>
            <a:r>
              <a:rPr lang="sv-SE" dirty="0" err="1">
                <a:solidFill>
                  <a:schemeClr val="bg1"/>
                </a:solidFill>
              </a:rPr>
              <a:t>quiz</a:t>
            </a:r>
            <a:endParaRPr lang="sv-SE" dirty="0">
              <a:solidFill>
                <a:schemeClr val="bg1"/>
              </a:solidFill>
            </a:endParaRPr>
          </a:p>
        </p:txBody>
      </p:sp>
      <p:sp>
        <p:nvSpPr>
          <p:cNvPr id="3" name="Underrubrik 2">
            <a:extLst>
              <a:ext uri="{FF2B5EF4-FFF2-40B4-BE49-F238E27FC236}">
                <a16:creationId xmlns:a16="http://schemas.microsoft.com/office/drawing/2014/main" id="{4EF45F1E-E98B-BA48-1229-6636C5E11C3D}"/>
              </a:ext>
            </a:extLst>
          </p:cNvPr>
          <p:cNvSpPr>
            <a:spLocks noGrp="1"/>
          </p:cNvSpPr>
          <p:nvPr>
            <p:ph type="subTitle" idx="1"/>
          </p:nvPr>
        </p:nvSpPr>
        <p:spPr>
          <a:xfrm>
            <a:off x="628649" y="1647694"/>
            <a:ext cx="5307367" cy="4865373"/>
          </a:xfrm>
          <a:solidFill>
            <a:schemeClr val="bg1">
              <a:lumMod val="50000"/>
              <a:alpha val="60000"/>
            </a:schemeClr>
          </a:solidFill>
        </p:spPr>
        <p:txBody>
          <a:bodyPr vert="horz" lIns="91440" tIns="45720" rIns="91440" bIns="45720" rtlCol="0" anchor="t">
            <a:normAutofit fontScale="92500" lnSpcReduction="20000"/>
          </a:bodyPr>
          <a:lstStyle/>
          <a:p>
            <a:pPr marL="514350" indent="-514350">
              <a:spcBef>
                <a:spcPct val="0"/>
              </a:spcBef>
              <a:buFont typeface="+mj-lt"/>
              <a:buAutoNum type="arabicPeriod"/>
            </a:pP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Hur lång är riksgränsen mellan Sverige och Norge?</a:t>
            </a:r>
          </a:p>
          <a:p>
            <a:pPr marL="514350" indent="-514350">
              <a:spcBef>
                <a:spcPct val="0"/>
              </a:spcBef>
              <a:buFont typeface="+mj-lt"/>
              <a:buAutoNum type="arabicPeriod"/>
            </a:pP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Vad heter Sveriges sydligaste punkt?</a:t>
            </a:r>
          </a:p>
          <a:p>
            <a:pPr marL="514350" indent="-514350">
              <a:spcBef>
                <a:spcPct val="0"/>
              </a:spcBef>
              <a:buFont typeface="+mj-lt"/>
              <a:buAutoNum type="arabicPeriod"/>
            </a:pP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Var ligger Sveriges lägsta markpunkt?</a:t>
            </a:r>
            <a:br>
              <a:rPr lang="sv-SE" dirty="0">
                <a:solidFill>
                  <a:schemeClr val="bg1"/>
                </a:solidFill>
                <a:ea typeface="+mj-ea"/>
                <a:cs typeface="+mj-cs"/>
              </a:rPr>
            </a:b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Hur stor är den årliga landhöjningen i Sverige där den är som störst?</a:t>
            </a:r>
            <a:br>
              <a:rPr lang="sv-SE" dirty="0">
                <a:solidFill>
                  <a:schemeClr val="bg1"/>
                </a:solidFill>
                <a:ea typeface="+mj-ea"/>
                <a:cs typeface="+mj-cs"/>
              </a:rPr>
            </a:b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Hur många fastigheter finns det i fastighetsregistret?</a:t>
            </a:r>
            <a:br>
              <a:rPr lang="sv-SE" dirty="0">
                <a:solidFill>
                  <a:schemeClr val="bg1"/>
                </a:solidFill>
                <a:ea typeface="+mj-ea"/>
                <a:cs typeface="+mj-cs"/>
              </a:rPr>
            </a:b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Hur många samfälligheter finns i Sverige?</a:t>
            </a:r>
            <a:br>
              <a:rPr lang="sv-SE" dirty="0">
                <a:solidFill>
                  <a:schemeClr val="bg1"/>
                </a:solidFill>
                <a:ea typeface="+mj-ea"/>
                <a:cs typeface="+mj-cs"/>
              </a:rPr>
            </a:br>
            <a:endParaRPr lang="sv-SE" dirty="0">
              <a:solidFill>
                <a:schemeClr val="bg1"/>
              </a:solidFill>
              <a:ea typeface="+mj-ea"/>
              <a:cs typeface="+mj-cs"/>
            </a:endParaRPr>
          </a:p>
          <a:p>
            <a:pPr marL="514350" indent="-514350">
              <a:spcBef>
                <a:spcPct val="0"/>
              </a:spcBef>
              <a:buFont typeface="+mj-lt"/>
              <a:buAutoNum type="arabicPeriod"/>
            </a:pPr>
            <a:r>
              <a:rPr lang="sv-SE" dirty="0">
                <a:solidFill>
                  <a:schemeClr val="bg1"/>
                </a:solidFill>
                <a:ea typeface="+mj-ea"/>
                <a:cs typeface="+mj-cs"/>
              </a:rPr>
              <a:t>Hur stort är det intecknade beloppet av Sveriges fastigheter?</a:t>
            </a:r>
          </a:p>
        </p:txBody>
      </p:sp>
      <p:sp>
        <p:nvSpPr>
          <p:cNvPr id="4" name="Underrubrik 2">
            <a:extLst>
              <a:ext uri="{FF2B5EF4-FFF2-40B4-BE49-F238E27FC236}">
                <a16:creationId xmlns:a16="http://schemas.microsoft.com/office/drawing/2014/main" id="{E4B8AB24-AB16-D649-3312-410D2BA2EE87}"/>
              </a:ext>
            </a:extLst>
          </p:cNvPr>
          <p:cNvSpPr txBox="1">
            <a:spLocks/>
          </p:cNvSpPr>
          <p:nvPr/>
        </p:nvSpPr>
        <p:spPr>
          <a:xfrm>
            <a:off x="6255984" y="1647694"/>
            <a:ext cx="5306016" cy="4865373"/>
          </a:xfrm>
          <a:prstGeom prst="rect">
            <a:avLst/>
          </a:prstGeom>
          <a:solidFill>
            <a:schemeClr val="bg1">
              <a:lumMod val="50000"/>
              <a:alpha val="60000"/>
            </a:schemeClr>
          </a:solidFill>
        </p:spPr>
        <p:txBody>
          <a:bodyPr vert="horz" lIns="91440" tIns="45720" rIns="91440" bIns="45720" rtlCol="0" anchor="t">
            <a:normAutofit/>
          </a:bodyPr>
          <a:lstStyle>
            <a:lvl1pPr marL="514350" indent="-514350">
              <a:lnSpc>
                <a:spcPct val="90000"/>
              </a:lnSpc>
              <a:spcBef>
                <a:spcPct val="0"/>
              </a:spcBef>
              <a:buFont typeface="+mj-lt"/>
              <a:buAutoNum type="arabicPeriod"/>
              <a:defRPr sz="2400">
                <a:solidFill>
                  <a:schemeClr val="bg1"/>
                </a:solidFill>
                <a:latin typeface="Gill Sans MT" panose="020B0502020104020203" pitchFamily="34" charset="0"/>
                <a:ea typeface="+mj-ea"/>
                <a:cs typeface="+mj-cs"/>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1620 kilometer.</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Smygehuk</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Kristianstad, -2,32 meter under havsytan</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 Ca 10 mm/år (Bottenvikens kust)</a:t>
            </a: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 3,4 miljoner fastigheter. </a:t>
            </a:r>
            <a:b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b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514350" marR="0" lvl="0" indent="-514350" algn="l" defTabSz="914400" rtl="0" eaLnBrk="1" fontAlgn="auto" latinLnBrk="0" hangingPunct="1">
              <a:lnSpc>
                <a:spcPct val="90000"/>
              </a:lnSpc>
              <a:spcBef>
                <a:spcPct val="0"/>
              </a:spcBef>
              <a:spcAft>
                <a:spcPts val="0"/>
              </a:spcAft>
              <a:buClrTx/>
              <a:buSzTx/>
              <a:buFont typeface="+mj-lt"/>
              <a:buAutoNum type="arabicPeriod"/>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Ca 26 000 </a:t>
            </a:r>
          </a:p>
          <a:p>
            <a:pPr marL="0" marR="0" lvl="0" indent="0" algn="l" defTabSz="914400" rtl="0" eaLnBrk="1" fontAlgn="auto" latinLnBrk="0" hangingPunct="1">
              <a:lnSpc>
                <a:spcPct val="90000"/>
              </a:lnSpc>
              <a:spcBef>
                <a:spcPct val="0"/>
              </a:spcBef>
              <a:spcAft>
                <a:spcPts val="0"/>
              </a:spcAft>
              <a:buClrTx/>
              <a:buSzTx/>
              <a:buFont typeface="+mj-lt"/>
              <a:buNone/>
              <a:tabLst/>
              <a:defRPr/>
            </a:pPr>
            <a:endPar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0" lang="sv-SE" sz="2200" b="0" i="0" u="none" strike="noStrike" kern="1200" cap="none" spc="0" normalizeH="0" baseline="0" noProof="0" dirty="0">
                <a:ln>
                  <a:noFill/>
                </a:ln>
                <a:solidFill>
                  <a:prstClr val="white"/>
                </a:solidFill>
                <a:effectLst/>
                <a:uLnTx/>
                <a:uFillTx/>
                <a:latin typeface="Gill Sans MT" panose="020B0502020104020203" pitchFamily="34" charset="0"/>
                <a:ea typeface="+mj-ea"/>
                <a:cs typeface="+mj-cs"/>
              </a:rPr>
              <a:t>7.    6 955 miljarder kr (ca 7 biljoner kr)</a:t>
            </a:r>
          </a:p>
        </p:txBody>
      </p:sp>
    </p:spTree>
    <p:extLst>
      <p:ext uri="{BB962C8B-B14F-4D97-AF65-F5344CB8AC3E}">
        <p14:creationId xmlns:p14="http://schemas.microsoft.com/office/powerpoint/2010/main" val="310157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0" end="10"/>
                                            </p:txEl>
                                          </p:spTgt>
                                        </p:tgtEl>
                                        <p:attrNameLst>
                                          <p:attrName>style.visibility</p:attrName>
                                        </p:attrNameLst>
                                      </p:cBhvr>
                                      <p:to>
                                        <p:strVal val="visible"/>
                                      </p:to>
                                    </p:set>
                                    <p:animEffect transition="in" filter="fade">
                                      <p:cBhvr>
                                        <p:cTn id="62" dur="500"/>
                                        <p:tgtEl>
                                          <p:spTgt spid="4">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12" end="12"/>
                                            </p:txEl>
                                          </p:spTgt>
                                        </p:tgtEl>
                                        <p:attrNameLst>
                                          <p:attrName>style.visibility</p:attrName>
                                        </p:attrNameLst>
                                      </p:cBhvr>
                                      <p:to>
                                        <p:strVal val="visible"/>
                                      </p:to>
                                    </p:set>
                                    <p:animEffect transition="in" filter="fade">
                                      <p:cBhvr>
                                        <p:cTn id="72"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3862F7E-67EF-493D-8858-291F936AAABC}"/>
              </a:ext>
            </a:extLst>
          </p:cNvPr>
          <p:cNvSpPr>
            <a:spLocks noGrp="1"/>
          </p:cNvSpPr>
          <p:nvPr>
            <p:ph type="title"/>
          </p:nvPr>
        </p:nvSpPr>
        <p:spPr/>
        <p:txBody>
          <a:bodyPr/>
          <a:lstStyle/>
          <a:p>
            <a:r>
              <a:rPr lang="sv-SE" sz="3600" dirty="0"/>
              <a:t>Tack! Vi finns på…</a:t>
            </a:r>
          </a:p>
        </p:txBody>
      </p:sp>
      <p:sp>
        <p:nvSpPr>
          <p:cNvPr id="4" name="Platshållare för innehåll 3">
            <a:extLst>
              <a:ext uri="{FF2B5EF4-FFF2-40B4-BE49-F238E27FC236}">
                <a16:creationId xmlns:a16="http://schemas.microsoft.com/office/drawing/2014/main" id="{88EAD441-AA68-4B9E-BEC5-C3AA19C781EA}"/>
              </a:ext>
            </a:extLst>
          </p:cNvPr>
          <p:cNvSpPr txBox="1">
            <a:spLocks noGrp="1"/>
          </p:cNvSpPr>
          <p:nvPr>
            <p:ph idx="1"/>
          </p:nvPr>
        </p:nvSpPr>
        <p:spPr>
          <a:xfrm>
            <a:off x="455315" y="1584100"/>
            <a:ext cx="10672854" cy="3901173"/>
          </a:xfrm>
          <a:prstGeom prst="rect">
            <a:avLst/>
          </a:prstGeom>
          <a:noFill/>
        </p:spPr>
        <p:txBody>
          <a:bodyPr wrap="square" lIns="0" tIns="0" rIns="0" bIns="0" rtlCol="0">
            <a:noAutofit/>
          </a:bodyPr>
          <a:lstStyle/>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WEBBPLATS</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www.lantmateriet.se</a:t>
            </a:r>
            <a:endPar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KONTAKT</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none" strike="noStrike" dirty="0">
                <a:solidFill>
                  <a:srgbClr val="0070C0"/>
                </a:solidFill>
                <a:effectLst/>
                <a:latin typeface="+mj-lt"/>
                <a:ea typeface="Times New Roman" panose="02020603050405020304" pitchFamily="18" charset="0"/>
                <a:hlinkClick r:id="rId3">
                  <a:extLst>
                    <a:ext uri="{A12FA001-AC4F-418D-AE19-62706E023703}">
                      <ahyp:hlinkClr xmlns:ahyp="http://schemas.microsoft.com/office/drawing/2018/hyperlinkcolor" val="tx"/>
                    </a:ext>
                  </a:extLst>
                </a:hlinkClick>
              </a:rPr>
              <a:t>www.lantmateriet.se/kontakt</a:t>
            </a:r>
            <a:endParaRPr lang="sv-SE" sz="1800" u="none" strike="noStrike" dirty="0">
              <a:solidFill>
                <a:srgbClr val="0070C0"/>
              </a:solidFill>
              <a:effectLst/>
              <a:latin typeface="+mj-lt"/>
              <a:ea typeface="Times New Roman" panose="02020603050405020304" pitchFamily="18" charset="0"/>
            </a:endParaRP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TELEFON		0771-63 63 63</a:t>
            </a:r>
          </a:p>
          <a:p>
            <a:pPr marL="457200" lvl="1" indent="0">
              <a:lnSpc>
                <a:spcPct val="150000"/>
              </a:lnSpc>
              <a:buNone/>
            </a:pPr>
            <a:endPar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r>
              <a:rPr lang="sv-SE" dirty="0">
                <a:latin typeface="Gill Sans MT" panose="020B0502020104020203" pitchFamily="34" charset="0"/>
                <a:ea typeface="Times New Roman" panose="02020603050405020304" pitchFamily="18" charset="0"/>
                <a:cs typeface="Times New Roman" panose="02020603050405020304" pitchFamily="18" charset="0"/>
              </a:rPr>
              <a:t>LINKEDIN	</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www.linkedin.com/company/lantmateriet</a:t>
            </a:r>
            <a:b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br>
            <a:r>
              <a:rPr lang="sv-SE" dirty="0">
                <a:latin typeface="Gill Sans MT" panose="020B0502020104020203" pitchFamily="34" charset="0"/>
                <a:ea typeface="Times New Roman" panose="02020603050405020304" pitchFamily="18" charset="0"/>
                <a:cs typeface="Times New Roman" panose="02020603050405020304" pitchFamily="18" charset="0"/>
              </a:rPr>
              <a:t>FACEBOOK</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www.facebook.com/lantmateriet</a:t>
            </a:r>
            <a:b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br>
            <a:r>
              <a:rPr lang="sv-SE" dirty="0">
                <a:latin typeface="Gill Sans MT" panose="020B0502020104020203" pitchFamily="34" charset="0"/>
                <a:ea typeface="Times New Roman" panose="02020603050405020304" pitchFamily="18" charset="0"/>
                <a:cs typeface="Times New Roman" panose="02020603050405020304" pitchFamily="18" charset="0"/>
              </a:rPr>
              <a:t>INSTAGRAM</a:t>
            </a:r>
            <a:r>
              <a:rPr lang="sv-SE"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rPr>
              <a:t>	</a:t>
            </a:r>
            <a:r>
              <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www.instagram.com/lantmateriet</a:t>
            </a:r>
            <a:r>
              <a:rPr lang="sv-SE" u="sng" dirty="0">
                <a:solidFill>
                  <a:srgbClr val="0070C0"/>
                </a:solidFill>
                <a:latin typeface="Gill Sans MT" panose="020B0502020104020203" pitchFamily="34" charset="0"/>
                <a:ea typeface="Times New Roman" panose="02020603050405020304" pitchFamily="18" charset="0"/>
                <a:cs typeface="Times New Roman" panose="02020603050405020304" pitchFamily="18" charset="0"/>
              </a:rPr>
              <a:t> </a:t>
            </a:r>
          </a:p>
          <a:p>
            <a:pPr marL="457200" lvl="1" indent="0">
              <a:lnSpc>
                <a:spcPct val="150000"/>
              </a:lnSpc>
              <a:buNone/>
            </a:pPr>
            <a:endParaRPr lang="sv-SE" u="sng" dirty="0">
              <a:solidFill>
                <a:schemeClr val="accent2">
                  <a:lumMod val="50000"/>
                </a:schemeClr>
              </a:solidFill>
              <a:latin typeface="Gill Sans MT" panose="020B0502020104020203" pitchFamily="34" charset="0"/>
              <a:ea typeface="Times New Roman" panose="02020603050405020304" pitchFamily="18" charset="0"/>
              <a:cs typeface="Times New Roman" panose="02020603050405020304" pitchFamily="18" charset="0"/>
            </a:endParaRPr>
          </a:p>
          <a:p>
            <a:pPr marL="457200" lvl="1" indent="0">
              <a:lnSpc>
                <a:spcPct val="150000"/>
              </a:lnSpc>
              <a:buNone/>
            </a:pPr>
            <a:endParaRPr lang="sv-SE" sz="2800" u="sng" dirty="0">
              <a:solidFill>
                <a:schemeClr val="accent2">
                  <a:lumMod val="75000"/>
                </a:schemeClr>
              </a:solidFill>
              <a:latin typeface="Gill Sans MT" panose="020B0502020104020203" pitchFamily="34" charset="0"/>
              <a:ea typeface="Calibri" panose="020F0502020204030204" pitchFamily="34" charset="0"/>
              <a:cs typeface="Times New Roman" panose="02020603050405020304" pitchFamily="18" charset="0"/>
            </a:endParaRPr>
          </a:p>
          <a:p>
            <a:pPr marL="457200" lvl="1" indent="0">
              <a:lnSpc>
                <a:spcPct val="150000"/>
              </a:lnSpc>
              <a:buNone/>
            </a:pPr>
            <a:endParaRPr lang="sv-SE" sz="4000" dirty="0">
              <a:solidFill>
                <a:schemeClr val="accent2">
                  <a:lumMod val="75000"/>
                </a:schemeClr>
              </a:solidFill>
              <a:latin typeface="Calibri" panose="020F0502020204030204" pitchFamily="34" charset="0"/>
              <a:ea typeface="Calibri" panose="020F0502020204030204" pitchFamily="34" charset="0"/>
            </a:endParaRPr>
          </a:p>
          <a:p>
            <a:pPr algn="l"/>
            <a:endParaRPr lang="sv-SE" sz="2400" dirty="0"/>
          </a:p>
        </p:txBody>
      </p:sp>
      <p:pic>
        <p:nvPicPr>
          <p:cNvPr id="2" name="Bildobjekt 1" descr="Lantmäteriets logga">
            <a:extLst>
              <a:ext uri="{FF2B5EF4-FFF2-40B4-BE49-F238E27FC236}">
                <a16:creationId xmlns:a16="http://schemas.microsoft.com/office/drawing/2014/main" id="{4D347B96-133A-B69B-7E9E-12CB57880418}"/>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009" y="5946062"/>
            <a:ext cx="2461711" cy="377462"/>
          </a:xfrm>
          <a:prstGeom prst="rect">
            <a:avLst/>
          </a:prstGeom>
        </p:spPr>
      </p:pic>
    </p:spTree>
    <p:extLst>
      <p:ext uri="{BB962C8B-B14F-4D97-AF65-F5344CB8AC3E}">
        <p14:creationId xmlns:p14="http://schemas.microsoft.com/office/powerpoint/2010/main" val="25192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265CE54-89E3-477B-8B38-32A2F768F83C}"/>
              </a:ext>
            </a:extLst>
          </p:cNvPr>
          <p:cNvPicPr>
            <a:picLocks noChangeAspect="1"/>
          </p:cNvPicPr>
          <p:nvPr/>
        </p:nvPicPr>
        <p:blipFill>
          <a:blip r:embed="rId3"/>
          <a:stretch>
            <a:fillRect/>
          </a:stretch>
        </p:blipFill>
        <p:spPr>
          <a:xfrm>
            <a:off x="0" y="399137"/>
            <a:ext cx="13573284" cy="6458863"/>
          </a:xfrm>
          <a:prstGeom prst="rect">
            <a:avLst/>
          </a:prstGeom>
        </p:spPr>
      </p:pic>
      <p:sp>
        <p:nvSpPr>
          <p:cNvPr id="2" name="Rubrik 1">
            <a:extLst>
              <a:ext uri="{FF2B5EF4-FFF2-40B4-BE49-F238E27FC236}">
                <a16:creationId xmlns:a16="http://schemas.microsoft.com/office/drawing/2014/main" id="{CB8E7545-DC31-4BBA-ACB9-F0BC56CD8EA0}"/>
              </a:ext>
            </a:extLst>
          </p:cNvPr>
          <p:cNvSpPr>
            <a:spLocks noGrp="1"/>
          </p:cNvSpPr>
          <p:nvPr>
            <p:ph type="ctrTitle"/>
          </p:nvPr>
        </p:nvSpPr>
        <p:spPr>
          <a:xfrm>
            <a:off x="899012" y="1613291"/>
            <a:ext cx="11160808" cy="899824"/>
          </a:xfrm>
        </p:spPr>
        <p:txBody>
          <a:bodyPr>
            <a:normAutofit/>
          </a:bodyPr>
          <a:lstStyle/>
          <a:p>
            <a:r>
              <a:rPr lang="sv-SE" sz="3200" dirty="0">
                <a:solidFill>
                  <a:schemeClr val="bg1"/>
                </a:solidFill>
              </a:rPr>
              <a:t>Lantmäteriets tre kärnverksamheter</a:t>
            </a:r>
          </a:p>
        </p:txBody>
      </p:sp>
      <p:sp>
        <p:nvSpPr>
          <p:cNvPr id="7" name="textruta 6">
            <a:extLst>
              <a:ext uri="{FF2B5EF4-FFF2-40B4-BE49-F238E27FC236}">
                <a16:creationId xmlns:a16="http://schemas.microsoft.com/office/drawing/2014/main" id="{63C35BC0-940E-4FB7-A68E-E6FACA416D40}"/>
              </a:ext>
            </a:extLst>
          </p:cNvPr>
          <p:cNvSpPr txBox="1"/>
          <p:nvPr/>
        </p:nvSpPr>
        <p:spPr>
          <a:xfrm>
            <a:off x="899012" y="2825898"/>
            <a:ext cx="4314312"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prstClr val="white"/>
                </a:solidFill>
                <a:effectLst/>
                <a:uLnTx/>
                <a:uFillTx/>
                <a:latin typeface="Gill Sans MT"/>
                <a:ea typeface="+mn-ea"/>
                <a:cs typeface="+mn-cs"/>
              </a:rPr>
              <a:t>Fastighetsbildning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prstClr val="white"/>
                </a:solidFill>
                <a:effectLst/>
                <a:uLnTx/>
                <a:uFillTx/>
                <a:latin typeface="Gill Sans MT"/>
                <a:ea typeface="+mn-ea"/>
                <a:cs typeface="+mn-cs"/>
              </a:rPr>
              <a:t>Fastighetsinskrivning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200" b="0" i="0" u="none" strike="noStrike" kern="1200" cap="none" spc="0" normalizeH="0" baseline="0" noProof="0" dirty="0">
                <a:ln>
                  <a:noFill/>
                </a:ln>
                <a:solidFill>
                  <a:prstClr val="white"/>
                </a:solidFill>
                <a:effectLst/>
                <a:uLnTx/>
                <a:uFillTx/>
                <a:latin typeface="Gill Sans MT"/>
                <a:ea typeface="+mn-ea"/>
                <a:cs typeface="+mn-cs"/>
              </a:rPr>
              <a:t>Geodata</a:t>
            </a:r>
          </a:p>
        </p:txBody>
      </p:sp>
      <p:sp>
        <p:nvSpPr>
          <p:cNvPr id="12" name="textruta 11">
            <a:extLst>
              <a:ext uri="{FF2B5EF4-FFF2-40B4-BE49-F238E27FC236}">
                <a16:creationId xmlns:a16="http://schemas.microsoft.com/office/drawing/2014/main" id="{B5AE9271-9F80-49BC-AEA1-9F5C8325D16C}"/>
              </a:ext>
            </a:extLst>
          </p:cNvPr>
          <p:cNvSpPr txBox="1"/>
          <p:nvPr/>
        </p:nvSpPr>
        <p:spPr>
          <a:xfrm>
            <a:off x="8621732" y="5443200"/>
            <a:ext cx="35702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Gill Sans MT"/>
                <a:ea typeface="+mn-ea"/>
                <a:cs typeface="+mn-cs"/>
                <a:hlinkClick r:id="rId4"/>
              </a:rPr>
              <a:t>SE VÅR FILM OM VAD LANTMÄTERIET GÖR</a:t>
            </a:r>
            <a:endParaRPr kumimoji="0" lang="sv-SE"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769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7">
            <a:extLst>
              <a:ext uri="{FF2B5EF4-FFF2-40B4-BE49-F238E27FC236}">
                <a16:creationId xmlns:a16="http://schemas.microsoft.com/office/drawing/2014/main" id="{699380A8-F1B8-4ECF-A7A9-7C2E3CB2609A}"/>
              </a:ext>
            </a:extLst>
          </p:cNvPr>
          <p:cNvPicPr>
            <a:picLocks noChangeAspect="1"/>
          </p:cNvPicPr>
          <p:nvPr/>
        </p:nvPicPr>
        <p:blipFill rotWithShape="1">
          <a:blip r:embed="rId3">
            <a:extLst>
              <a:ext uri="{28A0092B-C50C-407E-A947-70E740481C1C}">
                <a14:useLocalDpi xmlns:a14="http://schemas.microsoft.com/office/drawing/2010/main" val="0"/>
              </a:ext>
            </a:extLst>
          </a:blip>
          <a:srcRect r="683"/>
          <a:stretch/>
        </p:blipFill>
        <p:spPr>
          <a:xfrm>
            <a:off x="-1" y="399137"/>
            <a:ext cx="12192001" cy="6496669"/>
          </a:xfrm>
          <a:prstGeom prst="rect">
            <a:avLst/>
          </a:prstGeom>
        </p:spPr>
      </p:pic>
      <p:sp>
        <p:nvSpPr>
          <p:cNvPr id="2" name="Rubrik 1">
            <a:extLst>
              <a:ext uri="{FF2B5EF4-FFF2-40B4-BE49-F238E27FC236}">
                <a16:creationId xmlns:a16="http://schemas.microsoft.com/office/drawing/2014/main" id="{CB8E7545-DC31-4BBA-ACB9-F0BC56CD8EA0}"/>
              </a:ext>
            </a:extLst>
          </p:cNvPr>
          <p:cNvSpPr>
            <a:spLocks noGrp="1"/>
          </p:cNvSpPr>
          <p:nvPr>
            <p:ph type="ctrTitle"/>
          </p:nvPr>
        </p:nvSpPr>
        <p:spPr>
          <a:xfrm>
            <a:off x="521293" y="399137"/>
            <a:ext cx="11160808" cy="899824"/>
          </a:xfrm>
        </p:spPr>
        <p:txBody>
          <a:bodyPr>
            <a:normAutofit/>
          </a:bodyPr>
          <a:lstStyle/>
          <a:p>
            <a:r>
              <a:rPr lang="sv-SE" sz="3100" dirty="0">
                <a:solidFill>
                  <a:schemeClr val="bg1"/>
                </a:solidFill>
              </a:rPr>
              <a:t>Några fakta om lantmäteriet</a:t>
            </a:r>
          </a:p>
        </p:txBody>
      </p:sp>
      <p:sp>
        <p:nvSpPr>
          <p:cNvPr id="5" name="Rektangel 4">
            <a:extLst>
              <a:ext uri="{FF2B5EF4-FFF2-40B4-BE49-F238E27FC236}">
                <a16:creationId xmlns:a16="http://schemas.microsoft.com/office/drawing/2014/main" id="{9A316E81-62EC-4187-B9CF-F293E9D11680}"/>
              </a:ext>
            </a:extLst>
          </p:cNvPr>
          <p:cNvSpPr/>
          <p:nvPr/>
        </p:nvSpPr>
        <p:spPr>
          <a:xfrm>
            <a:off x="654627" y="1457271"/>
            <a:ext cx="3574473" cy="16089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8" name="Rektangel 7">
            <a:extLst>
              <a:ext uri="{FF2B5EF4-FFF2-40B4-BE49-F238E27FC236}">
                <a16:creationId xmlns:a16="http://schemas.microsoft.com/office/drawing/2014/main" id="{D443E19E-C37D-4886-8384-8E8AF6D74F40}"/>
              </a:ext>
            </a:extLst>
          </p:cNvPr>
          <p:cNvSpPr/>
          <p:nvPr/>
        </p:nvSpPr>
        <p:spPr>
          <a:xfrm>
            <a:off x="694092" y="3368955"/>
            <a:ext cx="10106886" cy="30806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7" name="Bild 6" descr="Grupp">
            <a:extLst>
              <a:ext uri="{FF2B5EF4-FFF2-40B4-BE49-F238E27FC236}">
                <a16:creationId xmlns:a16="http://schemas.microsoft.com/office/drawing/2014/main" id="{B0B3A202-3A01-4C1E-982F-372BD177AB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7419" y="1644308"/>
            <a:ext cx="654628" cy="654628"/>
          </a:xfrm>
          <a:prstGeom prst="rect">
            <a:avLst/>
          </a:prstGeom>
        </p:spPr>
      </p:pic>
      <p:pic>
        <p:nvPicPr>
          <p:cNvPr id="12" name="Bild 11" descr="Markör">
            <a:extLst>
              <a:ext uri="{FF2B5EF4-FFF2-40B4-BE49-F238E27FC236}">
                <a16:creationId xmlns:a16="http://schemas.microsoft.com/office/drawing/2014/main" id="{0C8A980E-0FD3-420B-838E-264C672A7CE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8983" y="2342871"/>
            <a:ext cx="571500" cy="571500"/>
          </a:xfrm>
          <a:prstGeom prst="rect">
            <a:avLst/>
          </a:prstGeom>
        </p:spPr>
      </p:pic>
      <p:sp>
        <p:nvSpPr>
          <p:cNvPr id="13" name="textruta 12">
            <a:extLst>
              <a:ext uri="{FF2B5EF4-FFF2-40B4-BE49-F238E27FC236}">
                <a16:creationId xmlns:a16="http://schemas.microsoft.com/office/drawing/2014/main" id="{6E31684A-428C-4265-9CF7-474CAB30F662}"/>
              </a:ext>
            </a:extLst>
          </p:cNvPr>
          <p:cNvSpPr txBox="1"/>
          <p:nvPr/>
        </p:nvSpPr>
        <p:spPr>
          <a:xfrm>
            <a:off x="1633451" y="1786956"/>
            <a:ext cx="2295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Ca 2 200 medarbetare</a:t>
            </a:r>
          </a:p>
        </p:txBody>
      </p:sp>
      <p:sp>
        <p:nvSpPr>
          <p:cNvPr id="14" name="textruta 13">
            <a:extLst>
              <a:ext uri="{FF2B5EF4-FFF2-40B4-BE49-F238E27FC236}">
                <a16:creationId xmlns:a16="http://schemas.microsoft.com/office/drawing/2014/main" id="{69AC45EB-54F3-4E4B-973C-248BCB982D33}"/>
              </a:ext>
            </a:extLst>
          </p:cNvPr>
          <p:cNvSpPr txBox="1"/>
          <p:nvPr/>
        </p:nvSpPr>
        <p:spPr>
          <a:xfrm>
            <a:off x="1633451" y="2443955"/>
            <a:ext cx="22956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Kontor på 50 orter</a:t>
            </a:r>
          </a:p>
        </p:txBody>
      </p:sp>
      <p:sp>
        <p:nvSpPr>
          <p:cNvPr id="15" name="textruta 14">
            <a:extLst>
              <a:ext uri="{FF2B5EF4-FFF2-40B4-BE49-F238E27FC236}">
                <a16:creationId xmlns:a16="http://schemas.microsoft.com/office/drawing/2014/main" id="{80DEB381-1706-45CC-A319-EA3303DF2995}"/>
              </a:ext>
            </a:extLst>
          </p:cNvPr>
          <p:cNvSpPr txBox="1"/>
          <p:nvPr/>
        </p:nvSpPr>
        <p:spPr>
          <a:xfrm>
            <a:off x="826308" y="3486892"/>
            <a:ext cx="57939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Lantmäteriet tar in följande till statskassan</a:t>
            </a:r>
          </a:p>
        </p:txBody>
      </p:sp>
      <p:sp>
        <p:nvSpPr>
          <p:cNvPr id="16" name="textruta 15">
            <a:extLst>
              <a:ext uri="{FF2B5EF4-FFF2-40B4-BE49-F238E27FC236}">
                <a16:creationId xmlns:a16="http://schemas.microsoft.com/office/drawing/2014/main" id="{EED6D020-8A21-457D-8AD9-E09AF92932A0}"/>
              </a:ext>
            </a:extLst>
          </p:cNvPr>
          <p:cNvSpPr txBox="1"/>
          <p:nvPr/>
        </p:nvSpPr>
        <p:spPr>
          <a:xfrm>
            <a:off x="858983" y="4393426"/>
            <a:ext cx="4490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193 miljoner </a:t>
            </a:r>
            <a:r>
              <a:rPr kumimoji="0" lang="sv-SE" sz="1800" b="0" i="0" u="none" strike="noStrike" kern="1200" cap="none" spc="0" normalizeH="0" baseline="0" noProof="0" dirty="0">
                <a:ln>
                  <a:noFill/>
                </a:ln>
                <a:solidFill>
                  <a:prstClr val="black"/>
                </a:solidFill>
                <a:effectLst/>
                <a:uLnTx/>
                <a:uFillTx/>
                <a:latin typeface="Gill Sans MT"/>
                <a:ea typeface="+mn-ea"/>
                <a:cs typeface="+mn-cs"/>
              </a:rPr>
              <a:t>kr i expeditionsavgifter</a:t>
            </a:r>
          </a:p>
        </p:txBody>
      </p:sp>
      <p:pic>
        <p:nvPicPr>
          <p:cNvPr id="18" name="Bild 17" descr="Mynt">
            <a:extLst>
              <a:ext uri="{FF2B5EF4-FFF2-40B4-BE49-F238E27FC236}">
                <a16:creationId xmlns:a16="http://schemas.microsoft.com/office/drawing/2014/main" id="{0807489B-D0EB-46F9-8934-CB4502D2CE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1536" y="3504864"/>
            <a:ext cx="1071855" cy="1071855"/>
          </a:xfrm>
          <a:prstGeom prst="rect">
            <a:avLst/>
          </a:prstGeom>
        </p:spPr>
      </p:pic>
      <p:sp>
        <p:nvSpPr>
          <p:cNvPr id="19" name="Rektangel 18">
            <a:extLst>
              <a:ext uri="{FF2B5EF4-FFF2-40B4-BE49-F238E27FC236}">
                <a16:creationId xmlns:a16="http://schemas.microsoft.com/office/drawing/2014/main" id="{7E81FEE8-C23D-4983-B8F0-C43248EEDC28}"/>
              </a:ext>
            </a:extLst>
          </p:cNvPr>
          <p:cNvSpPr/>
          <p:nvPr/>
        </p:nvSpPr>
        <p:spPr>
          <a:xfrm>
            <a:off x="4517136" y="1457271"/>
            <a:ext cx="6244377" cy="160897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textruta 19">
            <a:extLst>
              <a:ext uri="{FF2B5EF4-FFF2-40B4-BE49-F238E27FC236}">
                <a16:creationId xmlns:a16="http://schemas.microsoft.com/office/drawing/2014/main" id="{12E1F9B2-E08A-41E5-B9B8-53CB75BD1D3B}"/>
              </a:ext>
            </a:extLst>
          </p:cNvPr>
          <p:cNvSpPr txBox="1"/>
          <p:nvPr/>
        </p:nvSpPr>
        <p:spPr>
          <a:xfrm>
            <a:off x="4712614" y="1602290"/>
            <a:ext cx="48440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Vi hanterar stora ärendevolymer år 2023</a:t>
            </a:r>
          </a:p>
        </p:txBody>
      </p:sp>
      <p:sp>
        <p:nvSpPr>
          <p:cNvPr id="21" name="textruta 20">
            <a:extLst>
              <a:ext uri="{FF2B5EF4-FFF2-40B4-BE49-F238E27FC236}">
                <a16:creationId xmlns:a16="http://schemas.microsoft.com/office/drawing/2014/main" id="{08C6E198-9802-4E22-9921-A3604D811783}"/>
              </a:ext>
            </a:extLst>
          </p:cNvPr>
          <p:cNvSpPr txBox="1"/>
          <p:nvPr/>
        </p:nvSpPr>
        <p:spPr>
          <a:xfrm>
            <a:off x="5332172" y="1910401"/>
            <a:ext cx="484401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Fastighetsbildningen: </a:t>
            </a:r>
            <a:r>
              <a:rPr kumimoji="0" lang="sv-SE" sz="1800" b="1" i="0" u="none" strike="noStrike" kern="1200" cap="none" spc="0" normalizeH="0" baseline="0" noProof="0" dirty="0">
                <a:ln>
                  <a:noFill/>
                </a:ln>
                <a:solidFill>
                  <a:prstClr val="black"/>
                </a:solidFill>
                <a:effectLst/>
                <a:uLnTx/>
                <a:uFillTx/>
                <a:latin typeface="Gill Sans MT"/>
                <a:ea typeface="+mn-ea"/>
                <a:cs typeface="+mn-cs"/>
              </a:rPr>
              <a:t>9 877 </a:t>
            </a:r>
            <a:r>
              <a:rPr kumimoji="0" lang="sv-SE" sz="1800" b="0" i="0" u="none" strike="noStrike" kern="1200" cap="none" spc="0" normalizeH="0" baseline="0" noProof="0" dirty="0">
                <a:ln>
                  <a:noFill/>
                </a:ln>
                <a:solidFill>
                  <a:prstClr val="black"/>
                </a:solidFill>
                <a:effectLst/>
                <a:uLnTx/>
                <a:uFillTx/>
                <a:latin typeface="Gill Sans MT"/>
                <a:ea typeface="+mn-ea"/>
                <a:cs typeface="+mn-cs"/>
              </a:rPr>
              <a:t>inkomna ärenden</a:t>
            </a:r>
            <a:r>
              <a:rPr kumimoji="0" lang="sv-SE" sz="1600" b="1" i="0" u="none" strike="noStrike" kern="1200" cap="none" spc="0" normalizeH="0" baseline="0" noProof="0" dirty="0">
                <a:ln>
                  <a:noFill/>
                </a:ln>
                <a:solidFill>
                  <a:prstClr val="black"/>
                </a:solidFill>
                <a:effectLst/>
                <a:uLnTx/>
                <a:uFillTx/>
                <a:latin typeface="Gill Sans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Gill Sans MT"/>
                <a:ea typeface="+mn-ea"/>
                <a:cs typeface="+mn-cs"/>
              </a:rPr>
              <a:t>(13 416 avslutade ärenden)</a:t>
            </a:r>
          </a:p>
        </p:txBody>
      </p:sp>
      <p:sp>
        <p:nvSpPr>
          <p:cNvPr id="22" name="textruta 21">
            <a:extLst>
              <a:ext uri="{FF2B5EF4-FFF2-40B4-BE49-F238E27FC236}">
                <a16:creationId xmlns:a16="http://schemas.microsoft.com/office/drawing/2014/main" id="{EE7E7C88-FCC9-4040-ABE1-D3FF759316CF}"/>
              </a:ext>
            </a:extLst>
          </p:cNvPr>
          <p:cNvSpPr txBox="1"/>
          <p:nvPr/>
        </p:nvSpPr>
        <p:spPr>
          <a:xfrm>
            <a:off x="5332172" y="2201431"/>
            <a:ext cx="496415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Fastighetsinskrivningen: </a:t>
            </a:r>
            <a:r>
              <a:rPr kumimoji="0" lang="sv-SE" sz="1800" b="1" i="0" u="none" strike="noStrike" kern="1200" cap="none" spc="0" normalizeH="0" baseline="0" noProof="0" dirty="0">
                <a:ln>
                  <a:noFill/>
                </a:ln>
                <a:solidFill>
                  <a:prstClr val="black"/>
                </a:solidFill>
                <a:effectLst/>
                <a:uLnTx/>
                <a:uFillTx/>
                <a:latin typeface="Gill Sans MT"/>
                <a:ea typeface="+mn-ea"/>
                <a:cs typeface="+mn-cs"/>
              </a:rPr>
              <a:t>413 000</a:t>
            </a:r>
            <a:r>
              <a:rPr kumimoji="0" lang="sv-SE" sz="1800" b="0" i="0" u="none" strike="noStrike" kern="1200" cap="none" spc="0" normalizeH="0" baseline="0" noProof="0" dirty="0">
                <a:ln>
                  <a:noFill/>
                </a:ln>
                <a:solidFill>
                  <a:prstClr val="black"/>
                </a:solidFill>
                <a:effectLst/>
                <a:uLnTx/>
                <a:uFillTx/>
                <a:latin typeface="Gill Sans MT"/>
                <a:ea typeface="+mn-ea"/>
                <a:cs typeface="+mn-cs"/>
              </a:rPr>
              <a:t> inkomna ärenden </a:t>
            </a:r>
            <a:r>
              <a:rPr kumimoji="0" lang="sv-SE" sz="1600" b="1" i="0" u="none" strike="noStrike" kern="1200" cap="none" spc="0" normalizeH="0" baseline="0" noProof="0" dirty="0">
                <a:ln>
                  <a:noFill/>
                </a:ln>
                <a:solidFill>
                  <a:prstClr val="black"/>
                </a:solidFill>
                <a:effectLst/>
                <a:uLnTx/>
                <a:uFillTx/>
                <a:latin typeface="Gill Sans MT"/>
                <a:ea typeface="+mn-ea"/>
                <a:cs typeface="+mn-cs"/>
              </a:rPr>
              <a:t>(627 728 beslut)</a:t>
            </a:r>
          </a:p>
        </p:txBody>
      </p:sp>
      <p:pic>
        <p:nvPicPr>
          <p:cNvPr id="26" name="Bild 25" descr="Databas">
            <a:extLst>
              <a:ext uri="{FF2B5EF4-FFF2-40B4-BE49-F238E27FC236}">
                <a16:creationId xmlns:a16="http://schemas.microsoft.com/office/drawing/2014/main" id="{B03A5A83-51FD-4B11-A405-C69A5474E6E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12614" y="2172640"/>
            <a:ext cx="573846" cy="573846"/>
          </a:xfrm>
          <a:prstGeom prst="rect">
            <a:avLst/>
          </a:prstGeom>
        </p:spPr>
      </p:pic>
      <p:sp>
        <p:nvSpPr>
          <p:cNvPr id="27" name="Rektangel 26">
            <a:extLst>
              <a:ext uri="{FF2B5EF4-FFF2-40B4-BE49-F238E27FC236}">
                <a16:creationId xmlns:a16="http://schemas.microsoft.com/office/drawing/2014/main" id="{F6C7B5C5-A64D-42ED-9D5C-BCE0B68D8396}"/>
              </a:ext>
            </a:extLst>
          </p:cNvPr>
          <p:cNvSpPr/>
          <p:nvPr/>
        </p:nvSpPr>
        <p:spPr>
          <a:xfrm>
            <a:off x="694091" y="5095721"/>
            <a:ext cx="10106885" cy="4107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textruta 27">
            <a:extLst>
              <a:ext uri="{FF2B5EF4-FFF2-40B4-BE49-F238E27FC236}">
                <a16:creationId xmlns:a16="http://schemas.microsoft.com/office/drawing/2014/main" id="{5826AB02-4635-4E90-B77D-A6825F121CC4}"/>
              </a:ext>
            </a:extLst>
          </p:cNvPr>
          <p:cNvSpPr txBox="1"/>
          <p:nvPr/>
        </p:nvSpPr>
        <p:spPr>
          <a:xfrm>
            <a:off x="817419" y="5117176"/>
            <a:ext cx="4888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Lantmäteriets omsättning: </a:t>
            </a:r>
            <a:r>
              <a:rPr kumimoji="0" lang="sv-SE" sz="1800" b="0" i="0" u="none" strike="noStrike" kern="1200" cap="none" spc="0" normalizeH="0" baseline="0" noProof="0" dirty="0">
                <a:ln>
                  <a:noFill/>
                </a:ln>
                <a:solidFill>
                  <a:prstClr val="black"/>
                </a:solidFill>
                <a:effectLst/>
                <a:uLnTx/>
                <a:uFillTx/>
                <a:latin typeface="Gill Sans MT"/>
                <a:ea typeface="+mn-ea"/>
                <a:cs typeface="+mn-cs"/>
              </a:rPr>
              <a:t> ca 2,2 miljarder kr</a:t>
            </a:r>
          </a:p>
        </p:txBody>
      </p:sp>
      <p:sp>
        <p:nvSpPr>
          <p:cNvPr id="23" name="Rektangel 22">
            <a:extLst>
              <a:ext uri="{FF2B5EF4-FFF2-40B4-BE49-F238E27FC236}">
                <a16:creationId xmlns:a16="http://schemas.microsoft.com/office/drawing/2014/main" id="{04D1AA0E-0187-4B48-9FA5-0D45CC5BEBFC}"/>
              </a:ext>
            </a:extLst>
          </p:cNvPr>
          <p:cNvSpPr/>
          <p:nvPr/>
        </p:nvSpPr>
        <p:spPr>
          <a:xfrm>
            <a:off x="694092" y="5755674"/>
            <a:ext cx="10106885" cy="4107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textruta 28">
            <a:extLst>
              <a:ext uri="{FF2B5EF4-FFF2-40B4-BE49-F238E27FC236}">
                <a16:creationId xmlns:a16="http://schemas.microsoft.com/office/drawing/2014/main" id="{CD0B99F9-2BA6-4297-975B-F41F78C776D3}"/>
              </a:ext>
            </a:extLst>
          </p:cNvPr>
          <p:cNvSpPr txBox="1"/>
          <p:nvPr/>
        </p:nvSpPr>
        <p:spPr>
          <a:xfrm>
            <a:off x="826308" y="5776377"/>
            <a:ext cx="62541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Totalt inteckningsbelopp: </a:t>
            </a:r>
            <a:r>
              <a:rPr kumimoji="0" lang="sv-SE" sz="1800" b="0" i="0" u="none" strike="noStrike" kern="1200" cap="none" spc="0" normalizeH="0" baseline="0" noProof="0" dirty="0">
                <a:ln>
                  <a:noFill/>
                </a:ln>
                <a:solidFill>
                  <a:prstClr val="black"/>
                </a:solidFill>
                <a:effectLst/>
                <a:uLnTx/>
                <a:uFillTx/>
                <a:latin typeface="Gill Sans MT"/>
                <a:ea typeface="+mn-ea"/>
                <a:cs typeface="+mn-cs"/>
              </a:rPr>
              <a:t> 7 biljoner (6 954 miljarder kr)</a:t>
            </a:r>
          </a:p>
        </p:txBody>
      </p:sp>
      <p:sp>
        <p:nvSpPr>
          <p:cNvPr id="24" name="textruta 23">
            <a:extLst>
              <a:ext uri="{FF2B5EF4-FFF2-40B4-BE49-F238E27FC236}">
                <a16:creationId xmlns:a16="http://schemas.microsoft.com/office/drawing/2014/main" id="{22C3181D-BEE4-4A65-96A6-58E648F5BADB}"/>
              </a:ext>
            </a:extLst>
          </p:cNvPr>
          <p:cNvSpPr txBox="1"/>
          <p:nvPr/>
        </p:nvSpPr>
        <p:spPr>
          <a:xfrm>
            <a:off x="858983" y="4017799"/>
            <a:ext cx="48885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10,1 miljarder </a:t>
            </a:r>
            <a:r>
              <a:rPr kumimoji="0" lang="sv-SE" sz="1800" b="0" i="0" u="none" strike="noStrike" kern="1200" cap="none" spc="0" normalizeH="0" baseline="0" noProof="0" dirty="0">
                <a:ln>
                  <a:noFill/>
                </a:ln>
                <a:solidFill>
                  <a:prstClr val="black"/>
                </a:solidFill>
                <a:effectLst/>
                <a:uLnTx/>
                <a:uFillTx/>
                <a:latin typeface="Gill Sans MT"/>
                <a:ea typeface="+mn-ea"/>
                <a:cs typeface="+mn-cs"/>
              </a:rPr>
              <a:t>kr i stämpelskatter</a:t>
            </a:r>
          </a:p>
        </p:txBody>
      </p:sp>
    </p:spTree>
    <p:extLst>
      <p:ext uri="{BB962C8B-B14F-4D97-AF65-F5344CB8AC3E}">
        <p14:creationId xmlns:p14="http://schemas.microsoft.com/office/powerpoint/2010/main" val="3567892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9C84CC69-B4CE-CD0D-3170-FA5B7699F866}"/>
              </a:ext>
            </a:extLst>
          </p:cNvPr>
          <p:cNvPicPr>
            <a:picLocks noGrp="1" noChangeAspect="1"/>
          </p:cNvPicPr>
          <p:nvPr>
            <p:ph idx="1"/>
          </p:nvPr>
        </p:nvPicPr>
        <p:blipFill>
          <a:blip r:embed="rId3"/>
          <a:stretch>
            <a:fillRect/>
          </a:stretch>
        </p:blipFill>
        <p:spPr>
          <a:xfrm>
            <a:off x="1560159" y="648929"/>
            <a:ext cx="6850050" cy="3711358"/>
          </a:xfrm>
          <a:effectLst>
            <a:outerShdw blurRad="63500" sx="102000" sy="102000" algn="ctr" rotWithShape="0">
              <a:prstClr val="black">
                <a:alpha val="40000"/>
              </a:prstClr>
            </a:outerShdw>
          </a:effectLst>
        </p:spPr>
      </p:pic>
      <p:pic>
        <p:nvPicPr>
          <p:cNvPr id="7" name="Bildobjekt 6">
            <a:extLst>
              <a:ext uri="{FF2B5EF4-FFF2-40B4-BE49-F238E27FC236}">
                <a16:creationId xmlns:a16="http://schemas.microsoft.com/office/drawing/2014/main" id="{34BF0149-F14A-FD88-9A3B-461E7FE4BD43}"/>
              </a:ext>
            </a:extLst>
          </p:cNvPr>
          <p:cNvPicPr>
            <a:picLocks noChangeAspect="1"/>
          </p:cNvPicPr>
          <p:nvPr/>
        </p:nvPicPr>
        <p:blipFill>
          <a:blip r:embed="rId4"/>
          <a:stretch>
            <a:fillRect/>
          </a:stretch>
        </p:blipFill>
        <p:spPr>
          <a:xfrm>
            <a:off x="8533494" y="2571925"/>
            <a:ext cx="3359151" cy="1788363"/>
          </a:xfrm>
          <a:prstGeom prst="rect">
            <a:avLst/>
          </a:prstGeom>
          <a:effectLst>
            <a:outerShdw blurRad="63500" sx="102000" sy="102000" algn="ctr" rotWithShape="0">
              <a:prstClr val="black">
                <a:alpha val="40000"/>
              </a:prstClr>
            </a:outerShdw>
          </a:effectLst>
        </p:spPr>
      </p:pic>
      <p:pic>
        <p:nvPicPr>
          <p:cNvPr id="9" name="Bildobjekt 8">
            <a:extLst>
              <a:ext uri="{FF2B5EF4-FFF2-40B4-BE49-F238E27FC236}">
                <a16:creationId xmlns:a16="http://schemas.microsoft.com/office/drawing/2014/main" id="{6C33A558-6C0F-32CC-A645-2A68D92D95C4}"/>
              </a:ext>
            </a:extLst>
          </p:cNvPr>
          <p:cNvPicPr>
            <a:picLocks noChangeAspect="1"/>
          </p:cNvPicPr>
          <p:nvPr/>
        </p:nvPicPr>
        <p:blipFill>
          <a:blip r:embed="rId5"/>
          <a:stretch>
            <a:fillRect/>
          </a:stretch>
        </p:blipFill>
        <p:spPr>
          <a:xfrm>
            <a:off x="5019218" y="4513258"/>
            <a:ext cx="3390991" cy="1767136"/>
          </a:xfrm>
          <a:prstGeom prst="rect">
            <a:avLst/>
          </a:prstGeom>
          <a:effectLst>
            <a:outerShdw blurRad="63500" sx="102000" sy="102000" algn="ctr" rotWithShape="0">
              <a:prstClr val="black">
                <a:alpha val="40000"/>
              </a:prstClr>
            </a:outerShdw>
          </a:effectLst>
        </p:spPr>
      </p:pic>
      <p:pic>
        <p:nvPicPr>
          <p:cNvPr id="11" name="Bildobjekt 10">
            <a:extLst>
              <a:ext uri="{FF2B5EF4-FFF2-40B4-BE49-F238E27FC236}">
                <a16:creationId xmlns:a16="http://schemas.microsoft.com/office/drawing/2014/main" id="{CB7B577D-9783-D2CB-8092-80D078D0A8D7}"/>
              </a:ext>
            </a:extLst>
          </p:cNvPr>
          <p:cNvPicPr>
            <a:picLocks noChangeAspect="1"/>
          </p:cNvPicPr>
          <p:nvPr/>
        </p:nvPicPr>
        <p:blipFill>
          <a:blip r:embed="rId6"/>
          <a:stretch>
            <a:fillRect/>
          </a:stretch>
        </p:blipFill>
        <p:spPr>
          <a:xfrm>
            <a:off x="1556445" y="4502644"/>
            <a:ext cx="3364458" cy="1777750"/>
          </a:xfrm>
          <a:prstGeom prst="rect">
            <a:avLst/>
          </a:prstGeom>
          <a:effectLst>
            <a:outerShdw blurRad="63500" sx="102000" sy="102000" algn="ctr" rotWithShape="0">
              <a:prstClr val="black">
                <a:alpha val="40000"/>
              </a:prstClr>
            </a:outerShdw>
          </a:effectLst>
        </p:spPr>
      </p:pic>
      <p:pic>
        <p:nvPicPr>
          <p:cNvPr id="13" name="Bildobjekt 12">
            <a:extLst>
              <a:ext uri="{FF2B5EF4-FFF2-40B4-BE49-F238E27FC236}">
                <a16:creationId xmlns:a16="http://schemas.microsoft.com/office/drawing/2014/main" id="{512BA2F7-F427-379E-96D1-3A866F59A342}"/>
              </a:ext>
            </a:extLst>
          </p:cNvPr>
          <p:cNvPicPr>
            <a:picLocks noChangeAspect="1"/>
          </p:cNvPicPr>
          <p:nvPr/>
        </p:nvPicPr>
        <p:blipFill>
          <a:blip r:embed="rId7"/>
          <a:stretch>
            <a:fillRect/>
          </a:stretch>
        </p:blipFill>
        <p:spPr>
          <a:xfrm>
            <a:off x="8513049" y="4518565"/>
            <a:ext cx="3369764" cy="1761829"/>
          </a:xfrm>
          <a:prstGeom prst="rect">
            <a:avLst/>
          </a:prstGeom>
          <a:effectLst>
            <a:outerShdw blurRad="63500" sx="102000" sy="102000" algn="ctr" rotWithShape="0">
              <a:prstClr val="black">
                <a:alpha val="40000"/>
              </a:prstClr>
            </a:outerShdw>
          </a:effectLst>
        </p:spPr>
      </p:pic>
      <p:pic>
        <p:nvPicPr>
          <p:cNvPr id="15" name="Bildobjekt 14">
            <a:extLst>
              <a:ext uri="{FF2B5EF4-FFF2-40B4-BE49-F238E27FC236}">
                <a16:creationId xmlns:a16="http://schemas.microsoft.com/office/drawing/2014/main" id="{AE0AB246-6251-F3ED-2F7A-C8FDD7AF61B2}"/>
              </a:ext>
            </a:extLst>
          </p:cNvPr>
          <p:cNvPicPr>
            <a:picLocks noChangeAspect="1"/>
          </p:cNvPicPr>
          <p:nvPr/>
        </p:nvPicPr>
        <p:blipFill>
          <a:blip r:embed="rId8"/>
          <a:stretch>
            <a:fillRect/>
          </a:stretch>
        </p:blipFill>
        <p:spPr>
          <a:xfrm>
            <a:off x="8533494" y="646512"/>
            <a:ext cx="3375071" cy="1767136"/>
          </a:xfrm>
          <a:prstGeom prst="rect">
            <a:avLst/>
          </a:prstGeom>
          <a:effectLst>
            <a:outerShdw blurRad="63500" sx="102000" sy="102000" algn="ctr" rotWithShape="0">
              <a:prstClr val="black">
                <a:alpha val="40000"/>
              </a:prstClr>
            </a:outerShdw>
          </a:effectLst>
        </p:spPr>
      </p:pic>
      <p:sp>
        <p:nvSpPr>
          <p:cNvPr id="16" name="textruta 15">
            <a:extLst>
              <a:ext uri="{FF2B5EF4-FFF2-40B4-BE49-F238E27FC236}">
                <a16:creationId xmlns:a16="http://schemas.microsoft.com/office/drawing/2014/main" id="{E3423CAB-54E0-744F-5AF4-5B46602DC372}"/>
              </a:ext>
            </a:extLst>
          </p:cNvPr>
          <p:cNvSpPr txBox="1"/>
          <p:nvPr/>
        </p:nvSpPr>
        <p:spPr>
          <a:xfrm>
            <a:off x="437835" y="474345"/>
            <a:ext cx="501445" cy="5909310"/>
          </a:xfrm>
          <a:prstGeom prst="rect">
            <a:avLst/>
          </a:prstGeom>
          <a:noFill/>
        </p:spPr>
        <p:txBody>
          <a:bodyPr wrap="square" rtlCol="0">
            <a:spAutoFit/>
          </a:bodyPr>
          <a:lstStyle/>
          <a:p>
            <a:pPr algn="l"/>
            <a:r>
              <a:rPr lang="sv-SE" sz="5400" b="1" dirty="0"/>
              <a:t>GEODATA</a:t>
            </a:r>
          </a:p>
        </p:txBody>
      </p:sp>
    </p:spTree>
    <p:extLst>
      <p:ext uri="{BB962C8B-B14F-4D97-AF65-F5344CB8AC3E}">
        <p14:creationId xmlns:p14="http://schemas.microsoft.com/office/powerpoint/2010/main" val="416758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C465EEE-0C13-6A4F-4086-8595E1E942ED}"/>
              </a:ext>
            </a:extLst>
          </p:cNvPr>
          <p:cNvSpPr>
            <a:spLocks noGrp="1"/>
          </p:cNvSpPr>
          <p:nvPr>
            <p:ph type="ctrTitle"/>
          </p:nvPr>
        </p:nvSpPr>
        <p:spPr/>
        <p:txBody>
          <a:bodyPr>
            <a:normAutofit/>
          </a:bodyPr>
          <a:lstStyle/>
          <a:p>
            <a:r>
              <a:rPr lang="sv-SE" dirty="0"/>
              <a:t>Effektiv resursanvändning</a:t>
            </a:r>
          </a:p>
        </p:txBody>
      </p:sp>
      <p:sp>
        <p:nvSpPr>
          <p:cNvPr id="4" name="Rektangel 3">
            <a:extLst>
              <a:ext uri="{FF2B5EF4-FFF2-40B4-BE49-F238E27FC236}">
                <a16:creationId xmlns:a16="http://schemas.microsoft.com/office/drawing/2014/main" id="{7B28BAEE-477C-2EEA-B1B9-617C98B823E3}"/>
              </a:ext>
            </a:extLst>
          </p:cNvPr>
          <p:cNvSpPr/>
          <p:nvPr/>
        </p:nvSpPr>
        <p:spPr>
          <a:xfrm>
            <a:off x="628649" y="1401510"/>
            <a:ext cx="3482221" cy="2518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Säkrar ägandet av fastigheter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Effektiv och stabil fastighetsmarknad genom ett robust fastighetsregister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5" name="Rektangel 4">
            <a:extLst>
              <a:ext uri="{FF2B5EF4-FFF2-40B4-BE49-F238E27FC236}">
                <a16:creationId xmlns:a16="http://schemas.microsoft.com/office/drawing/2014/main" id="{6C8C90C7-B40D-98E7-5E80-28D234D70687}"/>
              </a:ext>
            </a:extLst>
          </p:cNvPr>
          <p:cNvSpPr/>
          <p:nvPr/>
        </p:nvSpPr>
        <p:spPr>
          <a:xfrm>
            <a:off x="8060280" y="1401510"/>
            <a:ext cx="3467611" cy="23932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Vi tar klivet in i framtiden!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Öppna geodata främjar näringsliv och innovation</a:t>
            </a:r>
          </a:p>
        </p:txBody>
      </p:sp>
      <p:pic>
        <p:nvPicPr>
          <p:cNvPr id="8" name="Bildobjekt 7" descr="En bild som visar moln, utomhus, Flygfotografi, Fågelperspektiv&#10;&#10;Automatiskt genererad beskrivning">
            <a:extLst>
              <a:ext uri="{FF2B5EF4-FFF2-40B4-BE49-F238E27FC236}">
                <a16:creationId xmlns:a16="http://schemas.microsoft.com/office/drawing/2014/main" id="{9C455A22-AB43-97C7-91F2-619C743DDD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7254" y="3778129"/>
            <a:ext cx="3483195" cy="2580225"/>
          </a:xfrm>
          <a:prstGeom prst="rect">
            <a:avLst/>
          </a:prstGeom>
        </p:spPr>
      </p:pic>
      <p:pic>
        <p:nvPicPr>
          <p:cNvPr id="13" name="Bildobjekt 12">
            <a:extLst>
              <a:ext uri="{FF2B5EF4-FFF2-40B4-BE49-F238E27FC236}">
                <a16:creationId xmlns:a16="http://schemas.microsoft.com/office/drawing/2014/main" id="{24DB62EA-C837-CE6E-B09E-395026BACC0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059984" y="3794760"/>
            <a:ext cx="3467610" cy="2552041"/>
          </a:xfrm>
          <a:prstGeom prst="rect">
            <a:avLst/>
          </a:prstGeom>
        </p:spPr>
      </p:pic>
      <p:sp>
        <p:nvSpPr>
          <p:cNvPr id="7" name="Rektangel 6">
            <a:extLst>
              <a:ext uri="{FF2B5EF4-FFF2-40B4-BE49-F238E27FC236}">
                <a16:creationId xmlns:a16="http://schemas.microsoft.com/office/drawing/2014/main" id="{D545097C-792E-B50C-1BF1-60DDEBC7C085}"/>
              </a:ext>
            </a:extLst>
          </p:cNvPr>
          <p:cNvSpPr/>
          <p:nvPr/>
        </p:nvSpPr>
        <p:spPr>
          <a:xfrm>
            <a:off x="4285279" y="3794759"/>
            <a:ext cx="3589875" cy="25520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Gill Sans MT"/>
                <a:ea typeface="+mn-ea"/>
                <a:cs typeface="+mn-cs"/>
              </a:rPr>
              <a:t>1+1 =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Gill Sans MT"/>
                <a:ea typeface="+mn-ea"/>
                <a:cs typeface="+mn-cs"/>
              </a:rPr>
              <a:t>Genom samverkan om och utbyte av information ökar effektiviteten, minskar kostnader och vi får ett  bättre slutresultat. </a:t>
            </a:r>
          </a:p>
        </p:txBody>
      </p:sp>
      <p:pic>
        <p:nvPicPr>
          <p:cNvPr id="10" name="Bildobjekt 9">
            <a:extLst>
              <a:ext uri="{FF2B5EF4-FFF2-40B4-BE49-F238E27FC236}">
                <a16:creationId xmlns:a16="http://schemas.microsoft.com/office/drawing/2014/main" id="{30D7000F-66C7-47E6-90E0-2C9B09396F25}"/>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285279" y="1401510"/>
            <a:ext cx="3589875" cy="2393250"/>
          </a:xfrm>
          <a:prstGeom prst="rect">
            <a:avLst/>
          </a:prstGeom>
        </p:spPr>
      </p:pic>
    </p:spTree>
    <p:extLst>
      <p:ext uri="{BB962C8B-B14F-4D97-AF65-F5344CB8AC3E}">
        <p14:creationId xmlns:p14="http://schemas.microsoft.com/office/powerpoint/2010/main" val="336440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748C0E-10E9-1813-3DDF-B3E56FFBFB7B}"/>
              </a:ext>
            </a:extLst>
          </p:cNvPr>
          <p:cNvSpPr>
            <a:spLocks noGrp="1"/>
          </p:cNvSpPr>
          <p:nvPr>
            <p:ph type="title"/>
          </p:nvPr>
        </p:nvSpPr>
        <p:spPr/>
        <p:txBody>
          <a:bodyPr/>
          <a:lstStyle/>
          <a:p>
            <a:r>
              <a:rPr lang="sv-SE" dirty="0"/>
              <a:t>Införandet av HVD, särskilt värdefulla data</a:t>
            </a:r>
          </a:p>
        </p:txBody>
      </p:sp>
    </p:spTree>
    <p:extLst>
      <p:ext uri="{BB962C8B-B14F-4D97-AF65-F5344CB8AC3E}">
        <p14:creationId xmlns:p14="http://schemas.microsoft.com/office/powerpoint/2010/main" val="350406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NTMÄTERIET">
  <a:themeElements>
    <a:clrScheme name="Lantmäteriet">
      <a:dk1>
        <a:sysClr val="windowText" lastClr="000000"/>
      </a:dk1>
      <a:lt1>
        <a:sysClr val="window" lastClr="FFFFFF"/>
      </a:lt1>
      <a:dk2>
        <a:srgbClr val="000000"/>
      </a:dk2>
      <a:lt2>
        <a:srgbClr val="E40427"/>
      </a:lt2>
      <a:accent1>
        <a:srgbClr val="7AB800"/>
      </a:accent1>
      <a:accent2>
        <a:srgbClr val="2D7CAD"/>
      </a:accent2>
      <a:accent3>
        <a:srgbClr val="8455A1"/>
      </a:accent3>
      <a:accent4>
        <a:srgbClr val="EF8604"/>
      </a:accent4>
      <a:accent5>
        <a:srgbClr val="000000"/>
      </a:accent5>
      <a:accent6>
        <a:srgbClr val="000000"/>
      </a:accent6>
      <a:hlink>
        <a:srgbClr val="AEABAB"/>
      </a:hlink>
      <a:folHlink>
        <a:srgbClr val="AEABAB"/>
      </a:folHlink>
    </a:clrScheme>
    <a:fontScheme name="Lantmäteri">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2400"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2000" dirty="0" smtClean="0"/>
        </a:defPPr>
      </a:lstStyle>
    </a:txDef>
  </a:objectDefaults>
  <a:extraClrSchemeLst/>
  <a:extLst>
    <a:ext uri="{05A4C25C-085E-4340-85A3-A5531E510DB2}">
      <thm15:themeFamily xmlns:thm15="http://schemas.microsoft.com/office/thememl/2012/main" name="ppt-mall-2024.pptx  -  Skrivskyddad" id="{6B07EFB7-445D-4D10-997F-A126038D3E74}" vid="{BD58D45E-BE45-4528-8F63-6EC89D2D3A70}"/>
    </a:ext>
  </a:extLst>
</a:theme>
</file>

<file path=ppt/theme/theme2.xml><?xml version="1.0" encoding="utf-8"?>
<a:theme xmlns:a="http://schemas.openxmlformats.org/drawingml/2006/main" name="1_Office-tema">
  <a:themeElements>
    <a:clrScheme name="Anpassat 10">
      <a:dk1>
        <a:sysClr val="windowText" lastClr="000000"/>
      </a:dk1>
      <a:lt1>
        <a:sysClr val="window" lastClr="FFFFFF"/>
      </a:lt1>
      <a:dk2>
        <a:srgbClr val="44546A"/>
      </a:dk2>
      <a:lt2>
        <a:srgbClr val="E7E6E6"/>
      </a:lt2>
      <a:accent1>
        <a:srgbClr val="E40427"/>
      </a:accent1>
      <a:accent2>
        <a:srgbClr val="7AB800"/>
      </a:accent2>
      <a:accent3>
        <a:srgbClr val="2D7CAD"/>
      </a:accent3>
      <a:accent4>
        <a:srgbClr val="8455A1"/>
      </a:accent4>
      <a:accent5>
        <a:srgbClr val="0C0C0C"/>
      </a:accent5>
      <a:accent6>
        <a:srgbClr val="E7E6E6"/>
      </a:accent6>
      <a:hlink>
        <a:srgbClr val="AEABAB"/>
      </a:hlink>
      <a:folHlink>
        <a:srgbClr val="757070"/>
      </a:folHlink>
    </a:clrScheme>
    <a:fontScheme name="Anpassat 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Anpassat 10">
      <a:dk1>
        <a:sysClr val="windowText" lastClr="000000"/>
      </a:dk1>
      <a:lt1>
        <a:sysClr val="window" lastClr="FFFFFF"/>
      </a:lt1>
      <a:dk2>
        <a:srgbClr val="44546A"/>
      </a:dk2>
      <a:lt2>
        <a:srgbClr val="E7E6E6"/>
      </a:lt2>
      <a:accent1>
        <a:srgbClr val="E40427"/>
      </a:accent1>
      <a:accent2>
        <a:srgbClr val="7AB800"/>
      </a:accent2>
      <a:accent3>
        <a:srgbClr val="2D7CAD"/>
      </a:accent3>
      <a:accent4>
        <a:srgbClr val="8455A1"/>
      </a:accent4>
      <a:accent5>
        <a:srgbClr val="0C0C0C"/>
      </a:accent5>
      <a:accent6>
        <a:srgbClr val="E7E6E6"/>
      </a:accent6>
      <a:hlink>
        <a:srgbClr val="AEABAB"/>
      </a:hlink>
      <a:folHlink>
        <a:srgbClr val="757070"/>
      </a:folHlink>
    </a:clrScheme>
    <a:fontScheme name="Anpassat 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ppt-mall-2024</Template>
  <TotalTime>612</TotalTime>
  <Words>4733</Words>
  <Application>Microsoft Office PowerPoint</Application>
  <PresentationFormat>Bredbild</PresentationFormat>
  <Paragraphs>932</Paragraphs>
  <Slides>43</Slides>
  <Notes>27</Notes>
  <HiddenSlides>9</HiddenSlides>
  <MMClips>1</MMClips>
  <ScaleCrop>false</ScaleCrop>
  <HeadingPairs>
    <vt:vector size="6" baseType="variant">
      <vt:variant>
        <vt:lpstr>Använt teckensnitt</vt:lpstr>
      </vt:variant>
      <vt:variant>
        <vt:i4>5</vt:i4>
      </vt:variant>
      <vt:variant>
        <vt:lpstr>Tema</vt:lpstr>
      </vt:variant>
      <vt:variant>
        <vt:i4>3</vt:i4>
      </vt:variant>
      <vt:variant>
        <vt:lpstr>Bildrubriker</vt:lpstr>
      </vt:variant>
      <vt:variant>
        <vt:i4>43</vt:i4>
      </vt:variant>
    </vt:vector>
  </HeadingPairs>
  <TitlesOfParts>
    <vt:vector size="51" baseType="lpstr">
      <vt:lpstr>Arial</vt:lpstr>
      <vt:lpstr>Calibri</vt:lpstr>
      <vt:lpstr>Gill Sans MT</vt:lpstr>
      <vt:lpstr>Roboto</vt:lpstr>
      <vt:lpstr>Symbol</vt:lpstr>
      <vt:lpstr>LANTMÄTERIET</vt:lpstr>
      <vt:lpstr>1_Office-tema</vt:lpstr>
      <vt:lpstr>Office-tema</vt:lpstr>
      <vt:lpstr>PowerPoint-presentation</vt:lpstr>
      <vt:lpstr>Regionala geodatasamordnare</vt:lpstr>
      <vt:lpstr>agenda</vt:lpstr>
      <vt:lpstr>Lantmäteriet</vt:lpstr>
      <vt:lpstr>Lantmäteriets tre kärnverksamheter</vt:lpstr>
      <vt:lpstr>Några fakta om lantmäteriet</vt:lpstr>
      <vt:lpstr>PowerPoint-presentation</vt:lpstr>
      <vt:lpstr>Effektiv resursanvändning</vt:lpstr>
      <vt:lpstr>Införandet av HVD, särskilt värdefulla data</vt:lpstr>
      <vt:lpstr>Öppna data från lantmäteriet – just nu</vt:lpstr>
      <vt:lpstr>HVD</vt:lpstr>
      <vt:lpstr>HVD-produkter</vt:lpstr>
      <vt:lpstr>Övergång</vt:lpstr>
      <vt:lpstr>Tips inför övergången</vt:lpstr>
      <vt:lpstr>Adress</vt:lpstr>
      <vt:lpstr>Digital informationsträff om värdefulla datamängder</vt:lpstr>
      <vt:lpstr>Byggnad</vt:lpstr>
      <vt:lpstr>Fastighetsområde</vt:lpstr>
      <vt:lpstr>Administrativa enheter</vt:lpstr>
      <vt:lpstr>Ortnamn</vt:lpstr>
      <vt:lpstr>Hydrografi</vt:lpstr>
      <vt:lpstr>marktäcke</vt:lpstr>
      <vt:lpstr>Kartor</vt:lpstr>
      <vt:lpstr>Bild</vt:lpstr>
      <vt:lpstr>Höjd </vt:lpstr>
      <vt:lpstr>geodatasamverkan</vt:lpstr>
      <vt:lpstr>Geodatasamverkan</vt:lpstr>
      <vt:lpstr>Nationella geodataplattformen</vt:lpstr>
      <vt:lpstr>Vad är DEN Nationella geodataplattformen? </vt:lpstr>
      <vt:lpstr>Plattform versus Portal</vt:lpstr>
      <vt:lpstr>Pågående arbete med nationella specifikationer</vt:lpstr>
      <vt:lpstr>Nationella Specifikationer för Administrativa och statistiska indelningar</vt:lpstr>
      <vt:lpstr>Nationell specifikation för översiktsplan</vt:lpstr>
      <vt:lpstr>Nationella geodataplattformen –  språngbrädan till digitalisering</vt:lpstr>
      <vt:lpstr>Webbsända Informationsmöten våren 2024/2025</vt:lpstr>
      <vt:lpstr>övrigt</vt:lpstr>
      <vt:lpstr>Var kan du få information</vt:lpstr>
      <vt:lpstr>FRÅGOR?</vt:lpstr>
      <vt:lpstr>PAUSÖVNING</vt:lpstr>
      <vt:lpstr>PowerPoint-presentation</vt:lpstr>
      <vt:lpstr>PowerPoint-presentation</vt:lpstr>
      <vt:lpstr>quiz</vt:lpstr>
      <vt:lpstr>Tack! Vi finns på…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anna.bergman@lm.se</dc:creator>
  <cp:keywords>powerpoint</cp:keywords>
  <cp:lastModifiedBy>Bergman Anna</cp:lastModifiedBy>
  <cp:revision>55</cp:revision>
  <dcterms:created xsi:type="dcterms:W3CDTF">2024-11-14T15:46:32Z</dcterms:created>
  <dcterms:modified xsi:type="dcterms:W3CDTF">2024-12-04T07:56:54Z</dcterms:modified>
  <cp:category>mall</cp:category>
</cp:coreProperties>
</file>