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5" r:id="rId5"/>
    <p:sldMasterId id="2147483773" r:id="rId6"/>
    <p:sldMasterId id="2147483712" r:id="rId7"/>
    <p:sldMasterId id="2147483719" r:id="rId8"/>
    <p:sldMasterId id="2147483702" r:id="rId9"/>
  </p:sldMasterIdLst>
  <p:notesMasterIdLst>
    <p:notesMasterId r:id="rId34"/>
  </p:notesMasterIdLst>
  <p:handoutMasterIdLst>
    <p:handoutMasterId r:id="rId35"/>
  </p:handoutMasterIdLst>
  <p:sldIdLst>
    <p:sldId id="258" r:id="rId10"/>
    <p:sldId id="260" r:id="rId11"/>
    <p:sldId id="259" r:id="rId12"/>
    <p:sldId id="261" r:id="rId13"/>
    <p:sldId id="262" r:id="rId14"/>
    <p:sldId id="263" r:id="rId15"/>
    <p:sldId id="264" r:id="rId16"/>
    <p:sldId id="266" r:id="rId17"/>
    <p:sldId id="265" r:id="rId18"/>
    <p:sldId id="267" r:id="rId19"/>
    <p:sldId id="278" r:id="rId20"/>
    <p:sldId id="274" r:id="rId21"/>
    <p:sldId id="268" r:id="rId22"/>
    <p:sldId id="275" r:id="rId23"/>
    <p:sldId id="280" r:id="rId24"/>
    <p:sldId id="270" r:id="rId25"/>
    <p:sldId id="271" r:id="rId26"/>
    <p:sldId id="276" r:id="rId27"/>
    <p:sldId id="272" r:id="rId28"/>
    <p:sldId id="281" r:id="rId29"/>
    <p:sldId id="273" r:id="rId30"/>
    <p:sldId id="277" r:id="rId31"/>
    <p:sldId id="282" r:id="rId32"/>
    <p:sldId id="283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113" autoAdjust="0"/>
  </p:normalViewPr>
  <p:slideViewPr>
    <p:cSldViewPr>
      <p:cViewPr varScale="1">
        <p:scale>
          <a:sx n="98" d="100"/>
          <a:sy n="98" d="100"/>
        </p:scale>
        <p:origin x="18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3312" y="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EAB53-93F5-4982-9A28-B394B655055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1D33558-A68A-4AB2-A729-CDAEB2113C77}">
      <dgm:prSet phldrT="[Text]" custT="1"/>
      <dgm:spPr/>
      <dgm:t>
        <a:bodyPr/>
        <a:lstStyle/>
        <a:p>
          <a:r>
            <a:rPr lang="sv-SE" sz="1400" b="1" dirty="0"/>
            <a:t>1999</a:t>
          </a:r>
        </a:p>
        <a:p>
          <a:r>
            <a:rPr lang="sv-SE" sz="1400" b="0" dirty="0"/>
            <a:t>HTML</a:t>
          </a:r>
        </a:p>
      </dgm:t>
    </dgm:pt>
    <dgm:pt modelId="{BB2C9A03-A88C-4195-932A-54DCE588253D}" type="parTrans" cxnId="{0168929C-9306-455B-B90B-BE7B01852D6A}">
      <dgm:prSet/>
      <dgm:spPr/>
      <dgm:t>
        <a:bodyPr/>
        <a:lstStyle/>
        <a:p>
          <a:endParaRPr lang="sv-SE"/>
        </a:p>
      </dgm:t>
    </dgm:pt>
    <dgm:pt modelId="{CE17F942-EA3B-472A-9C8F-CEC8E81AC129}" type="sibTrans" cxnId="{0168929C-9306-455B-B90B-BE7B01852D6A}">
      <dgm:prSet/>
      <dgm:spPr/>
      <dgm:t>
        <a:bodyPr/>
        <a:lstStyle/>
        <a:p>
          <a:endParaRPr lang="sv-SE"/>
        </a:p>
      </dgm:t>
    </dgm:pt>
    <dgm:pt modelId="{91F0B0FD-7BA6-4C85-99B4-9CCECA2A605E}">
      <dgm:prSet phldrT="[Text]" custT="1"/>
      <dgm:spPr/>
      <dgm:t>
        <a:bodyPr/>
        <a:lstStyle/>
        <a:p>
          <a:r>
            <a:rPr lang="sv-SE" sz="1400" b="1" dirty="0"/>
            <a:t>2010</a:t>
          </a:r>
        </a:p>
        <a:p>
          <a:r>
            <a:rPr lang="sv-SE" sz="1400" dirty="0"/>
            <a:t>Programmeringskurs i Java</a:t>
          </a:r>
        </a:p>
      </dgm:t>
    </dgm:pt>
    <dgm:pt modelId="{68F5A2AC-5195-4F31-BF67-0D1DCC6F88B3}" type="parTrans" cxnId="{9C4DFFE1-FFC2-45DD-A8C9-080795137E98}">
      <dgm:prSet/>
      <dgm:spPr/>
      <dgm:t>
        <a:bodyPr/>
        <a:lstStyle/>
        <a:p>
          <a:endParaRPr lang="sv-SE"/>
        </a:p>
      </dgm:t>
    </dgm:pt>
    <dgm:pt modelId="{F0156C0A-21AB-40F1-B6B5-C4ED77A84D19}" type="sibTrans" cxnId="{9C4DFFE1-FFC2-45DD-A8C9-080795137E98}">
      <dgm:prSet/>
      <dgm:spPr/>
      <dgm:t>
        <a:bodyPr/>
        <a:lstStyle/>
        <a:p>
          <a:endParaRPr lang="sv-SE"/>
        </a:p>
      </dgm:t>
    </dgm:pt>
    <dgm:pt modelId="{74DD5981-3DA2-4BB3-9EBD-D2BEA1B4B7DD}">
      <dgm:prSet phldrT="[Text]" custT="1"/>
      <dgm:spPr/>
      <dgm:t>
        <a:bodyPr/>
        <a:lstStyle/>
        <a:p>
          <a:r>
            <a:rPr lang="sv-SE" sz="1400" b="1" dirty="0"/>
            <a:t>2013</a:t>
          </a:r>
        </a:p>
        <a:p>
          <a:r>
            <a:rPr lang="sv-SE" sz="1400" dirty="0"/>
            <a:t>R kopplat till statistikkurs</a:t>
          </a:r>
        </a:p>
      </dgm:t>
    </dgm:pt>
    <dgm:pt modelId="{535A4B3B-4607-4E79-996C-99DDC8364DBD}" type="parTrans" cxnId="{A1C4F19E-EFB6-4F49-AE6F-1B2E7F7D43AB}">
      <dgm:prSet/>
      <dgm:spPr/>
      <dgm:t>
        <a:bodyPr/>
        <a:lstStyle/>
        <a:p>
          <a:endParaRPr lang="sv-SE"/>
        </a:p>
      </dgm:t>
    </dgm:pt>
    <dgm:pt modelId="{718088F2-F7D7-40BF-AC08-44862D579386}" type="sibTrans" cxnId="{A1C4F19E-EFB6-4F49-AE6F-1B2E7F7D43AB}">
      <dgm:prSet/>
      <dgm:spPr/>
      <dgm:t>
        <a:bodyPr/>
        <a:lstStyle/>
        <a:p>
          <a:endParaRPr lang="sv-SE"/>
        </a:p>
      </dgm:t>
    </dgm:pt>
    <dgm:pt modelId="{8EF70B94-D46A-4592-8140-2F7D66D21E9A}">
      <dgm:prSet phldrT="[Text]" custT="1"/>
      <dgm:spPr/>
      <dgm:t>
        <a:bodyPr/>
        <a:lstStyle/>
        <a:p>
          <a:r>
            <a:rPr lang="sv-SE" sz="1400" b="1" dirty="0"/>
            <a:t>2014</a:t>
          </a:r>
        </a:p>
        <a:p>
          <a:r>
            <a:rPr lang="sv-SE" sz="1400" dirty="0"/>
            <a:t>Lärde mig VBA för D-uppsats</a:t>
          </a:r>
        </a:p>
        <a:p>
          <a:r>
            <a:rPr lang="sv-SE" sz="1400" dirty="0"/>
            <a:t>Tillämpningar i arbetslivet</a:t>
          </a:r>
        </a:p>
      </dgm:t>
    </dgm:pt>
    <dgm:pt modelId="{BBE5171C-E550-4AFB-BE7A-C918F2D38D86}" type="parTrans" cxnId="{1E94A1DA-C479-4C61-9F65-FC6D1E395168}">
      <dgm:prSet/>
      <dgm:spPr/>
      <dgm:t>
        <a:bodyPr/>
        <a:lstStyle/>
        <a:p>
          <a:endParaRPr lang="sv-SE"/>
        </a:p>
      </dgm:t>
    </dgm:pt>
    <dgm:pt modelId="{9F48F5B7-9D06-4631-A218-B364CCFC6C9E}" type="sibTrans" cxnId="{1E94A1DA-C479-4C61-9F65-FC6D1E395168}">
      <dgm:prSet/>
      <dgm:spPr/>
      <dgm:t>
        <a:bodyPr/>
        <a:lstStyle/>
        <a:p>
          <a:endParaRPr lang="sv-SE"/>
        </a:p>
      </dgm:t>
    </dgm:pt>
    <dgm:pt modelId="{F3F34BBC-AF89-4F8C-BA60-080F712ABDBB}">
      <dgm:prSet phldrT="[Text]" custT="1"/>
      <dgm:spPr/>
      <dgm:t>
        <a:bodyPr/>
        <a:lstStyle/>
        <a:p>
          <a:r>
            <a:rPr lang="sv-SE" sz="1400" b="1" dirty="0"/>
            <a:t>2018</a:t>
          </a:r>
        </a:p>
        <a:p>
          <a:r>
            <a:rPr lang="sv-SE" sz="1400" dirty="0"/>
            <a:t>Internkurs med R på Trafikverket</a:t>
          </a:r>
        </a:p>
      </dgm:t>
    </dgm:pt>
    <dgm:pt modelId="{93BC7687-0550-4850-B040-0A19896A9275}" type="parTrans" cxnId="{16B47EE3-BF2C-4384-9C28-A71F349D4020}">
      <dgm:prSet/>
      <dgm:spPr/>
      <dgm:t>
        <a:bodyPr/>
        <a:lstStyle/>
        <a:p>
          <a:endParaRPr lang="sv-SE"/>
        </a:p>
      </dgm:t>
    </dgm:pt>
    <dgm:pt modelId="{85A2CFB7-BC2A-4868-A0E5-9CE094A38AD5}" type="sibTrans" cxnId="{16B47EE3-BF2C-4384-9C28-A71F349D4020}">
      <dgm:prSet/>
      <dgm:spPr/>
      <dgm:t>
        <a:bodyPr/>
        <a:lstStyle/>
        <a:p>
          <a:endParaRPr lang="sv-SE"/>
        </a:p>
      </dgm:t>
    </dgm:pt>
    <dgm:pt modelId="{96AEBFBE-2318-4BA2-AB9B-46280016E89F}">
      <dgm:prSet phldrT="[Text]" custT="1"/>
      <dgm:spPr/>
      <dgm:t>
        <a:bodyPr/>
        <a:lstStyle/>
        <a:p>
          <a:r>
            <a:rPr lang="sv-SE" sz="1400" b="1" dirty="0"/>
            <a:t>2023</a:t>
          </a:r>
        </a:p>
        <a:p>
          <a:r>
            <a:rPr lang="sv-SE" sz="1400" b="0" dirty="0"/>
            <a:t>Första rapporten i R</a:t>
          </a:r>
        </a:p>
      </dgm:t>
    </dgm:pt>
    <dgm:pt modelId="{C006B8CB-F667-4F3C-8E34-DD2FD24EF127}" type="parTrans" cxnId="{E7A22F1F-BE9B-4379-9819-6429E5B552BE}">
      <dgm:prSet/>
      <dgm:spPr/>
      <dgm:t>
        <a:bodyPr/>
        <a:lstStyle/>
        <a:p>
          <a:endParaRPr lang="sv-SE"/>
        </a:p>
      </dgm:t>
    </dgm:pt>
    <dgm:pt modelId="{081792E2-2BEC-438F-8472-B9338E8B7E97}" type="sibTrans" cxnId="{E7A22F1F-BE9B-4379-9819-6429E5B552BE}">
      <dgm:prSet/>
      <dgm:spPr/>
      <dgm:t>
        <a:bodyPr/>
        <a:lstStyle/>
        <a:p>
          <a:endParaRPr lang="sv-SE"/>
        </a:p>
      </dgm:t>
    </dgm:pt>
    <dgm:pt modelId="{7454E669-9478-43B8-B3FE-AB92C444797B}" type="pres">
      <dgm:prSet presAssocID="{C63EAB53-93F5-4982-9A28-B394B655055E}" presName="Name0" presStyleCnt="0">
        <dgm:presLayoutVars>
          <dgm:dir/>
          <dgm:resizeHandles val="exact"/>
        </dgm:presLayoutVars>
      </dgm:prSet>
      <dgm:spPr/>
    </dgm:pt>
    <dgm:pt modelId="{CCC2C780-57EE-4897-9E9F-38ACB59DA170}" type="pres">
      <dgm:prSet presAssocID="{C63EAB53-93F5-4982-9A28-B394B655055E}" presName="arrow" presStyleLbl="bgShp" presStyleIdx="0" presStyleCnt="1"/>
      <dgm:spPr/>
    </dgm:pt>
    <dgm:pt modelId="{3F268AAE-8845-48A1-994D-0B13685796A0}" type="pres">
      <dgm:prSet presAssocID="{C63EAB53-93F5-4982-9A28-B394B655055E}" presName="points" presStyleCnt="0"/>
      <dgm:spPr/>
    </dgm:pt>
    <dgm:pt modelId="{9CB0E099-72FC-4F58-9623-4A5DD58E63DF}" type="pres">
      <dgm:prSet presAssocID="{61D33558-A68A-4AB2-A729-CDAEB2113C77}" presName="compositeA" presStyleCnt="0"/>
      <dgm:spPr/>
    </dgm:pt>
    <dgm:pt modelId="{5D8A62BF-BDDB-4859-A1EF-AE720049FCDF}" type="pres">
      <dgm:prSet presAssocID="{61D33558-A68A-4AB2-A729-CDAEB2113C77}" presName="textA" presStyleLbl="revTx" presStyleIdx="0" presStyleCnt="6">
        <dgm:presLayoutVars>
          <dgm:bulletEnabled val="1"/>
        </dgm:presLayoutVars>
      </dgm:prSet>
      <dgm:spPr/>
    </dgm:pt>
    <dgm:pt modelId="{779686A5-39C1-49F8-AB64-89198324B912}" type="pres">
      <dgm:prSet presAssocID="{61D33558-A68A-4AB2-A729-CDAEB2113C77}" presName="circleA" presStyleLbl="node1" presStyleIdx="0" presStyleCnt="6"/>
      <dgm:spPr/>
    </dgm:pt>
    <dgm:pt modelId="{133CD805-7739-4159-B54A-8B2C786494A2}" type="pres">
      <dgm:prSet presAssocID="{61D33558-A68A-4AB2-A729-CDAEB2113C77}" presName="spaceA" presStyleCnt="0"/>
      <dgm:spPr/>
    </dgm:pt>
    <dgm:pt modelId="{68D51E7E-15D2-4FE9-B8D3-BAACE4E4245C}" type="pres">
      <dgm:prSet presAssocID="{CE17F942-EA3B-472A-9C8F-CEC8E81AC129}" presName="space" presStyleCnt="0"/>
      <dgm:spPr/>
    </dgm:pt>
    <dgm:pt modelId="{8AAA3C2A-97A7-407A-996A-6E97E8A3F97E}" type="pres">
      <dgm:prSet presAssocID="{91F0B0FD-7BA6-4C85-99B4-9CCECA2A605E}" presName="compositeB" presStyleCnt="0"/>
      <dgm:spPr/>
    </dgm:pt>
    <dgm:pt modelId="{94760974-C5E9-44ED-BE04-44D6E118E4D5}" type="pres">
      <dgm:prSet presAssocID="{91F0B0FD-7BA6-4C85-99B4-9CCECA2A605E}" presName="textB" presStyleLbl="revTx" presStyleIdx="1" presStyleCnt="6">
        <dgm:presLayoutVars>
          <dgm:bulletEnabled val="1"/>
        </dgm:presLayoutVars>
      </dgm:prSet>
      <dgm:spPr/>
    </dgm:pt>
    <dgm:pt modelId="{4D576FD9-788F-4543-8D34-19B23C17EE59}" type="pres">
      <dgm:prSet presAssocID="{91F0B0FD-7BA6-4C85-99B4-9CCECA2A605E}" presName="circleB" presStyleLbl="node1" presStyleIdx="1" presStyleCnt="6"/>
      <dgm:spPr/>
    </dgm:pt>
    <dgm:pt modelId="{34F0116F-A240-4686-8F33-F94D6FEFD790}" type="pres">
      <dgm:prSet presAssocID="{91F0B0FD-7BA6-4C85-99B4-9CCECA2A605E}" presName="spaceB" presStyleCnt="0"/>
      <dgm:spPr/>
    </dgm:pt>
    <dgm:pt modelId="{FA3FE117-BAD6-49A7-A5E0-A238B31D032A}" type="pres">
      <dgm:prSet presAssocID="{F0156C0A-21AB-40F1-B6B5-C4ED77A84D19}" presName="space" presStyleCnt="0"/>
      <dgm:spPr/>
    </dgm:pt>
    <dgm:pt modelId="{E7AD4465-D125-4CE8-B208-BFF6B7EE720A}" type="pres">
      <dgm:prSet presAssocID="{74DD5981-3DA2-4BB3-9EBD-D2BEA1B4B7DD}" presName="compositeA" presStyleCnt="0"/>
      <dgm:spPr/>
    </dgm:pt>
    <dgm:pt modelId="{2E14F2B2-0E76-4BF7-BF53-4B4DB409D8FB}" type="pres">
      <dgm:prSet presAssocID="{74DD5981-3DA2-4BB3-9EBD-D2BEA1B4B7DD}" presName="textA" presStyleLbl="revTx" presStyleIdx="2" presStyleCnt="6">
        <dgm:presLayoutVars>
          <dgm:bulletEnabled val="1"/>
        </dgm:presLayoutVars>
      </dgm:prSet>
      <dgm:spPr/>
    </dgm:pt>
    <dgm:pt modelId="{BD71AB09-74F0-4688-9436-49F073FC0406}" type="pres">
      <dgm:prSet presAssocID="{74DD5981-3DA2-4BB3-9EBD-D2BEA1B4B7DD}" presName="circleA" presStyleLbl="node1" presStyleIdx="2" presStyleCnt="6"/>
      <dgm:spPr/>
    </dgm:pt>
    <dgm:pt modelId="{983D0FB1-D188-4565-8826-352E10D93248}" type="pres">
      <dgm:prSet presAssocID="{74DD5981-3DA2-4BB3-9EBD-D2BEA1B4B7DD}" presName="spaceA" presStyleCnt="0"/>
      <dgm:spPr/>
    </dgm:pt>
    <dgm:pt modelId="{B43F30B1-CFD8-4E7D-A944-518865B8588C}" type="pres">
      <dgm:prSet presAssocID="{718088F2-F7D7-40BF-AC08-44862D579386}" presName="space" presStyleCnt="0"/>
      <dgm:spPr/>
    </dgm:pt>
    <dgm:pt modelId="{6F77DD16-071B-45E9-922E-7C7E1CD55F7B}" type="pres">
      <dgm:prSet presAssocID="{8EF70B94-D46A-4592-8140-2F7D66D21E9A}" presName="compositeB" presStyleCnt="0"/>
      <dgm:spPr/>
    </dgm:pt>
    <dgm:pt modelId="{0742E8BE-3129-4DAF-A613-96514CDE0D21}" type="pres">
      <dgm:prSet presAssocID="{8EF70B94-D46A-4592-8140-2F7D66D21E9A}" presName="textB" presStyleLbl="revTx" presStyleIdx="3" presStyleCnt="6">
        <dgm:presLayoutVars>
          <dgm:bulletEnabled val="1"/>
        </dgm:presLayoutVars>
      </dgm:prSet>
      <dgm:spPr/>
    </dgm:pt>
    <dgm:pt modelId="{293AFE85-E948-43B0-8519-A0B07E79946C}" type="pres">
      <dgm:prSet presAssocID="{8EF70B94-D46A-4592-8140-2F7D66D21E9A}" presName="circleB" presStyleLbl="node1" presStyleIdx="3" presStyleCnt="6"/>
      <dgm:spPr/>
    </dgm:pt>
    <dgm:pt modelId="{915BDA77-BC04-463D-9D5D-60041E0B49B0}" type="pres">
      <dgm:prSet presAssocID="{8EF70B94-D46A-4592-8140-2F7D66D21E9A}" presName="spaceB" presStyleCnt="0"/>
      <dgm:spPr/>
    </dgm:pt>
    <dgm:pt modelId="{DCC89A08-939E-41AF-AD85-406CAA67F848}" type="pres">
      <dgm:prSet presAssocID="{9F48F5B7-9D06-4631-A218-B364CCFC6C9E}" presName="space" presStyleCnt="0"/>
      <dgm:spPr/>
    </dgm:pt>
    <dgm:pt modelId="{058EDCED-F1AF-4BFA-9425-A69672D1E2C3}" type="pres">
      <dgm:prSet presAssocID="{F3F34BBC-AF89-4F8C-BA60-080F712ABDBB}" presName="compositeA" presStyleCnt="0"/>
      <dgm:spPr/>
    </dgm:pt>
    <dgm:pt modelId="{166C1250-BE46-4A40-B9BF-549A15222F15}" type="pres">
      <dgm:prSet presAssocID="{F3F34BBC-AF89-4F8C-BA60-080F712ABDBB}" presName="textA" presStyleLbl="revTx" presStyleIdx="4" presStyleCnt="6">
        <dgm:presLayoutVars>
          <dgm:bulletEnabled val="1"/>
        </dgm:presLayoutVars>
      </dgm:prSet>
      <dgm:spPr/>
    </dgm:pt>
    <dgm:pt modelId="{077D6788-6D88-4177-B64E-18E26A98B3C6}" type="pres">
      <dgm:prSet presAssocID="{F3F34BBC-AF89-4F8C-BA60-080F712ABDBB}" presName="circleA" presStyleLbl="node1" presStyleIdx="4" presStyleCnt="6"/>
      <dgm:spPr/>
    </dgm:pt>
    <dgm:pt modelId="{CCF6EE47-5023-4ABA-824A-716C90E6534A}" type="pres">
      <dgm:prSet presAssocID="{F3F34BBC-AF89-4F8C-BA60-080F712ABDBB}" presName="spaceA" presStyleCnt="0"/>
      <dgm:spPr/>
    </dgm:pt>
    <dgm:pt modelId="{F90A6A21-5811-4184-A424-ABF3264FDF16}" type="pres">
      <dgm:prSet presAssocID="{85A2CFB7-BC2A-4868-A0E5-9CE094A38AD5}" presName="space" presStyleCnt="0"/>
      <dgm:spPr/>
    </dgm:pt>
    <dgm:pt modelId="{34E8903C-7047-4BEE-90F1-1A4D1980882D}" type="pres">
      <dgm:prSet presAssocID="{96AEBFBE-2318-4BA2-AB9B-46280016E89F}" presName="compositeB" presStyleCnt="0"/>
      <dgm:spPr/>
    </dgm:pt>
    <dgm:pt modelId="{CDC58300-84CD-4185-8319-E853BD9EE5CE}" type="pres">
      <dgm:prSet presAssocID="{96AEBFBE-2318-4BA2-AB9B-46280016E89F}" presName="textB" presStyleLbl="revTx" presStyleIdx="5" presStyleCnt="6">
        <dgm:presLayoutVars>
          <dgm:bulletEnabled val="1"/>
        </dgm:presLayoutVars>
      </dgm:prSet>
      <dgm:spPr/>
    </dgm:pt>
    <dgm:pt modelId="{7B21DBF4-D315-417F-8D9A-DF6ADEB45C75}" type="pres">
      <dgm:prSet presAssocID="{96AEBFBE-2318-4BA2-AB9B-46280016E89F}" presName="circleB" presStyleLbl="node1" presStyleIdx="5" presStyleCnt="6"/>
      <dgm:spPr/>
    </dgm:pt>
    <dgm:pt modelId="{97BA266B-903A-47AC-8D81-56EBE19A4277}" type="pres">
      <dgm:prSet presAssocID="{96AEBFBE-2318-4BA2-AB9B-46280016E89F}" presName="spaceB" presStyleCnt="0"/>
      <dgm:spPr/>
    </dgm:pt>
  </dgm:ptLst>
  <dgm:cxnLst>
    <dgm:cxn modelId="{48AC981D-0018-4A2A-A246-D131CD28B2C1}" type="presOf" srcId="{8EF70B94-D46A-4592-8140-2F7D66D21E9A}" destId="{0742E8BE-3129-4DAF-A613-96514CDE0D21}" srcOrd="0" destOrd="0" presId="urn:microsoft.com/office/officeart/2005/8/layout/hProcess11"/>
    <dgm:cxn modelId="{E7A22F1F-BE9B-4379-9819-6429E5B552BE}" srcId="{C63EAB53-93F5-4982-9A28-B394B655055E}" destId="{96AEBFBE-2318-4BA2-AB9B-46280016E89F}" srcOrd="5" destOrd="0" parTransId="{C006B8CB-F667-4F3C-8E34-DD2FD24EF127}" sibTransId="{081792E2-2BEC-438F-8472-B9338E8B7E97}"/>
    <dgm:cxn modelId="{27810F29-A8DC-463A-9C49-739F7A66909B}" type="presOf" srcId="{61D33558-A68A-4AB2-A729-CDAEB2113C77}" destId="{5D8A62BF-BDDB-4859-A1EF-AE720049FCDF}" srcOrd="0" destOrd="0" presId="urn:microsoft.com/office/officeart/2005/8/layout/hProcess11"/>
    <dgm:cxn modelId="{4F724337-0E39-44B0-BED2-6B0F907A5EC7}" type="presOf" srcId="{96AEBFBE-2318-4BA2-AB9B-46280016E89F}" destId="{CDC58300-84CD-4185-8319-E853BD9EE5CE}" srcOrd="0" destOrd="0" presId="urn:microsoft.com/office/officeart/2005/8/layout/hProcess11"/>
    <dgm:cxn modelId="{B8777E69-093D-4DE9-8DC7-92029A445113}" type="presOf" srcId="{91F0B0FD-7BA6-4C85-99B4-9CCECA2A605E}" destId="{94760974-C5E9-44ED-BE04-44D6E118E4D5}" srcOrd="0" destOrd="0" presId="urn:microsoft.com/office/officeart/2005/8/layout/hProcess11"/>
    <dgm:cxn modelId="{9665E976-EA7B-4556-AD1A-C087DE265482}" type="presOf" srcId="{74DD5981-3DA2-4BB3-9EBD-D2BEA1B4B7DD}" destId="{2E14F2B2-0E76-4BF7-BF53-4B4DB409D8FB}" srcOrd="0" destOrd="0" presId="urn:microsoft.com/office/officeart/2005/8/layout/hProcess11"/>
    <dgm:cxn modelId="{62BE4D9C-852A-4B9C-A834-1CD03DE4AF6D}" type="presOf" srcId="{C63EAB53-93F5-4982-9A28-B394B655055E}" destId="{7454E669-9478-43B8-B3FE-AB92C444797B}" srcOrd="0" destOrd="0" presId="urn:microsoft.com/office/officeart/2005/8/layout/hProcess11"/>
    <dgm:cxn modelId="{0168929C-9306-455B-B90B-BE7B01852D6A}" srcId="{C63EAB53-93F5-4982-9A28-B394B655055E}" destId="{61D33558-A68A-4AB2-A729-CDAEB2113C77}" srcOrd="0" destOrd="0" parTransId="{BB2C9A03-A88C-4195-932A-54DCE588253D}" sibTransId="{CE17F942-EA3B-472A-9C8F-CEC8E81AC129}"/>
    <dgm:cxn modelId="{A1C4F19E-EFB6-4F49-AE6F-1B2E7F7D43AB}" srcId="{C63EAB53-93F5-4982-9A28-B394B655055E}" destId="{74DD5981-3DA2-4BB3-9EBD-D2BEA1B4B7DD}" srcOrd="2" destOrd="0" parTransId="{535A4B3B-4607-4E79-996C-99DDC8364DBD}" sibTransId="{718088F2-F7D7-40BF-AC08-44862D579386}"/>
    <dgm:cxn modelId="{C2D1F7B6-1FD7-4642-863F-0349EA321A35}" type="presOf" srcId="{F3F34BBC-AF89-4F8C-BA60-080F712ABDBB}" destId="{166C1250-BE46-4A40-B9BF-549A15222F15}" srcOrd="0" destOrd="0" presId="urn:microsoft.com/office/officeart/2005/8/layout/hProcess11"/>
    <dgm:cxn modelId="{1E94A1DA-C479-4C61-9F65-FC6D1E395168}" srcId="{C63EAB53-93F5-4982-9A28-B394B655055E}" destId="{8EF70B94-D46A-4592-8140-2F7D66D21E9A}" srcOrd="3" destOrd="0" parTransId="{BBE5171C-E550-4AFB-BE7A-C918F2D38D86}" sibTransId="{9F48F5B7-9D06-4631-A218-B364CCFC6C9E}"/>
    <dgm:cxn modelId="{9C4DFFE1-FFC2-45DD-A8C9-080795137E98}" srcId="{C63EAB53-93F5-4982-9A28-B394B655055E}" destId="{91F0B0FD-7BA6-4C85-99B4-9CCECA2A605E}" srcOrd="1" destOrd="0" parTransId="{68F5A2AC-5195-4F31-BF67-0D1DCC6F88B3}" sibTransId="{F0156C0A-21AB-40F1-B6B5-C4ED77A84D19}"/>
    <dgm:cxn modelId="{16B47EE3-BF2C-4384-9C28-A71F349D4020}" srcId="{C63EAB53-93F5-4982-9A28-B394B655055E}" destId="{F3F34BBC-AF89-4F8C-BA60-080F712ABDBB}" srcOrd="4" destOrd="0" parTransId="{93BC7687-0550-4850-B040-0A19896A9275}" sibTransId="{85A2CFB7-BC2A-4868-A0E5-9CE094A38AD5}"/>
    <dgm:cxn modelId="{F9C26C7E-6DF8-4330-A94B-1AECD2848755}" type="presParOf" srcId="{7454E669-9478-43B8-B3FE-AB92C444797B}" destId="{CCC2C780-57EE-4897-9E9F-38ACB59DA170}" srcOrd="0" destOrd="0" presId="urn:microsoft.com/office/officeart/2005/8/layout/hProcess11"/>
    <dgm:cxn modelId="{E5BB73BF-0C00-4918-9F19-380A28A8177E}" type="presParOf" srcId="{7454E669-9478-43B8-B3FE-AB92C444797B}" destId="{3F268AAE-8845-48A1-994D-0B13685796A0}" srcOrd="1" destOrd="0" presId="urn:microsoft.com/office/officeart/2005/8/layout/hProcess11"/>
    <dgm:cxn modelId="{59844828-2A85-45C9-A870-E2A30D7FF1F4}" type="presParOf" srcId="{3F268AAE-8845-48A1-994D-0B13685796A0}" destId="{9CB0E099-72FC-4F58-9623-4A5DD58E63DF}" srcOrd="0" destOrd="0" presId="urn:microsoft.com/office/officeart/2005/8/layout/hProcess11"/>
    <dgm:cxn modelId="{A8022CBF-396C-470F-9DD9-E0955D420BA5}" type="presParOf" srcId="{9CB0E099-72FC-4F58-9623-4A5DD58E63DF}" destId="{5D8A62BF-BDDB-4859-A1EF-AE720049FCDF}" srcOrd="0" destOrd="0" presId="urn:microsoft.com/office/officeart/2005/8/layout/hProcess11"/>
    <dgm:cxn modelId="{7D803B28-73F8-4E78-8382-D9440BD7A95A}" type="presParOf" srcId="{9CB0E099-72FC-4F58-9623-4A5DD58E63DF}" destId="{779686A5-39C1-49F8-AB64-89198324B912}" srcOrd="1" destOrd="0" presId="urn:microsoft.com/office/officeart/2005/8/layout/hProcess11"/>
    <dgm:cxn modelId="{D4C661F6-8763-4AD2-8AF7-B63F4558699A}" type="presParOf" srcId="{9CB0E099-72FC-4F58-9623-4A5DD58E63DF}" destId="{133CD805-7739-4159-B54A-8B2C786494A2}" srcOrd="2" destOrd="0" presId="urn:microsoft.com/office/officeart/2005/8/layout/hProcess11"/>
    <dgm:cxn modelId="{A50EC2F4-4548-4D1C-A030-8ED8023DFA30}" type="presParOf" srcId="{3F268AAE-8845-48A1-994D-0B13685796A0}" destId="{68D51E7E-15D2-4FE9-B8D3-BAACE4E4245C}" srcOrd="1" destOrd="0" presId="urn:microsoft.com/office/officeart/2005/8/layout/hProcess11"/>
    <dgm:cxn modelId="{EA52C885-31E0-4623-8C88-57D4684D6078}" type="presParOf" srcId="{3F268AAE-8845-48A1-994D-0B13685796A0}" destId="{8AAA3C2A-97A7-407A-996A-6E97E8A3F97E}" srcOrd="2" destOrd="0" presId="urn:microsoft.com/office/officeart/2005/8/layout/hProcess11"/>
    <dgm:cxn modelId="{62F8A941-0F6C-48B6-A2CC-C688F098BE7F}" type="presParOf" srcId="{8AAA3C2A-97A7-407A-996A-6E97E8A3F97E}" destId="{94760974-C5E9-44ED-BE04-44D6E118E4D5}" srcOrd="0" destOrd="0" presId="urn:microsoft.com/office/officeart/2005/8/layout/hProcess11"/>
    <dgm:cxn modelId="{36F50F7A-7827-49CA-941B-452C48440E04}" type="presParOf" srcId="{8AAA3C2A-97A7-407A-996A-6E97E8A3F97E}" destId="{4D576FD9-788F-4543-8D34-19B23C17EE59}" srcOrd="1" destOrd="0" presId="urn:microsoft.com/office/officeart/2005/8/layout/hProcess11"/>
    <dgm:cxn modelId="{663C82EE-38B6-4D2D-9424-D81F8FF2BD02}" type="presParOf" srcId="{8AAA3C2A-97A7-407A-996A-6E97E8A3F97E}" destId="{34F0116F-A240-4686-8F33-F94D6FEFD790}" srcOrd="2" destOrd="0" presId="urn:microsoft.com/office/officeart/2005/8/layout/hProcess11"/>
    <dgm:cxn modelId="{8873A24B-5DB7-4DCA-A8D6-0697BE7BF68B}" type="presParOf" srcId="{3F268AAE-8845-48A1-994D-0B13685796A0}" destId="{FA3FE117-BAD6-49A7-A5E0-A238B31D032A}" srcOrd="3" destOrd="0" presId="urn:microsoft.com/office/officeart/2005/8/layout/hProcess11"/>
    <dgm:cxn modelId="{573BCF2F-4B22-497E-9105-DF3AA98DAD19}" type="presParOf" srcId="{3F268AAE-8845-48A1-994D-0B13685796A0}" destId="{E7AD4465-D125-4CE8-B208-BFF6B7EE720A}" srcOrd="4" destOrd="0" presId="urn:microsoft.com/office/officeart/2005/8/layout/hProcess11"/>
    <dgm:cxn modelId="{D5E2FA4D-856F-4328-8DB5-6CC8CDBAC81D}" type="presParOf" srcId="{E7AD4465-D125-4CE8-B208-BFF6B7EE720A}" destId="{2E14F2B2-0E76-4BF7-BF53-4B4DB409D8FB}" srcOrd="0" destOrd="0" presId="urn:microsoft.com/office/officeart/2005/8/layout/hProcess11"/>
    <dgm:cxn modelId="{F047BA69-601C-4C79-80B6-F2E1B7C6D437}" type="presParOf" srcId="{E7AD4465-D125-4CE8-B208-BFF6B7EE720A}" destId="{BD71AB09-74F0-4688-9436-49F073FC0406}" srcOrd="1" destOrd="0" presId="urn:microsoft.com/office/officeart/2005/8/layout/hProcess11"/>
    <dgm:cxn modelId="{E96F79D1-2A05-4394-A13D-A287D7FDC151}" type="presParOf" srcId="{E7AD4465-D125-4CE8-B208-BFF6B7EE720A}" destId="{983D0FB1-D188-4565-8826-352E10D93248}" srcOrd="2" destOrd="0" presId="urn:microsoft.com/office/officeart/2005/8/layout/hProcess11"/>
    <dgm:cxn modelId="{5CF8A9E1-1D51-40E0-A4BC-A8DFB50C7F37}" type="presParOf" srcId="{3F268AAE-8845-48A1-994D-0B13685796A0}" destId="{B43F30B1-CFD8-4E7D-A944-518865B8588C}" srcOrd="5" destOrd="0" presId="urn:microsoft.com/office/officeart/2005/8/layout/hProcess11"/>
    <dgm:cxn modelId="{7C6F23FB-9D3A-4DE8-9ABF-7868D31E1946}" type="presParOf" srcId="{3F268AAE-8845-48A1-994D-0B13685796A0}" destId="{6F77DD16-071B-45E9-922E-7C7E1CD55F7B}" srcOrd="6" destOrd="0" presId="urn:microsoft.com/office/officeart/2005/8/layout/hProcess11"/>
    <dgm:cxn modelId="{BDFAA5D6-B946-4E3C-9FA7-3F6C73B3A7F5}" type="presParOf" srcId="{6F77DD16-071B-45E9-922E-7C7E1CD55F7B}" destId="{0742E8BE-3129-4DAF-A613-96514CDE0D21}" srcOrd="0" destOrd="0" presId="urn:microsoft.com/office/officeart/2005/8/layout/hProcess11"/>
    <dgm:cxn modelId="{ED435A47-3BC1-4136-BA33-0721F7AA0D6B}" type="presParOf" srcId="{6F77DD16-071B-45E9-922E-7C7E1CD55F7B}" destId="{293AFE85-E948-43B0-8519-A0B07E79946C}" srcOrd="1" destOrd="0" presId="urn:microsoft.com/office/officeart/2005/8/layout/hProcess11"/>
    <dgm:cxn modelId="{2D5AE92F-998B-40A2-9333-5F2CECDAD4AA}" type="presParOf" srcId="{6F77DD16-071B-45E9-922E-7C7E1CD55F7B}" destId="{915BDA77-BC04-463D-9D5D-60041E0B49B0}" srcOrd="2" destOrd="0" presId="urn:microsoft.com/office/officeart/2005/8/layout/hProcess11"/>
    <dgm:cxn modelId="{F1D830AE-04D4-4E8A-A5A3-07421CAE0C8D}" type="presParOf" srcId="{3F268AAE-8845-48A1-994D-0B13685796A0}" destId="{DCC89A08-939E-41AF-AD85-406CAA67F848}" srcOrd="7" destOrd="0" presId="urn:microsoft.com/office/officeart/2005/8/layout/hProcess11"/>
    <dgm:cxn modelId="{D47AC6B0-B3CB-4819-B373-911F8CBF19D4}" type="presParOf" srcId="{3F268AAE-8845-48A1-994D-0B13685796A0}" destId="{058EDCED-F1AF-4BFA-9425-A69672D1E2C3}" srcOrd="8" destOrd="0" presId="urn:microsoft.com/office/officeart/2005/8/layout/hProcess11"/>
    <dgm:cxn modelId="{A570E45B-D846-401C-865A-74FBF31650BA}" type="presParOf" srcId="{058EDCED-F1AF-4BFA-9425-A69672D1E2C3}" destId="{166C1250-BE46-4A40-B9BF-549A15222F15}" srcOrd="0" destOrd="0" presId="urn:microsoft.com/office/officeart/2005/8/layout/hProcess11"/>
    <dgm:cxn modelId="{42EE66AE-7644-469A-84E5-FDA0D98892A2}" type="presParOf" srcId="{058EDCED-F1AF-4BFA-9425-A69672D1E2C3}" destId="{077D6788-6D88-4177-B64E-18E26A98B3C6}" srcOrd="1" destOrd="0" presId="urn:microsoft.com/office/officeart/2005/8/layout/hProcess11"/>
    <dgm:cxn modelId="{349FD530-AC8C-486F-808B-6327F6B63029}" type="presParOf" srcId="{058EDCED-F1AF-4BFA-9425-A69672D1E2C3}" destId="{CCF6EE47-5023-4ABA-824A-716C90E6534A}" srcOrd="2" destOrd="0" presId="urn:microsoft.com/office/officeart/2005/8/layout/hProcess11"/>
    <dgm:cxn modelId="{1B2C2D32-763E-4251-96FC-0EB45B40B4D5}" type="presParOf" srcId="{3F268AAE-8845-48A1-994D-0B13685796A0}" destId="{F90A6A21-5811-4184-A424-ABF3264FDF16}" srcOrd="9" destOrd="0" presId="urn:microsoft.com/office/officeart/2005/8/layout/hProcess11"/>
    <dgm:cxn modelId="{B6010846-83DF-470E-9837-7C8412AF284B}" type="presParOf" srcId="{3F268AAE-8845-48A1-994D-0B13685796A0}" destId="{34E8903C-7047-4BEE-90F1-1A4D1980882D}" srcOrd="10" destOrd="0" presId="urn:microsoft.com/office/officeart/2005/8/layout/hProcess11"/>
    <dgm:cxn modelId="{6CEF86B7-971C-4843-95B5-613C1A96848B}" type="presParOf" srcId="{34E8903C-7047-4BEE-90F1-1A4D1980882D}" destId="{CDC58300-84CD-4185-8319-E853BD9EE5CE}" srcOrd="0" destOrd="0" presId="urn:microsoft.com/office/officeart/2005/8/layout/hProcess11"/>
    <dgm:cxn modelId="{D0353109-99EF-4B38-B0B0-080A45FFEF39}" type="presParOf" srcId="{34E8903C-7047-4BEE-90F1-1A4D1980882D}" destId="{7B21DBF4-D315-417F-8D9A-DF6ADEB45C75}" srcOrd="1" destOrd="0" presId="urn:microsoft.com/office/officeart/2005/8/layout/hProcess11"/>
    <dgm:cxn modelId="{C68A1C89-8E8D-4652-8E2F-EE65C5E933FF}" type="presParOf" srcId="{34E8903C-7047-4BEE-90F1-1A4D1980882D}" destId="{97BA266B-903A-47AC-8D81-56EBE19A427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2C780-57EE-4897-9E9F-38ACB59DA170}">
      <dsp:nvSpPr>
        <dsp:cNvPr id="0" name=""/>
        <dsp:cNvSpPr/>
      </dsp:nvSpPr>
      <dsp:spPr>
        <a:xfrm>
          <a:off x="0" y="1231106"/>
          <a:ext cx="8229600" cy="16414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A62BF-BDDB-4859-A1EF-AE720049FCDF}">
      <dsp:nvSpPr>
        <dsp:cNvPr id="0" name=""/>
        <dsp:cNvSpPr/>
      </dsp:nvSpPr>
      <dsp:spPr>
        <a:xfrm>
          <a:off x="2034" y="0"/>
          <a:ext cx="1184411" cy="16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1999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 dirty="0"/>
            <a:t>HTML</a:t>
          </a:r>
        </a:p>
      </dsp:txBody>
      <dsp:txXfrm>
        <a:off x="2034" y="0"/>
        <a:ext cx="1184411" cy="1641474"/>
      </dsp:txXfrm>
    </dsp:sp>
    <dsp:sp modelId="{779686A5-39C1-49F8-AB64-89198324B912}">
      <dsp:nvSpPr>
        <dsp:cNvPr id="0" name=""/>
        <dsp:cNvSpPr/>
      </dsp:nvSpPr>
      <dsp:spPr>
        <a:xfrm>
          <a:off x="389055" y="1846659"/>
          <a:ext cx="410368" cy="410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60974-C5E9-44ED-BE04-44D6E118E4D5}">
      <dsp:nvSpPr>
        <dsp:cNvPr id="0" name=""/>
        <dsp:cNvSpPr/>
      </dsp:nvSpPr>
      <dsp:spPr>
        <a:xfrm>
          <a:off x="1245666" y="2462212"/>
          <a:ext cx="1184411" cy="16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2010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Programmeringskurs i Java</a:t>
          </a:r>
        </a:p>
      </dsp:txBody>
      <dsp:txXfrm>
        <a:off x="1245666" y="2462212"/>
        <a:ext cx="1184411" cy="1641474"/>
      </dsp:txXfrm>
    </dsp:sp>
    <dsp:sp modelId="{4D576FD9-788F-4543-8D34-19B23C17EE59}">
      <dsp:nvSpPr>
        <dsp:cNvPr id="0" name=""/>
        <dsp:cNvSpPr/>
      </dsp:nvSpPr>
      <dsp:spPr>
        <a:xfrm>
          <a:off x="1632687" y="1846659"/>
          <a:ext cx="410368" cy="410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4F2B2-0E76-4BF7-BF53-4B4DB409D8FB}">
      <dsp:nvSpPr>
        <dsp:cNvPr id="0" name=""/>
        <dsp:cNvSpPr/>
      </dsp:nvSpPr>
      <dsp:spPr>
        <a:xfrm>
          <a:off x="2489298" y="0"/>
          <a:ext cx="1184411" cy="16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2013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R kopplat till statistikkurs</a:t>
          </a:r>
        </a:p>
      </dsp:txBody>
      <dsp:txXfrm>
        <a:off x="2489298" y="0"/>
        <a:ext cx="1184411" cy="1641474"/>
      </dsp:txXfrm>
    </dsp:sp>
    <dsp:sp modelId="{BD71AB09-74F0-4688-9436-49F073FC0406}">
      <dsp:nvSpPr>
        <dsp:cNvPr id="0" name=""/>
        <dsp:cNvSpPr/>
      </dsp:nvSpPr>
      <dsp:spPr>
        <a:xfrm>
          <a:off x="2876319" y="1846659"/>
          <a:ext cx="410368" cy="410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2E8BE-3129-4DAF-A613-96514CDE0D21}">
      <dsp:nvSpPr>
        <dsp:cNvPr id="0" name=""/>
        <dsp:cNvSpPr/>
      </dsp:nvSpPr>
      <dsp:spPr>
        <a:xfrm>
          <a:off x="3732930" y="2462212"/>
          <a:ext cx="1184411" cy="16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2014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Lärde mig VBA för D-uppsats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Tillämpningar i arbetslivet</a:t>
          </a:r>
        </a:p>
      </dsp:txBody>
      <dsp:txXfrm>
        <a:off x="3732930" y="2462212"/>
        <a:ext cx="1184411" cy="1641474"/>
      </dsp:txXfrm>
    </dsp:sp>
    <dsp:sp modelId="{293AFE85-E948-43B0-8519-A0B07E79946C}">
      <dsp:nvSpPr>
        <dsp:cNvPr id="0" name=""/>
        <dsp:cNvSpPr/>
      </dsp:nvSpPr>
      <dsp:spPr>
        <a:xfrm>
          <a:off x="4119951" y="1846659"/>
          <a:ext cx="410368" cy="410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C1250-BE46-4A40-B9BF-549A15222F15}">
      <dsp:nvSpPr>
        <dsp:cNvPr id="0" name=""/>
        <dsp:cNvSpPr/>
      </dsp:nvSpPr>
      <dsp:spPr>
        <a:xfrm>
          <a:off x="4976562" y="0"/>
          <a:ext cx="1184411" cy="16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Internkurs med R på Trafikverket</a:t>
          </a:r>
        </a:p>
      </dsp:txBody>
      <dsp:txXfrm>
        <a:off x="4976562" y="0"/>
        <a:ext cx="1184411" cy="1641474"/>
      </dsp:txXfrm>
    </dsp:sp>
    <dsp:sp modelId="{077D6788-6D88-4177-B64E-18E26A98B3C6}">
      <dsp:nvSpPr>
        <dsp:cNvPr id="0" name=""/>
        <dsp:cNvSpPr/>
      </dsp:nvSpPr>
      <dsp:spPr>
        <a:xfrm>
          <a:off x="5363583" y="1846659"/>
          <a:ext cx="410368" cy="410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58300-84CD-4185-8319-E853BD9EE5CE}">
      <dsp:nvSpPr>
        <dsp:cNvPr id="0" name=""/>
        <dsp:cNvSpPr/>
      </dsp:nvSpPr>
      <dsp:spPr>
        <a:xfrm>
          <a:off x="6220194" y="2462212"/>
          <a:ext cx="1184411" cy="16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 dirty="0"/>
            <a:t>Första rapporten i R</a:t>
          </a:r>
        </a:p>
      </dsp:txBody>
      <dsp:txXfrm>
        <a:off x="6220194" y="2462212"/>
        <a:ext cx="1184411" cy="1641474"/>
      </dsp:txXfrm>
    </dsp:sp>
    <dsp:sp modelId="{7B21DBF4-D315-417F-8D9A-DF6ADEB45C75}">
      <dsp:nvSpPr>
        <dsp:cNvPr id="0" name=""/>
        <dsp:cNvSpPr/>
      </dsp:nvSpPr>
      <dsp:spPr>
        <a:xfrm>
          <a:off x="6607215" y="1846659"/>
          <a:ext cx="410368" cy="410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F134-0BBA-4269-943B-9BAD9ABD1DE4}" type="datetimeFigureOut">
              <a:rPr lang="sv-SE" smtClean="0"/>
              <a:t>2024-12-06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083F-E1C4-4DE3-A31D-C6A1D6DECF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51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F8DC2-1DD8-49BC-A216-B09D2294E1D8}" type="datetimeFigureOut">
              <a:rPr lang="sv-SE" smtClean="0"/>
              <a:t>2024-12-06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C6D2-939D-48D2-A55F-2522CDF1D0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77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är en tröskel, men den är mindre än vad man tror – även om det är frustrerande ibland när man vet exakt hur man hade gjort detta i Excel, men står typ handfallen i sin kod. </a:t>
            </a:r>
          </a:p>
          <a:p>
            <a:endParaRPr lang="sv-SE" dirty="0"/>
          </a:p>
          <a:p>
            <a:r>
              <a:rPr lang="sv-SE" dirty="0"/>
              <a:t>Rätt mix på plats för att man ska orka köra igång – men efteråt så undrar man hur man orkade med sättet man hanterade och gjorda saker innan (massa tid, mest hur tråkigt det var)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24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229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135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87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AI kan ta fram kod, men också förklara!</a:t>
            </a:r>
          </a:p>
          <a:p>
            <a:br>
              <a:rPr lang="sv-SE" dirty="0"/>
            </a:br>
            <a:r>
              <a:rPr lang="sv-SE" dirty="0"/>
              <a:t>Lathunden kan alla bidra till. Ligger under ”R-nätverket”-kanalen/Intro och instruktioner till R/R Basics.pptx – </a:t>
            </a:r>
            <a:r>
              <a:rPr lang="sv-SE" dirty="0" err="1"/>
              <a:t>work</a:t>
            </a:r>
            <a:r>
              <a:rPr lang="sv-SE" dirty="0"/>
              <a:t> in progress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82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102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600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R, R Studio, MS Visual Studio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209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R+R </a:t>
            </a:r>
            <a:r>
              <a:rPr lang="sv-SE" dirty="0" err="1"/>
              <a:t>Studio+R</a:t>
            </a:r>
            <a:r>
              <a:rPr lang="sv-SE" dirty="0"/>
              <a:t> Tools kan vara nödvändiga för att börja med R. R Tools krävs för att installera vissa paket.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942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870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Ytterligare paket: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PLOTLY – interaktiva diagram (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ggplot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-diagram kan konverteras till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plotly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-diagram)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RVEST – paket för att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scrapa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data (ex. tabeller, eller filer från webben)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EUROSTAT – paket för att hämta Eurostat-data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39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115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891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{</a:t>
            </a:r>
            <a:r>
              <a:rPr lang="sv-SE" dirty="0" err="1"/>
              <a:t>hear</a:t>
            </a:r>
            <a:r>
              <a:rPr lang="sv-SE" dirty="0"/>
              <a:t>}-pkt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539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tabnamn</a:t>
            </a:r>
            <a:r>
              <a:rPr lang="sv-SE" dirty="0"/>
              <a:t> – de du vill döpa den till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79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63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36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6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en samhällsanalytiker som fokuserar på att hämta data från </a:t>
            </a:r>
            <a:r>
              <a:rPr lang="sv-SE" dirty="0" err="1"/>
              <a:t>API:er</a:t>
            </a:r>
            <a:r>
              <a:rPr lang="sv-SE" dirty="0"/>
              <a:t> och utföra rapportering och analysering, skulle jag rekommendera </a:t>
            </a:r>
            <a:r>
              <a:rPr lang="sv-SE" b="1" dirty="0"/>
              <a:t>R</a:t>
            </a:r>
            <a:r>
              <a:rPr lang="sv-SE" dirty="0"/>
              <a:t> och </a:t>
            </a:r>
            <a:r>
              <a:rPr lang="sv-SE" b="1" dirty="0" err="1"/>
              <a:t>Python</a:t>
            </a:r>
            <a:r>
              <a:rPr lang="sv-SE" dirty="0"/>
              <a:t> som de enklaste och mest kostnadseffektiva språken att börja med.</a:t>
            </a:r>
          </a:p>
          <a:p>
            <a:endParaRPr lang="sv-SE" dirty="0"/>
          </a:p>
          <a:p>
            <a:r>
              <a:rPr lang="sv-SE" dirty="0" err="1"/>
              <a:t>Open</a:t>
            </a:r>
            <a:r>
              <a:rPr lang="sv-SE" dirty="0"/>
              <a:t>-source, ingen officiell hjälp – men stort </a:t>
            </a:r>
            <a:r>
              <a:rPr lang="sv-SE" dirty="0" err="1"/>
              <a:t>community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78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Dela upp den elefanten och då kanske det bara handlar om att automatisera viss typ av hämtning av data eller bearbetning av data i början.</a:t>
            </a:r>
          </a:p>
          <a:p>
            <a:endParaRPr lang="sv-SE" dirty="0"/>
          </a:p>
          <a:p>
            <a:r>
              <a:rPr lang="sv-SE" dirty="0"/>
              <a:t>Återanvändbarhet till andra delar – ex. funktioner (anropar script)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78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21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9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89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229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851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0069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4064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66362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3870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9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237114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2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0460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16195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7241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1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534191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6731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35472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660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  <a:noFill/>
        </p:spPr>
        <p:txBody>
          <a:bodyPr bIns="0" anchor="b" anchorCtr="0"/>
          <a:lstStyle>
            <a:lvl1pPr algn="l">
              <a:lnSpc>
                <a:spcPts val="4200"/>
              </a:lnSpc>
              <a:defRPr b="0" cap="none" spc="0">
                <a:ln>
                  <a:noFill/>
                </a:ln>
                <a:solidFill>
                  <a:srgbClr val="7F7F7F"/>
                </a:solidFill>
                <a:effectLst/>
              </a:defRPr>
            </a:lvl1pPr>
          </a:lstStyle>
          <a:p>
            <a:r>
              <a:rPr kumimoji="0" lang="sv-SE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19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5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10522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  <a:endParaRPr lang="sv-SE" alt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42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7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7801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6760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05881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4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4D441-EAD7-7650-904E-7A1DCC14D92F}"/>
              </a:ext>
            </a:extLst>
          </p:cNvPr>
          <p:cNvSpPr txBox="1"/>
          <p:nvPr userDrawn="1"/>
        </p:nvSpPr>
        <p:spPr>
          <a:xfrm>
            <a:off x="8815191" y="6603841"/>
            <a:ext cx="467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8F435F-F8D2-4FB5-8C2B-AE8EA47A2EFE}" type="slidenum">
              <a:rPr lang="sv-SE" sz="1000" smtClean="0">
                <a:solidFill>
                  <a:schemeClr val="bg1"/>
                </a:solidFill>
              </a:r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56" r:id="rId3"/>
    <p:sldLayoutId id="2147483748" r:id="rId4"/>
    <p:sldLayoutId id="2147483750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196856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15049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69" r:id="rId3"/>
    <p:sldLayoutId id="2147483754" r:id="rId4"/>
    <p:sldLayoutId id="21474837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4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12853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196856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36961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70" r:id="rId3"/>
    <p:sldLayoutId id="2147483759" r:id="rId4"/>
    <p:sldLayoutId id="21474837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051200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2073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71" r:id="rId3"/>
    <p:sldLayoutId id="2147483764" r:id="rId4"/>
    <p:sldLayoutId id="214748376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051200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77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200" b="0" kern="1200" cap="none" spc="0">
          <a:ln>
            <a:noFill/>
          </a:ln>
          <a:solidFill>
            <a:srgbClr val="7F7F7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4ds.hadley.n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Användarkonferens för Regiondatabasen</a:t>
            </a:r>
          </a:p>
          <a:p>
            <a:endParaRPr lang="sv-SE" dirty="0"/>
          </a:p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Östersund 2024-11-05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Nyttorna med programmering</a:t>
            </a:r>
          </a:p>
        </p:txBody>
      </p:sp>
    </p:spTree>
    <p:extLst>
      <p:ext uri="{BB962C8B-B14F-4D97-AF65-F5344CB8AC3E}">
        <p14:creationId xmlns:p14="http://schemas.microsoft.com/office/powerpoint/2010/main" val="403095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7C32-FAD9-3C29-8A6D-F204B2CF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Praktiska exempel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CB23-BE6A-8B4C-E76B-EC118DE7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345C8-954D-9A47-850B-E3F760F1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424" y="3212976"/>
            <a:ext cx="6287377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7C32-FAD9-3C29-8A6D-F204B2CF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CB23-BE6A-8B4C-E76B-EC118DE7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345C8-954D-9A47-850B-E3F760F1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8" y="925181"/>
            <a:ext cx="6287377" cy="1552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73304-FCFA-88C7-D2E9-E7441C10E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87" y="2605007"/>
            <a:ext cx="6773220" cy="3467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9CD025-2DBA-2180-AEF1-C6CDAB87F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5373216"/>
            <a:ext cx="419703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7C32-FAD9-3C29-8A6D-F204B2CF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Enklare än någonsin!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D2A0D-7E66-1815-B66B-B77211D17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420888"/>
            <a:ext cx="5207715" cy="403129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9AD8B-F690-179E-48ED-E8A3B3B2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47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7C32-FAD9-3C29-8A6D-F204B2CF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Enklare än någonsin!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CB23-BE6A-8B4C-E76B-EC118DE7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AI (ex. </a:t>
            </a:r>
            <a:r>
              <a:rPr lang="sv-SE" dirty="0" err="1"/>
              <a:t>ChatGPT</a:t>
            </a:r>
            <a:r>
              <a:rPr lang="sv-SE" dirty="0"/>
              <a:t>)</a:t>
            </a:r>
          </a:p>
          <a:p>
            <a:endParaRPr lang="sv-SE" sz="1800" dirty="0"/>
          </a:p>
          <a:p>
            <a:r>
              <a:rPr lang="sv-SE" dirty="0"/>
              <a:t>Kollegor i offentlig sektor</a:t>
            </a:r>
          </a:p>
          <a:p>
            <a:pPr lvl="1"/>
            <a:r>
              <a:rPr lang="sv-SE" dirty="0"/>
              <a:t>R-nätverket</a:t>
            </a:r>
          </a:p>
          <a:p>
            <a:pPr lvl="2"/>
            <a:r>
              <a:rPr lang="sv-SE" i="1" dirty="0"/>
              <a:t>Finns en lathund</a:t>
            </a:r>
          </a:p>
          <a:p>
            <a:endParaRPr lang="sv-SE" sz="1800" dirty="0"/>
          </a:p>
          <a:p>
            <a:r>
              <a:rPr lang="sv-SE" dirty="0"/>
              <a:t>Webben</a:t>
            </a:r>
          </a:p>
          <a:p>
            <a:pPr lvl="1"/>
            <a:r>
              <a:rPr lang="sv-SE" dirty="0"/>
              <a:t>YouTube</a:t>
            </a:r>
          </a:p>
          <a:p>
            <a:pPr lvl="1"/>
            <a:r>
              <a:rPr lang="sv-SE" dirty="0" err="1"/>
              <a:t>Stackoverflow</a:t>
            </a:r>
            <a:endParaRPr lang="sv-SE" dirty="0"/>
          </a:p>
          <a:p>
            <a:pPr lvl="1"/>
            <a:endParaRPr lang="sv-SE" sz="1800" dirty="0"/>
          </a:p>
          <a:p>
            <a:r>
              <a:rPr lang="sv-SE" dirty="0"/>
              <a:t>Böcker</a:t>
            </a:r>
          </a:p>
          <a:p>
            <a:pPr lvl="1"/>
            <a:r>
              <a:rPr lang="sv-SE" dirty="0">
                <a:hlinkClick r:id="rId3"/>
              </a:rPr>
              <a:t>R for Data Science</a:t>
            </a:r>
            <a:r>
              <a:rPr lang="sv-S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D2A0D-7E66-1815-B66B-B77211D17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420888"/>
            <a:ext cx="5207715" cy="40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714330-E193-CD7A-88A7-EDEBBD16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537" y="2531707"/>
            <a:ext cx="2716402" cy="1807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D19B9-ED0F-556A-FC81-A9D118EB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Praktiska exempel forts.</a:t>
            </a:r>
          </a:p>
        </p:txBody>
      </p:sp>
      <p:pic>
        <p:nvPicPr>
          <p:cNvPr id="4" name="Picture Placeholder 19">
            <a:extLst>
              <a:ext uri="{FF2B5EF4-FFF2-40B4-BE49-F238E27FC236}">
                <a16:creationId xmlns:a16="http://schemas.microsoft.com/office/drawing/2014/main" id="{3190738C-34EB-DD04-C2CB-24F75A5FF3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12" r="24512"/>
          <a:stretch>
            <a:fillRect/>
          </a:stretch>
        </p:blipFill>
        <p:spPr>
          <a:xfrm>
            <a:off x="3779912" y="2539149"/>
            <a:ext cx="1800200" cy="1800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AFDCD9-7B28-25E8-CB89-C50C7B6140EF}"/>
              </a:ext>
            </a:extLst>
          </p:cNvPr>
          <p:cNvSpPr/>
          <p:nvPr/>
        </p:nvSpPr>
        <p:spPr>
          <a:xfrm>
            <a:off x="5580112" y="2518651"/>
            <a:ext cx="780975" cy="183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829AE8-1105-4799-DA26-E4A48E667CC8}"/>
              </a:ext>
            </a:extLst>
          </p:cNvPr>
          <p:cNvSpPr txBox="1"/>
          <p:nvPr/>
        </p:nvSpPr>
        <p:spPr>
          <a:xfrm>
            <a:off x="6219850" y="4692209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Platsannonser</a:t>
            </a:r>
          </a:p>
          <a:p>
            <a:pPr algn="ctr"/>
            <a:endParaRPr lang="sv-SE" dirty="0"/>
          </a:p>
          <a:p>
            <a:pPr algn="ctr"/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Frekvens: månad</a:t>
            </a:r>
          </a:p>
          <a:p>
            <a:pPr algn="ctr"/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Geografi/antal: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130E6E-58DF-176D-38E5-ACB2363F1475}"/>
              </a:ext>
            </a:extLst>
          </p:cNvPr>
          <p:cNvSpPr txBox="1"/>
          <p:nvPr/>
        </p:nvSpPr>
        <p:spPr>
          <a:xfrm>
            <a:off x="3483546" y="467052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Konjunktur- och arbetsmarknadsläge</a:t>
            </a:r>
            <a:endParaRPr lang="sv-SE" dirty="0"/>
          </a:p>
          <a:p>
            <a:pPr algn="ctr"/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Frekvens: månad</a:t>
            </a:r>
          </a:p>
          <a:p>
            <a:pPr algn="ctr"/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Geografi/antal: 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0E78CF-95C1-2944-C1F8-DAF07F347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14" y="2518651"/>
            <a:ext cx="1837955" cy="18206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ACD10-3BB6-3212-C827-A07FD220B188}"/>
              </a:ext>
            </a:extLst>
          </p:cNvPr>
          <p:cNvSpPr txBox="1"/>
          <p:nvPr/>
        </p:nvSpPr>
        <p:spPr>
          <a:xfrm>
            <a:off x="869145" y="4692263"/>
            <a:ext cx="19442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Rena script</a:t>
            </a:r>
          </a:p>
          <a:p>
            <a:pPr algn="ctr"/>
            <a:endParaRPr lang="sv-SE" dirty="0"/>
          </a:p>
          <a:p>
            <a:pPr algn="ctr"/>
            <a:r>
              <a:rPr lang="sv-SE" sz="1600" dirty="0"/>
              <a:t>Demografi</a:t>
            </a:r>
          </a:p>
          <a:p>
            <a:pPr algn="ctr"/>
            <a:r>
              <a:rPr lang="sv-SE" sz="1600" dirty="0"/>
              <a:t>RMI</a:t>
            </a:r>
          </a:p>
          <a:p>
            <a:pPr algn="ctr"/>
            <a:r>
              <a:rPr lang="sv-SE" sz="1600" dirty="0"/>
              <a:t>Mikrodata: STATIV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4DD1AEF-9E86-D722-5434-EBB89F74FC45}"/>
              </a:ext>
            </a:extLst>
          </p:cNvPr>
          <p:cNvSpPr/>
          <p:nvPr/>
        </p:nvSpPr>
        <p:spPr>
          <a:xfrm rot="16200000">
            <a:off x="5862587" y="3816035"/>
            <a:ext cx="216024" cy="4608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B9B63-8AB8-3E3D-77F1-FAE0948E564B}"/>
              </a:ext>
            </a:extLst>
          </p:cNvPr>
          <p:cNvSpPr txBox="1"/>
          <p:nvPr/>
        </p:nvSpPr>
        <p:spPr>
          <a:xfrm>
            <a:off x="5351589" y="6211557"/>
            <a:ext cx="123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Rapporter</a:t>
            </a:r>
          </a:p>
        </p:txBody>
      </p:sp>
    </p:spTree>
    <p:extLst>
      <p:ext uri="{BB962C8B-B14F-4D97-AF65-F5344CB8AC3E}">
        <p14:creationId xmlns:p14="http://schemas.microsoft.com/office/powerpoint/2010/main" val="100063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19B9-ED0F-556A-FC81-A9D118EB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Praktiska exempel forts.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A057A-66B2-76AC-1F23-91C3E271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0" y="2492896"/>
            <a:ext cx="4554819" cy="3168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68481-4D71-DB45-9437-D79046D2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489" y="2492896"/>
            <a:ext cx="4572000" cy="32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8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47FD-5DF9-77F0-0F1D-CDE2F1B5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behöver man?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38C1C-4AF0-F465-DCA8-4597324B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777" y="3407512"/>
            <a:ext cx="2896671" cy="101383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5C5BC-B146-C44C-FE4C-BF640C608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9" y="3215300"/>
            <a:ext cx="1440159" cy="1440159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3D69E321-489A-5731-46FD-B48D512C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7" y="3359316"/>
            <a:ext cx="1367766" cy="10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286B9-16B2-D227-6112-47470BC97989}"/>
              </a:ext>
            </a:extLst>
          </p:cNvPr>
          <p:cNvSpPr txBox="1"/>
          <p:nvPr/>
        </p:nvSpPr>
        <p:spPr>
          <a:xfrm>
            <a:off x="611560" y="465545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rgbClr val="7F7F7F"/>
                </a:solidFill>
              </a:rPr>
              <a:t>Programmeringspråket</a:t>
            </a:r>
            <a:endParaRPr lang="sv-SE" dirty="0">
              <a:solidFill>
                <a:srgbClr val="7F7F7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1A5BF-FC30-9FC5-DC4E-503A77631643}"/>
              </a:ext>
            </a:extLst>
          </p:cNvPr>
          <p:cNvSpPr txBox="1"/>
          <p:nvPr/>
        </p:nvSpPr>
        <p:spPr>
          <a:xfrm>
            <a:off x="3791024" y="4655459"/>
            <a:ext cx="1584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</a:rPr>
              <a:t>IDE-miljö för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7F7F7F"/>
                </a:solidFill>
              </a:rPr>
              <a:t>Open</a:t>
            </a:r>
            <a:r>
              <a:rPr lang="sv-SE" sz="1600" dirty="0">
                <a:solidFill>
                  <a:srgbClr val="7F7F7F"/>
                </a:solidFill>
              </a:rPr>
              <a:t>-source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7F7F7F"/>
              </a:solidFill>
            </a:endParaRPr>
          </a:p>
          <a:p>
            <a:pPr algn="ctr"/>
            <a:r>
              <a:rPr lang="sv-SE" sz="1400" i="1" dirty="0">
                <a:solidFill>
                  <a:schemeClr val="bg1">
                    <a:lumMod val="50000"/>
                  </a:schemeClr>
                </a:solidFill>
              </a:rPr>
              <a:t>R behövs oavsett </a:t>
            </a:r>
          </a:p>
          <a:p>
            <a:pPr algn="ctr"/>
            <a:r>
              <a:rPr lang="sv-SE" sz="1400" i="1" dirty="0">
                <a:solidFill>
                  <a:schemeClr val="bg1">
                    <a:lumMod val="50000"/>
                  </a:schemeClr>
                </a:solidFill>
              </a:rPr>
              <a:t>R Studio eller 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7F7F7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580D0-33DB-9879-F1E1-09624ABB9B93}"/>
              </a:ext>
            </a:extLst>
          </p:cNvPr>
          <p:cNvSpPr txBox="1"/>
          <p:nvPr/>
        </p:nvSpPr>
        <p:spPr>
          <a:xfrm>
            <a:off x="6795280" y="4655458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</a:rPr>
              <a:t>IDE-miljö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7F7F7F"/>
                </a:solidFill>
              </a:rPr>
              <a:t>Kommersiell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7F7F7F"/>
                </a:solidFill>
              </a:rPr>
              <a:t>Flera språk</a:t>
            </a:r>
          </a:p>
        </p:txBody>
      </p:sp>
    </p:spTree>
    <p:extLst>
      <p:ext uri="{BB962C8B-B14F-4D97-AF65-F5344CB8AC3E}">
        <p14:creationId xmlns:p14="http://schemas.microsoft.com/office/powerpoint/2010/main" val="410226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9C0F-1299-D818-07F3-83C7CD3A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Programmeringsmiljön (R Studio)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C164-4E3B-CA80-234C-F33E6448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AFBE3-C53E-8D1C-95E9-59DDB077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8498"/>
            <a:ext cx="9155101" cy="5151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7EE05-1227-CEF9-4B6C-992287896050}"/>
              </a:ext>
            </a:extLst>
          </p:cNvPr>
          <p:cNvSpPr txBox="1"/>
          <p:nvPr/>
        </p:nvSpPr>
        <p:spPr>
          <a:xfrm>
            <a:off x="755576" y="2171287"/>
            <a:ext cx="341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highlight>
                  <a:srgbClr val="FFFFFF"/>
                </a:highlight>
              </a:rPr>
              <a:t>Skript</a:t>
            </a:r>
            <a:r>
              <a:rPr lang="sv-SE" dirty="0">
                <a:highlight>
                  <a:srgbClr val="FFFFFF"/>
                </a:highlight>
              </a:rPr>
              <a:t> – här skrivs kod/programmet som man vill köra och spara till senare körningar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4C79-D8F4-7F2F-3C31-FC942BD493CE}"/>
              </a:ext>
            </a:extLst>
          </p:cNvPr>
          <p:cNvSpPr txBox="1"/>
          <p:nvPr/>
        </p:nvSpPr>
        <p:spPr>
          <a:xfrm>
            <a:off x="156367" y="4660440"/>
            <a:ext cx="46101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highlight>
                  <a:srgbClr val="FFFFFF"/>
                </a:highlight>
              </a:rPr>
              <a:t>Console</a:t>
            </a:r>
            <a:r>
              <a:rPr lang="sv-SE" dirty="0">
                <a:highlight>
                  <a:srgbClr val="FFFFFF"/>
                </a:highlight>
              </a:rPr>
              <a:t> – all kod som körs, körs i </a:t>
            </a:r>
            <a:r>
              <a:rPr lang="sv-SE" dirty="0" err="1">
                <a:highlight>
                  <a:srgbClr val="FFFFFF"/>
                </a:highlight>
              </a:rPr>
              <a:t>consolen</a:t>
            </a:r>
            <a:endParaRPr lang="sv-SE" dirty="0">
              <a:highlight>
                <a:srgbClr val="FFFFFF"/>
              </a:highlight>
            </a:endParaRPr>
          </a:p>
          <a:p>
            <a:pPr algn="ctr"/>
            <a:r>
              <a:rPr lang="sv-SE" sz="1200" dirty="0">
                <a:highlight>
                  <a:srgbClr val="FFFFFF"/>
                </a:highlight>
              </a:rPr>
              <a:t>Inget sparas per automatik för att det körs i </a:t>
            </a:r>
            <a:r>
              <a:rPr lang="sv-SE" sz="1200" dirty="0" err="1">
                <a:highlight>
                  <a:srgbClr val="FFFFFF"/>
                </a:highlight>
              </a:rPr>
              <a:t>consolen</a:t>
            </a:r>
            <a:endParaRPr lang="sv-SE" sz="1200" dirty="0">
              <a:highlight>
                <a:srgbClr val="FFFFFF"/>
              </a:highlight>
            </a:endParaRPr>
          </a:p>
          <a:p>
            <a:pPr algn="ctr"/>
            <a:endParaRPr lang="sv-SE" sz="1200" dirty="0">
              <a:highlight>
                <a:srgbClr val="FFFFFF"/>
              </a:highlight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200" i="1" dirty="0">
                <a:highlight>
                  <a:srgbClr val="FFFFFF"/>
                </a:highlight>
              </a:rPr>
              <a:t>Kod sparas om du sparar det i </a:t>
            </a:r>
            <a:r>
              <a:rPr lang="sv-SE" sz="1200" i="1" dirty="0" err="1">
                <a:highlight>
                  <a:srgbClr val="FFFFFF"/>
                </a:highlight>
              </a:rPr>
              <a:t>skripet</a:t>
            </a:r>
            <a:endParaRPr lang="sv-SE" sz="1200" i="1" dirty="0">
              <a:highlight>
                <a:srgbClr val="FFFFFF"/>
              </a:highlight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200" i="1" dirty="0">
                <a:highlight>
                  <a:srgbClr val="FFFFFF"/>
                </a:highlight>
              </a:rPr>
              <a:t>Objekt sparas genom att du sparar värden som ett objekt (kan göras direkt i </a:t>
            </a:r>
            <a:r>
              <a:rPr lang="sv-SE" sz="1200" i="1" dirty="0" err="1">
                <a:highlight>
                  <a:srgbClr val="FFFFFF"/>
                </a:highlight>
              </a:rPr>
              <a:t>console</a:t>
            </a:r>
            <a:r>
              <a:rPr lang="sv-SE" sz="1200" i="1" dirty="0">
                <a:highlight>
                  <a:srgbClr val="FFFFFF"/>
                </a:highlight>
              </a:rPr>
              <a:t> och i </a:t>
            </a:r>
            <a:r>
              <a:rPr lang="sv-SE" sz="1200" i="1" dirty="0" err="1">
                <a:highlight>
                  <a:srgbClr val="FFFFFF"/>
                </a:highlight>
              </a:rPr>
              <a:t>skirpt</a:t>
            </a:r>
            <a:r>
              <a:rPr lang="sv-SE" sz="1200" i="1" dirty="0">
                <a:highlight>
                  <a:srgbClr val="FFFFFF"/>
                </a:highlight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E77BB-6BF8-3545-7950-3E7E3030EB4F}"/>
              </a:ext>
            </a:extLst>
          </p:cNvPr>
          <p:cNvSpPr txBox="1"/>
          <p:nvPr/>
        </p:nvSpPr>
        <p:spPr>
          <a:xfrm>
            <a:off x="5220072" y="1995505"/>
            <a:ext cx="380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highlight>
                  <a:srgbClr val="FFFFFF"/>
                </a:highlight>
              </a:rPr>
              <a:t>Miljö</a:t>
            </a:r>
            <a:r>
              <a:rPr lang="sv-SE" dirty="0">
                <a:highlight>
                  <a:srgbClr val="FFFFFF"/>
                </a:highlight>
              </a:rPr>
              <a:t> – här syns allt du sparar, ex. tabeller – allt som syns här kallas </a:t>
            </a:r>
            <a:r>
              <a:rPr lang="sv-SE" i="1" dirty="0">
                <a:highlight>
                  <a:srgbClr val="FFFFFF"/>
                </a:highlight>
              </a:rPr>
              <a:t>objekt</a:t>
            </a:r>
            <a:endParaRPr lang="sv-SE" dirty="0">
              <a:highlight>
                <a:srgbClr val="FF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69933-4AE0-07D7-EF30-92EA6D2E0BF4}"/>
              </a:ext>
            </a:extLst>
          </p:cNvPr>
          <p:cNvSpPr txBox="1"/>
          <p:nvPr/>
        </p:nvSpPr>
        <p:spPr>
          <a:xfrm>
            <a:off x="5121295" y="4014109"/>
            <a:ext cx="380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highlight>
                  <a:srgbClr val="FFFFFF"/>
                </a:highlight>
              </a:rPr>
              <a:t>Verktyg</a:t>
            </a:r>
            <a:r>
              <a:rPr lang="sv-SE" dirty="0">
                <a:highlight>
                  <a:srgbClr val="FFFFFF"/>
                </a:highlight>
              </a:rPr>
              <a:t> – här visas grafer, hjälpavsnitt m.m.</a:t>
            </a:r>
          </a:p>
        </p:txBody>
      </p:sp>
    </p:spTree>
    <p:extLst>
      <p:ext uri="{BB962C8B-B14F-4D97-AF65-F5344CB8AC3E}">
        <p14:creationId xmlns:p14="http://schemas.microsoft.com/office/powerpoint/2010/main" val="244068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2FC2-B07C-6EA5-2075-BE35692C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Paket – verktygen du arbetar 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6D81-C18C-3F69-170D-C51C69979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antal funktioner finns utan att paket behöver installeras {</a:t>
            </a:r>
            <a:r>
              <a:rPr lang="sv-SE" dirty="0" err="1"/>
              <a:t>base</a:t>
            </a:r>
            <a:r>
              <a:rPr lang="sv-SE" dirty="0"/>
              <a:t>}</a:t>
            </a:r>
          </a:p>
          <a:p>
            <a:pPr lvl="1"/>
            <a:r>
              <a:rPr lang="sv-SE" sz="1600" dirty="0" err="1"/>
              <a:t>str</a:t>
            </a:r>
            <a:r>
              <a:rPr lang="sv-SE" sz="1600" dirty="0"/>
              <a:t>() – visar strukturen på ett objekt, ex. för en tabell/matris visas:</a:t>
            </a:r>
          </a:p>
          <a:p>
            <a:pPr lvl="2"/>
            <a:r>
              <a:rPr lang="sv-SE" sz="1400" dirty="0"/>
              <a:t>dimension</a:t>
            </a:r>
          </a:p>
          <a:p>
            <a:pPr lvl="2"/>
            <a:r>
              <a:rPr lang="sv-SE" sz="1400" dirty="0"/>
              <a:t>kolumnnamn</a:t>
            </a:r>
          </a:p>
          <a:p>
            <a:pPr lvl="2"/>
            <a:r>
              <a:rPr lang="sv-SE" sz="1400" dirty="0" err="1"/>
              <a:t>datatyp</a:t>
            </a:r>
            <a:r>
              <a:rPr lang="sv-SE" sz="1400" dirty="0"/>
              <a:t> (ex. </a:t>
            </a:r>
            <a:r>
              <a:rPr lang="sv-SE" sz="1400" dirty="0" err="1"/>
              <a:t>num</a:t>
            </a:r>
            <a:r>
              <a:rPr lang="sv-SE" sz="1400" dirty="0"/>
              <a:t>, </a:t>
            </a:r>
            <a:r>
              <a:rPr lang="sv-SE" sz="1400" dirty="0" err="1"/>
              <a:t>chr</a:t>
            </a:r>
            <a:r>
              <a:rPr lang="sv-SE" sz="1400" dirty="0"/>
              <a:t>, date, </a:t>
            </a:r>
            <a:r>
              <a:rPr lang="sv-SE" sz="1400" dirty="0" err="1"/>
              <a:t>factor</a:t>
            </a:r>
            <a:r>
              <a:rPr lang="sv-SE" sz="1400" dirty="0"/>
              <a:t>)</a:t>
            </a:r>
          </a:p>
          <a:p>
            <a:pPr lvl="1"/>
            <a:r>
              <a:rPr lang="sv-SE" sz="1600" dirty="0" err="1"/>
              <a:t>summary</a:t>
            </a:r>
            <a:r>
              <a:rPr lang="sv-SE" sz="1600" dirty="0"/>
              <a:t>() – visa ’nyckeltal’:</a:t>
            </a:r>
          </a:p>
          <a:p>
            <a:pPr lvl="2"/>
            <a:r>
              <a:rPr lang="sv-SE" sz="1400" dirty="0"/>
              <a:t>minsta värde</a:t>
            </a:r>
          </a:p>
          <a:p>
            <a:pPr lvl="2"/>
            <a:r>
              <a:rPr lang="sv-SE" sz="1400" dirty="0" err="1"/>
              <a:t>kvantiler</a:t>
            </a:r>
            <a:endParaRPr lang="sv-SE" sz="1400" dirty="0"/>
          </a:p>
          <a:p>
            <a:pPr lvl="2"/>
            <a:r>
              <a:rPr lang="sv-SE" sz="1400" dirty="0"/>
              <a:t>medelvärde/median</a:t>
            </a:r>
          </a:p>
          <a:p>
            <a:pPr lvl="2"/>
            <a:r>
              <a:rPr lang="sv-SE" sz="1400" dirty="0"/>
              <a:t>max värde</a:t>
            </a:r>
          </a:p>
          <a:p>
            <a:pPr lvl="1"/>
            <a:endParaRPr lang="sv-SE" sz="1800" dirty="0"/>
          </a:p>
          <a:p>
            <a:pPr lvl="1"/>
            <a:r>
              <a:rPr lang="sv-SE" sz="1800" dirty="0"/>
              <a:t>c() – kombinerar tal eller namn till en vektor</a:t>
            </a:r>
          </a:p>
          <a:p>
            <a:pPr lvl="1"/>
            <a:r>
              <a:rPr lang="sv-SE" sz="1800" dirty="0" err="1"/>
              <a:t>paste</a:t>
            </a:r>
            <a:r>
              <a:rPr lang="sv-SE" sz="1800" dirty="0"/>
              <a:t>() – sammanfoga ord eller siffror i ett värde/cell (ej vektor)</a:t>
            </a:r>
          </a:p>
          <a:p>
            <a:pPr lvl="1"/>
            <a:endParaRPr lang="sv-SE" sz="1800" dirty="0"/>
          </a:p>
          <a:p>
            <a:pPr lvl="1"/>
            <a:r>
              <a:rPr lang="sv-SE" sz="1800" dirty="0" err="1"/>
              <a:t>dput</a:t>
            </a:r>
            <a:r>
              <a:rPr lang="sv-SE" sz="1800" dirty="0"/>
              <a:t>() – återskapning av R-objekt, används för att visa objekt för ex. </a:t>
            </a:r>
            <a:r>
              <a:rPr lang="sv-SE" sz="1800" dirty="0" err="1"/>
              <a:t>ChatGPT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58492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1DF16-63FE-D903-41EA-E7838D5D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53" y="3371435"/>
            <a:ext cx="2161109" cy="2124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12FC2-B07C-6EA5-2075-BE35692C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Paket – verktygen du arbetar 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6D81-C18C-3F69-170D-C51C69979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Med ett fåtal kompletterande paket är man igång</a:t>
            </a:r>
          </a:p>
          <a:p>
            <a:pPr lvl="1"/>
            <a:r>
              <a:rPr lang="sv-SE" sz="1600" dirty="0"/>
              <a:t>Importera data</a:t>
            </a:r>
          </a:p>
          <a:p>
            <a:pPr lvl="2"/>
            <a:r>
              <a:rPr lang="sv-SE" sz="1400" dirty="0"/>
              <a:t>PXWEB – paket för att hämta SCB-data (</a:t>
            </a:r>
            <a:r>
              <a:rPr lang="sv-SE" sz="1400" dirty="0" err="1"/>
              <a:t>PxWeb</a:t>
            </a:r>
            <a:r>
              <a:rPr lang="sv-SE" sz="1400" dirty="0"/>
              <a:t>, funkar även för Konjunkturinstitutet)</a:t>
            </a:r>
          </a:p>
          <a:p>
            <a:pPr lvl="2"/>
            <a:r>
              <a:rPr lang="sv-SE" sz="1400" dirty="0"/>
              <a:t>RIO – importera filer i R (.</a:t>
            </a:r>
            <a:r>
              <a:rPr lang="sv-SE" sz="1400" dirty="0" err="1"/>
              <a:t>csv</a:t>
            </a:r>
            <a:r>
              <a:rPr lang="sv-SE" sz="1400" dirty="0"/>
              <a:t>, .</a:t>
            </a:r>
            <a:r>
              <a:rPr lang="sv-SE" sz="1400" dirty="0" err="1"/>
              <a:t>xsl</a:t>
            </a:r>
            <a:r>
              <a:rPr lang="sv-SE" sz="1400" dirty="0"/>
              <a:t>, .</a:t>
            </a:r>
            <a:r>
              <a:rPr lang="sv-SE" sz="1400" dirty="0" err="1"/>
              <a:t>xslx</a:t>
            </a:r>
            <a:r>
              <a:rPr lang="sv-SE" sz="1400" dirty="0"/>
              <a:t>, m.fl.)</a:t>
            </a:r>
          </a:p>
          <a:p>
            <a:pPr lvl="2"/>
            <a:r>
              <a:rPr lang="sv-SE" sz="1400" i="1" dirty="0"/>
              <a:t>WRITEXL – exportera </a:t>
            </a:r>
            <a:r>
              <a:rPr lang="sv-SE" sz="1400" i="1" dirty="0" err="1"/>
              <a:t>excel</a:t>
            </a:r>
            <a:r>
              <a:rPr lang="sv-SE" sz="1400" i="1" dirty="0"/>
              <a:t>-filer</a:t>
            </a:r>
          </a:p>
          <a:p>
            <a:pPr lvl="2"/>
            <a:endParaRPr lang="sv-SE" sz="1400" dirty="0"/>
          </a:p>
          <a:p>
            <a:pPr lvl="1"/>
            <a:r>
              <a:rPr lang="sv-SE" sz="1600" dirty="0"/>
              <a:t>Samlingspaket</a:t>
            </a:r>
          </a:p>
          <a:p>
            <a:pPr lvl="2" indent="-285750"/>
            <a:r>
              <a:rPr lang="sv-SE" sz="1400" dirty="0"/>
              <a:t>TIDYVERSE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sz="1200" dirty="0"/>
              <a:t>Visualisering (ggplot2)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sz="1200" dirty="0"/>
              <a:t>Manipulera data (</a:t>
            </a:r>
            <a:r>
              <a:rPr lang="sv-SE" sz="1200" dirty="0" err="1"/>
              <a:t>dplyr</a:t>
            </a:r>
            <a:r>
              <a:rPr lang="sv-SE" sz="1200" dirty="0"/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sz="1200" dirty="0" err="1"/>
              <a:t>Tidy</a:t>
            </a:r>
            <a:r>
              <a:rPr lang="sv-SE" sz="1200" dirty="0"/>
              <a:t> data (</a:t>
            </a:r>
            <a:r>
              <a:rPr lang="sv-SE" sz="1200" dirty="0" err="1"/>
              <a:t>tidyr</a:t>
            </a:r>
            <a:r>
              <a:rPr lang="sv-SE" sz="1200" dirty="0"/>
              <a:t>) </a:t>
            </a:r>
            <a:r>
              <a:rPr lang="sv-SE" sz="1200" i="1" dirty="0"/>
              <a:t>– </a:t>
            </a:r>
            <a:r>
              <a:rPr lang="sv-SE" sz="1200" i="1" dirty="0" err="1"/>
              <a:t>tidy</a:t>
            </a:r>
            <a:r>
              <a:rPr lang="sv-SE" sz="1200" i="1" dirty="0"/>
              <a:t> data är på pivot-format (en rad = en observation)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sz="1200" dirty="0"/>
              <a:t>m.fl.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800100" lvl="1"/>
            <a:r>
              <a:rPr lang="sv-SE" sz="1600" dirty="0"/>
              <a:t>Övrig hantering</a:t>
            </a:r>
          </a:p>
          <a:p>
            <a:pPr marL="1200150" lvl="2"/>
            <a:r>
              <a:rPr lang="sv-SE" sz="1400" dirty="0"/>
              <a:t>LUBRIDATE – paket för att jobba med datum</a:t>
            </a:r>
          </a:p>
          <a:p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AA565-F58E-8C24-0607-464EC5020DA1}"/>
              </a:ext>
            </a:extLst>
          </p:cNvPr>
          <p:cNvSpPr txBox="1"/>
          <p:nvPr/>
        </p:nvSpPr>
        <p:spPr>
          <a:xfrm>
            <a:off x="6847049" y="548703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/>
              <a:t>Paket som ingår i {</a:t>
            </a:r>
            <a:r>
              <a:rPr lang="sv-SE" sz="1000" i="1" dirty="0" err="1"/>
              <a:t>tidyverse</a:t>
            </a:r>
            <a:r>
              <a:rPr lang="sv-SE" sz="1000" i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473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FD5A-FD8A-0161-B10E-AABB1AD0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 resa med kod/programmering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33D591-1E8C-8F6E-7D03-3F6E04E90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132900"/>
              </p:ext>
            </p:extLst>
          </p:nvPr>
        </p:nvGraphicFramePr>
        <p:xfrm>
          <a:off x="468313" y="2062163"/>
          <a:ext cx="8229600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4DB3ED-B17B-1A5E-AB3D-40BA33B83C2A}"/>
              </a:ext>
            </a:extLst>
          </p:cNvPr>
          <p:cNvSpPr txBox="1"/>
          <p:nvPr/>
        </p:nvSpPr>
        <p:spPr>
          <a:xfrm>
            <a:off x="6444208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chemeClr val="accent1"/>
                </a:solidFill>
              </a:rPr>
              <a:t>case</a:t>
            </a:r>
            <a:r>
              <a:rPr lang="sv-SE" b="1" dirty="0">
                <a:solidFill>
                  <a:schemeClr val="accent1"/>
                </a:solidFill>
              </a:rPr>
              <a:t> + tid + källor</a:t>
            </a:r>
          </a:p>
        </p:txBody>
      </p:sp>
    </p:spTree>
    <p:extLst>
      <p:ext uri="{BB962C8B-B14F-4D97-AF65-F5344CB8AC3E}">
        <p14:creationId xmlns:p14="http://schemas.microsoft.com/office/powerpoint/2010/main" val="211307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2FC2-B07C-6EA5-2075-BE35692C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Paket – verktygen du arbetar 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4F997-F796-3D60-A6A7-D14ACCA4F940}"/>
              </a:ext>
            </a:extLst>
          </p:cNvPr>
          <p:cNvSpPr txBox="1"/>
          <p:nvPr/>
        </p:nvSpPr>
        <p:spPr>
          <a:xfrm>
            <a:off x="467544" y="2132856"/>
            <a:ext cx="5472608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Alla paket måste installeras första gången med: </a:t>
            </a:r>
            <a:r>
              <a:rPr lang="sv-SE" b="1" dirty="0" err="1">
                <a:solidFill>
                  <a:prstClr val="black"/>
                </a:solidFill>
              </a:rPr>
              <a:t>install.packages</a:t>
            </a:r>
            <a:r>
              <a:rPr lang="sv-SE" b="1" i="1" dirty="0">
                <a:solidFill>
                  <a:prstClr val="black"/>
                </a:solidFill>
              </a:rPr>
              <a:t>(”</a:t>
            </a:r>
            <a:r>
              <a:rPr lang="sv-SE" i="1" dirty="0">
                <a:solidFill>
                  <a:prstClr val="black"/>
                </a:solidFill>
              </a:rPr>
              <a:t>namn</a:t>
            </a:r>
            <a:r>
              <a:rPr lang="sv-SE" b="1" i="1" dirty="0">
                <a:solidFill>
                  <a:prstClr val="black"/>
                </a:solidFill>
              </a:rPr>
              <a:t>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VARJE gång man startar R måste paketen du vill använda, som finns installerade, laddas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prstClr val="black"/>
                </a:solidFill>
              </a:rPr>
              <a:t>library</a:t>
            </a:r>
            <a:r>
              <a:rPr lang="sv-SE" b="1" dirty="0">
                <a:solidFill>
                  <a:prstClr val="black"/>
                </a:solidFill>
              </a:rPr>
              <a:t>(</a:t>
            </a:r>
            <a:r>
              <a:rPr lang="sv-SE" i="1" dirty="0">
                <a:solidFill>
                  <a:prstClr val="black"/>
                </a:solidFill>
              </a:rPr>
              <a:t>namn</a:t>
            </a:r>
            <a:r>
              <a:rPr lang="sv-SE" b="1" dirty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En bra funktion som går att köra på alla funktioner är att inleda med </a:t>
            </a:r>
            <a:r>
              <a:rPr lang="sv-SE" b="1" dirty="0">
                <a:solidFill>
                  <a:prstClr val="black"/>
                </a:solidFill>
              </a:rPr>
              <a:t>”?”</a:t>
            </a:r>
            <a:r>
              <a:rPr lang="sv-SE" dirty="0">
                <a:solidFill>
                  <a:prstClr val="black"/>
                </a:solidFill>
              </a:rPr>
              <a:t>, sen funktionen</a:t>
            </a:r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– för en hjälpdokumentation på hur funktionen skall användas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prstClr val="black"/>
                </a:solidFill>
              </a:rPr>
              <a:t>ggplot</a:t>
            </a:r>
            <a:r>
              <a:rPr lang="sv-SE" dirty="0">
                <a:solidFill>
                  <a:prstClr val="black"/>
                </a:solidFill>
              </a:rPr>
              <a:t> heter visualiseringsfunktionen i ggplot2-paketet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Funktionen skrivs: </a:t>
            </a:r>
            <a:r>
              <a:rPr lang="sv-SE" dirty="0" err="1">
                <a:solidFill>
                  <a:prstClr val="black"/>
                </a:solidFill>
              </a:rPr>
              <a:t>ggplot</a:t>
            </a:r>
            <a:r>
              <a:rPr lang="sv-SE" dirty="0">
                <a:solidFill>
                  <a:prstClr val="black"/>
                </a:solidFill>
              </a:rPr>
              <a:t>()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Vill jag få hjälp hur jag kan använda </a:t>
            </a:r>
            <a:r>
              <a:rPr lang="sv-SE" dirty="0" err="1">
                <a:solidFill>
                  <a:prstClr val="black"/>
                </a:solidFill>
              </a:rPr>
              <a:t>ggplot</a:t>
            </a:r>
            <a:r>
              <a:rPr lang="sv-SE" dirty="0">
                <a:solidFill>
                  <a:prstClr val="black"/>
                </a:solidFill>
              </a:rPr>
              <a:t>, skriver jag: </a:t>
            </a:r>
            <a:r>
              <a:rPr lang="sv-SE" b="1" dirty="0">
                <a:solidFill>
                  <a:prstClr val="black"/>
                </a:solidFill>
              </a:rPr>
              <a:t>?</a:t>
            </a:r>
            <a:r>
              <a:rPr lang="sv-SE" b="1" dirty="0" err="1">
                <a:solidFill>
                  <a:prstClr val="black"/>
                </a:solidFill>
              </a:rPr>
              <a:t>ggplot</a:t>
            </a:r>
            <a:r>
              <a:rPr lang="sv-SE" b="1" dirty="0">
                <a:solidFill>
                  <a:prstClr val="black"/>
                </a:solidFill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62292-9F26-E814-6177-36807254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484695"/>
            <a:ext cx="4321642" cy="31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B412-B055-FC04-BFBD-E782D33F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&amp; 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C68-3651-F2A8-A79C-0E57E348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Data-typer </a:t>
            </a:r>
          </a:p>
          <a:p>
            <a:pPr lvl="1"/>
            <a:r>
              <a:rPr lang="sv-SE" dirty="0"/>
              <a:t>Om kontinuerlig variabel = numerisk (annars arg. ”</a:t>
            </a:r>
            <a:r>
              <a:rPr lang="sv-SE" dirty="0" err="1"/>
              <a:t>group</a:t>
            </a:r>
            <a:r>
              <a:rPr lang="sv-SE" dirty="0"/>
              <a:t>= ”)</a:t>
            </a:r>
          </a:p>
          <a:p>
            <a:r>
              <a:rPr lang="sv-SE" dirty="0"/>
              <a:t>Filhantering och struktur</a:t>
            </a:r>
          </a:p>
          <a:p>
            <a:pPr lvl="1"/>
            <a:r>
              <a:rPr lang="sv-SE" dirty="0" err="1"/>
              <a:t>wd</a:t>
            </a:r>
            <a:r>
              <a:rPr lang="sv-SE" dirty="0"/>
              <a:t> (</a:t>
            </a:r>
            <a:r>
              <a:rPr lang="sv-SE" dirty="0" err="1"/>
              <a:t>working</a:t>
            </a:r>
            <a:r>
              <a:rPr lang="sv-SE" dirty="0"/>
              <a:t> directory)</a:t>
            </a:r>
          </a:p>
          <a:p>
            <a:pPr lvl="2"/>
            <a:r>
              <a:rPr lang="sv-SE" dirty="0"/>
              <a:t>Sökvägar till ex. .</a:t>
            </a:r>
            <a:r>
              <a:rPr lang="sv-SE" dirty="0" err="1"/>
              <a:t>xlsx</a:t>
            </a:r>
            <a:r>
              <a:rPr lang="sv-SE" dirty="0"/>
              <a:t>-filer preciseras alltid utifrån </a:t>
            </a:r>
            <a:r>
              <a:rPr lang="sv-SE" dirty="0" err="1"/>
              <a:t>wd</a:t>
            </a:r>
            <a:endParaRPr lang="sv-SE" dirty="0"/>
          </a:p>
          <a:p>
            <a:pPr lvl="1"/>
            <a:r>
              <a:rPr lang="sv-SE" dirty="0"/>
              <a:t>R-projekt (</a:t>
            </a:r>
            <a:r>
              <a:rPr lang="sv-SE" dirty="0" err="1"/>
              <a:t>wd</a:t>
            </a:r>
            <a:r>
              <a:rPr lang="sv-SE" dirty="0"/>
              <a:t> sätts till </a:t>
            </a:r>
            <a:r>
              <a:rPr lang="sv-SE" dirty="0" err="1"/>
              <a:t>projektfilen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Vid rapportgenrering (R </a:t>
            </a:r>
            <a:r>
              <a:rPr lang="sv-SE" dirty="0" err="1"/>
              <a:t>Markdown</a:t>
            </a:r>
            <a:r>
              <a:rPr lang="sv-SE" dirty="0"/>
              <a:t>)</a:t>
            </a:r>
          </a:p>
          <a:p>
            <a:pPr lvl="2"/>
            <a:r>
              <a:rPr lang="sv-SE" dirty="0"/>
              <a:t>måste sökvägar till filer ligga på samma nivå eller lägre, ej uppåt i ”trädet”</a:t>
            </a:r>
          </a:p>
          <a:p>
            <a:pPr lvl="1"/>
            <a:endParaRPr lang="sv-SE" dirty="0"/>
          </a:p>
          <a:p>
            <a:r>
              <a:rPr lang="sv-SE" dirty="0" err="1"/>
              <a:t>Dashboards</a:t>
            </a:r>
            <a:r>
              <a:rPr lang="sv-SE" dirty="0"/>
              <a:t>: inte lika enkelt med interaktiva figurer (rullistor)</a:t>
            </a:r>
          </a:p>
        </p:txBody>
      </p:sp>
    </p:spTree>
    <p:extLst>
      <p:ext uri="{BB962C8B-B14F-4D97-AF65-F5344CB8AC3E}">
        <p14:creationId xmlns:p14="http://schemas.microsoft.com/office/powerpoint/2010/main" val="321925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9501-23A2-FA0C-2F1A-040C8AA9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660FB-4762-1366-F336-4153996C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Hämta SCB-data med {</a:t>
            </a:r>
            <a:r>
              <a:rPr lang="sv-SE" dirty="0" err="1"/>
              <a:t>pxweb</a:t>
            </a:r>
            <a:r>
              <a:rPr lang="sv-SE" dirty="0"/>
              <a:t>}-paketet</a:t>
            </a:r>
          </a:p>
          <a:p>
            <a:pPr lvl="1"/>
            <a:r>
              <a:rPr lang="sv-SE" dirty="0"/>
              <a:t>Interaktivt i R  - ladda </a:t>
            </a:r>
            <a:r>
              <a:rPr lang="sv-SE" dirty="0" err="1"/>
              <a:t>pxweb</a:t>
            </a:r>
            <a:r>
              <a:rPr lang="sv-SE" dirty="0"/>
              <a:t> och kör funktionen: </a:t>
            </a:r>
            <a:r>
              <a:rPr lang="sv-SE" dirty="0" err="1"/>
              <a:t>pxweb_interactive</a:t>
            </a:r>
            <a:r>
              <a:rPr lang="sv-SE" dirty="0"/>
              <a:t>()</a:t>
            </a:r>
          </a:p>
          <a:p>
            <a:pPr lvl="1"/>
            <a:r>
              <a:rPr lang="sv-SE" dirty="0"/>
              <a:t>Hämta adress och attribut via SSD (webben) – manuellt fylla i </a:t>
            </a:r>
            <a:r>
              <a:rPr lang="sv-SE" dirty="0" err="1"/>
              <a:t>query</a:t>
            </a:r>
            <a:endParaRPr lang="sv-SE" dirty="0"/>
          </a:p>
          <a:p>
            <a:pPr lvl="1"/>
            <a:r>
              <a:rPr lang="sv-SE" dirty="0"/>
              <a:t>Automatiskt med script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790F8-C855-D6FC-466D-80A0BD116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3933056"/>
            <a:ext cx="7200800" cy="18527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7FCF49-CCDB-84C3-F18B-BA308C9C0580}"/>
              </a:ext>
            </a:extLst>
          </p:cNvPr>
          <p:cNvCxnSpPr/>
          <p:nvPr/>
        </p:nvCxnSpPr>
        <p:spPr>
          <a:xfrm>
            <a:off x="468313" y="4653136"/>
            <a:ext cx="431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8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028ED46-CADC-9865-D4B7-5205E2618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BE2E62-2878-B339-B61D-647C25C1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 kännedom</a:t>
            </a:r>
          </a:p>
        </p:txBody>
      </p:sp>
    </p:spTree>
    <p:extLst>
      <p:ext uri="{BB962C8B-B14F-4D97-AF65-F5344CB8AC3E}">
        <p14:creationId xmlns:p14="http://schemas.microsoft.com/office/powerpoint/2010/main" val="194095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867AD5-469D-BEEC-9C49-9A85CEC5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Logiska symboler i 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CFE86F-5C8F-E763-B63D-19BBDE8CB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Används exempelvis vid urval av rader i en tabell som möter ett visst kriterium:</a:t>
            </a:r>
          </a:p>
          <a:p>
            <a:endParaRPr lang="sv-SE" dirty="0"/>
          </a:p>
          <a:p>
            <a:r>
              <a:rPr lang="sv-SE" dirty="0"/>
              <a:t>‘==’ lika med, ‘!=’ inte lika med</a:t>
            </a:r>
          </a:p>
          <a:p>
            <a:r>
              <a:rPr lang="sv-SE" dirty="0"/>
              <a:t>’&lt;’ mindre än, ’&gt;’ mer än</a:t>
            </a:r>
          </a:p>
          <a:p>
            <a:r>
              <a:rPr lang="sv-SE" dirty="0"/>
              <a:t>’&lt;=’ mindre eller lika med, ’&gt;=’ mer eller lika med</a:t>
            </a:r>
          </a:p>
          <a:p>
            <a:r>
              <a:rPr lang="sv-SE" dirty="0"/>
              <a:t>’&amp;’ och, ’|’ eller</a:t>
            </a:r>
          </a:p>
          <a:p>
            <a:r>
              <a:rPr lang="sv-SE" dirty="0"/>
              <a:t>’!’ inte för logiska objekt (TRUE, FALSE)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Exempel med </a:t>
            </a:r>
            <a:r>
              <a:rPr lang="sv-SE" i="1" dirty="0"/>
              <a:t>filter()</a:t>
            </a:r>
            <a:r>
              <a:rPr lang="sv-SE" dirty="0"/>
              <a:t>-funktionen från </a:t>
            </a:r>
            <a:r>
              <a:rPr lang="sv-SE" i="1" dirty="0" err="1"/>
              <a:t>dplyr</a:t>
            </a:r>
            <a:endParaRPr lang="sv-SE" i="1" dirty="0"/>
          </a:p>
          <a:p>
            <a:endParaRPr lang="sv-SE" i="1" dirty="0"/>
          </a:p>
          <a:p>
            <a:pPr marL="0" indent="0">
              <a:buNone/>
            </a:pPr>
            <a:r>
              <a:rPr lang="sv-SE" dirty="0"/>
              <a:t>	filter(</a:t>
            </a:r>
            <a:r>
              <a:rPr lang="sv-SE" dirty="0" err="1"/>
              <a:t>df</a:t>
            </a:r>
            <a:r>
              <a:rPr lang="sv-SE" dirty="0"/>
              <a:t>, ar == 2020) – </a:t>
            </a:r>
            <a:r>
              <a:rPr lang="sv-SE" i="1" dirty="0"/>
              <a:t>väljer ut alla rader i tabellen ”</a:t>
            </a:r>
            <a:r>
              <a:rPr lang="sv-SE" i="1" dirty="0" err="1"/>
              <a:t>df</a:t>
            </a:r>
            <a:r>
              <a:rPr lang="sv-SE" i="1" dirty="0"/>
              <a:t>” med år 2020 				(kolumnnamn ”ar”)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527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Programmering &amp; R</a:t>
            </a:r>
          </a:p>
          <a:p>
            <a:r>
              <a:rPr lang="sv-SE" dirty="0"/>
              <a:t>Varför och när?</a:t>
            </a:r>
          </a:p>
          <a:p>
            <a:r>
              <a:rPr lang="sv-SE" dirty="0"/>
              <a:t>Praktiska exempel</a:t>
            </a:r>
          </a:p>
          <a:p>
            <a:r>
              <a:rPr lang="sv-SE" dirty="0"/>
              <a:t>Enklare än någonsin (resurser/hjälp)</a:t>
            </a:r>
          </a:p>
          <a:p>
            <a:r>
              <a:rPr lang="sv-SE" dirty="0"/>
              <a:t>Vad behöver man?</a:t>
            </a:r>
          </a:p>
          <a:p>
            <a:r>
              <a:rPr lang="sv-SE" dirty="0"/>
              <a:t>Programmeringsmiljön (R Studio)</a:t>
            </a:r>
          </a:p>
          <a:p>
            <a:r>
              <a:rPr lang="sv-SE" dirty="0"/>
              <a:t>Paket (verktygen)</a:t>
            </a:r>
          </a:p>
          <a:p>
            <a:r>
              <a:rPr lang="sv-SE" dirty="0"/>
              <a:t>Tips &amp; Trix</a:t>
            </a:r>
          </a:p>
          <a:p>
            <a:r>
              <a:rPr lang="sv-S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62173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86C2-7E4F-BCD8-2127-19377BC1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Programmering &amp; 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01343-7471-0D1B-427C-214206950F92}"/>
              </a:ext>
            </a:extLst>
          </p:cNvPr>
          <p:cNvSpPr txBox="1"/>
          <p:nvPr/>
        </p:nvSpPr>
        <p:spPr>
          <a:xfrm>
            <a:off x="1594781" y="2782669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/>
              <a:t>Programmering – en samling (lista) instruktioner som programmet skall utföra – listan benämns 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B4ACA-7D0D-DC4C-EDCE-31790C293289}"/>
              </a:ext>
            </a:extLst>
          </p:cNvPr>
          <p:cNvSpPr txBox="1"/>
          <p:nvPr/>
        </p:nvSpPr>
        <p:spPr>
          <a:xfrm>
            <a:off x="1583668" y="386104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/>
              <a:t>Objektorienterad programmering – då man skapar och hanterar objekt – objekt är oftast data (tabeller)</a:t>
            </a:r>
          </a:p>
        </p:txBody>
      </p:sp>
    </p:spTree>
    <p:extLst>
      <p:ext uri="{BB962C8B-B14F-4D97-AF65-F5344CB8AC3E}">
        <p14:creationId xmlns:p14="http://schemas.microsoft.com/office/powerpoint/2010/main" val="411971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260B-5759-3AF0-0A59-B8BEAF75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Programmering &amp; R</a:t>
            </a:r>
          </a:p>
        </p:txBody>
      </p:sp>
      <p:pic>
        <p:nvPicPr>
          <p:cNvPr id="1026" name="Picture 2" descr="What is Python Coding? | Juni Learning">
            <a:extLst>
              <a:ext uri="{FF2B5EF4-FFF2-40B4-BE49-F238E27FC236}">
                <a16:creationId xmlns:a16="http://schemas.microsoft.com/office/drawing/2014/main" id="{BF0BA41E-B5D8-FB82-1A3E-0738FB73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83" y="2402656"/>
            <a:ext cx="1206852" cy="12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D} Freezing Visual Basic Signals Impending EOL - Ed Tittel">
            <a:extLst>
              <a:ext uri="{FF2B5EF4-FFF2-40B4-BE49-F238E27FC236}">
                <a16:creationId xmlns:a16="http://schemas.microsoft.com/office/drawing/2014/main" id="{11C99431-923F-5F9A-005E-3D79AFD9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45" y="3841987"/>
            <a:ext cx="1609136" cy="9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vaScript Tutorial">
            <a:extLst>
              <a:ext uri="{FF2B5EF4-FFF2-40B4-BE49-F238E27FC236}">
                <a16:creationId xmlns:a16="http://schemas.microsoft.com/office/drawing/2014/main" id="{BE161A48-4BC2-C101-8E72-60EF6515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71" y="3979297"/>
            <a:ext cx="562876" cy="5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B20ED07-DB79-996D-4C10-E9C60F30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27" y="2659304"/>
            <a:ext cx="1491372" cy="6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tlab | Cuahsi.org">
            <a:extLst>
              <a:ext uri="{FF2B5EF4-FFF2-40B4-BE49-F238E27FC236}">
                <a16:creationId xmlns:a16="http://schemas.microsoft.com/office/drawing/2014/main" id="{A0F67605-BDDB-DAC8-8F50-B62791AE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82" y="5206007"/>
            <a:ext cx="1352236" cy="9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S (software) - Wikipedia">
            <a:extLst>
              <a:ext uri="{FF2B5EF4-FFF2-40B4-BE49-F238E27FC236}">
                <a16:creationId xmlns:a16="http://schemas.microsoft.com/office/drawing/2014/main" id="{251CF8A9-0A85-7C55-5FEA-848919E3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4" y="5437764"/>
            <a:ext cx="1285632" cy="5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cala (programming language) - Wikipedia">
            <a:extLst>
              <a:ext uri="{FF2B5EF4-FFF2-40B4-BE49-F238E27FC236}">
                <a16:creationId xmlns:a16="http://schemas.microsoft.com/office/drawing/2014/main" id="{CE8FCE30-FC06-4985-37E7-BE0377E7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88" y="5339283"/>
            <a:ext cx="1582242" cy="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ta/SE 18 | University of Alberta Information Services and Technology |  Academic Software Discounts">
            <a:extLst>
              <a:ext uri="{FF2B5EF4-FFF2-40B4-BE49-F238E27FC236}">
                <a16:creationId xmlns:a16="http://schemas.microsoft.com/office/drawing/2014/main" id="{DE204706-FB73-5A6D-8E6F-FC5475FB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7" y="3717032"/>
            <a:ext cx="1206852" cy="12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F49A70A-2066-FFA6-9683-7311C1BD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0" y="2475067"/>
            <a:ext cx="1367766" cy="10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8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9ACF-B274-7A7E-B72B-C6FDBBA6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Programmering &amp; 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04A21-A516-F444-E4E8-F9F9F909CA4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sv-SE" b="1" dirty="0"/>
          </a:p>
          <a:p>
            <a:r>
              <a:rPr lang="sv-SE" b="1" dirty="0" err="1"/>
              <a:t>Python</a:t>
            </a:r>
            <a:endParaRPr lang="sv-S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Kostnad: gratis (</a:t>
            </a:r>
            <a:r>
              <a:rPr lang="sv-SE" sz="2000" dirty="0" err="1"/>
              <a:t>open</a:t>
            </a:r>
            <a:r>
              <a:rPr lang="sv-SE" sz="2000" dirty="0"/>
              <a:t>-source)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Bredare språk för fler domäner (data science, webbutveckling, mjukvaruutveckling, spel, AI)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Nackdelar: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v-SE" sz="1800" dirty="0"/>
              <a:t>Visualiseringar är mer invecklade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40A0E-8FBC-9845-A9D6-EC936DF330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  <a:p>
            <a:r>
              <a:rPr lang="sv-SE" b="1" dirty="0"/>
              <a:t>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Kostnad: gratis (</a:t>
            </a:r>
            <a:r>
              <a:rPr lang="sv-SE" sz="2000" dirty="0" err="1"/>
              <a:t>open</a:t>
            </a:r>
            <a:r>
              <a:rPr lang="sv-SE" sz="2000" dirty="0"/>
              <a:t>-source)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Populär i vår domän (akademi, forskning, finans &amp; data science)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Nackdelar: finns många olika paket – kan vara svårt att hitta det bästa för just sin uppgift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Det som används inom samhällsanalys (kollegor i Sverige)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33191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19B9-ED0F-556A-FC81-A9D118EB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och när?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1A09-16D8-6FC1-D65E-C08BF3B5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061617"/>
            <a:ext cx="3455615" cy="4103687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Hela arbetsprocessen i ett verktyg!</a:t>
            </a:r>
          </a:p>
          <a:p>
            <a:endParaRPr lang="sv-SE" sz="800" dirty="0"/>
          </a:p>
          <a:p>
            <a:pPr lvl="1"/>
            <a:r>
              <a:rPr lang="sv-SE" dirty="0"/>
              <a:t>Effektivisering</a:t>
            </a:r>
          </a:p>
          <a:p>
            <a:pPr lvl="2"/>
            <a:r>
              <a:rPr lang="sv-SE" dirty="0"/>
              <a:t>återkommande moment</a:t>
            </a:r>
          </a:p>
          <a:p>
            <a:pPr lvl="3"/>
            <a:r>
              <a:rPr lang="sv-SE" dirty="0"/>
              <a:t>återanvändbarhet</a:t>
            </a:r>
          </a:p>
          <a:p>
            <a:pPr lvl="1"/>
            <a:r>
              <a:rPr lang="sv-SE" dirty="0"/>
              <a:t>Delning av ex. script</a:t>
            </a:r>
          </a:p>
          <a:p>
            <a:pPr lvl="1"/>
            <a:r>
              <a:rPr lang="sv-SE" dirty="0"/>
              <a:t>Samskapande (</a:t>
            </a:r>
            <a:r>
              <a:rPr lang="sv-SE" dirty="0" err="1"/>
              <a:t>Github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Kvalitetssäkring</a:t>
            </a:r>
          </a:p>
          <a:p>
            <a:pPr lvl="1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Reproducerbarhet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3C5ED5-914B-406C-2DA6-529E7856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08585"/>
            <a:ext cx="49244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2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19B9-ED0F-556A-FC81-A9D118EB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och när?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DCBA-34D0-8E6E-DF9F-9BDC4D2F6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När ska man överväga programmering?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82C0C76-DD92-5F5E-F72A-0770A62B6A30}"/>
              </a:ext>
            </a:extLst>
          </p:cNvPr>
          <p:cNvSpPr txBox="1">
            <a:spLocks/>
          </p:cNvSpPr>
          <p:nvPr/>
        </p:nvSpPr>
        <p:spPr bwMode="auto">
          <a:xfrm>
            <a:off x="1619672" y="3212976"/>
            <a:ext cx="5904656" cy="25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‘</a:t>
            </a:r>
            <a:r>
              <a:rPr lang="sv-SE" sz="1600" dirty="0" err="1"/>
              <a:t>Overkill</a:t>
            </a:r>
            <a:r>
              <a:rPr lang="sv-SE" sz="1600" dirty="0"/>
              <a:t>’ om det är små datamaterial som ska användas en gång för att ta fram standarddiagram eller tabeller</a:t>
            </a:r>
          </a:p>
          <a:p>
            <a:r>
              <a:rPr lang="sv-SE" sz="1600" dirty="0"/>
              <a:t>Att programmera tar oftast längre tid vid enklare framställningar, </a:t>
            </a:r>
            <a:r>
              <a:rPr lang="sv-SE" sz="1600" dirty="0" err="1"/>
              <a:t>tidsbesparning</a:t>
            </a:r>
            <a:r>
              <a:rPr lang="sv-SE" sz="1600" dirty="0"/>
              <a:t> sker om </a:t>
            </a:r>
            <a:r>
              <a:rPr lang="sv-SE" sz="1600" b="1" dirty="0"/>
              <a:t>1) flera diagram </a:t>
            </a:r>
            <a:r>
              <a:rPr lang="sv-SE" sz="1600" dirty="0"/>
              <a:t>skall tas fram (med samma grunddata – ev. i kombination med viss manipulering), och särskilt i kombination med </a:t>
            </a:r>
            <a:r>
              <a:rPr lang="sv-SE" sz="1600" b="1" dirty="0"/>
              <a:t>2)</a:t>
            </a:r>
            <a:r>
              <a:rPr lang="sv-SE" sz="1600" dirty="0"/>
              <a:t> </a:t>
            </a:r>
            <a:r>
              <a:rPr lang="sv-SE" sz="1600" b="1" dirty="0"/>
              <a:t>frekvent uppdateringsintervall</a:t>
            </a:r>
            <a:r>
              <a:rPr lang="sv-SE" sz="1600" dirty="0"/>
              <a:t> och </a:t>
            </a:r>
            <a:r>
              <a:rPr lang="sv-SE" sz="1600" b="1" dirty="0"/>
              <a:t>3) för flera olika geografier</a:t>
            </a:r>
          </a:p>
          <a:p>
            <a:endParaRPr lang="sv-SE" sz="1600" b="1" dirty="0"/>
          </a:p>
          <a:p>
            <a:r>
              <a:rPr lang="sv-SE" sz="1600" dirty="0"/>
              <a:t>Desto duktigare man blir i R, desto lägre blir tröskel för när R är det bästa verktyget – men Excel och manuella uttag kommer alltid vara en del av verktygslådan (och nödvändigt).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98265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19B9-ED0F-556A-FC81-A9D118EB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och när?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3C5ED5-914B-406C-2DA6-529E7856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47" y="3208585"/>
            <a:ext cx="49244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34DFE-6F44-1127-EAD3-2776FE469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94" y="3429000"/>
            <a:ext cx="828787" cy="1042890"/>
          </a:xfrm>
          <a:prstGeom prst="rect">
            <a:avLst/>
          </a:prstGeom>
        </p:spPr>
      </p:pic>
      <p:pic>
        <p:nvPicPr>
          <p:cNvPr id="2050" name="Picture 2" descr="131 300+ bildbanksfoton, bilder och royaltyfria bilder med Databas - iStock  | Products, Information, Framtid">
            <a:extLst>
              <a:ext uri="{FF2B5EF4-FFF2-40B4-BE49-F238E27FC236}">
                <a16:creationId xmlns:a16="http://schemas.microsoft.com/office/drawing/2014/main" id="{83F27277-746D-C2F6-9719-A58A41995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4" y="4625498"/>
            <a:ext cx="787450" cy="7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EB462-BB93-8C54-6180-4BA0AAB89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14" y="2534846"/>
            <a:ext cx="783530" cy="783530"/>
          </a:xfrm>
          <a:prstGeom prst="rect">
            <a:avLst/>
          </a:prstGeom>
        </p:spPr>
      </p:pic>
      <p:pic>
        <p:nvPicPr>
          <p:cNvPr id="2054" name="Picture 6" descr="How to convert PDF to CSV: 5 easy steps | Adobe Acrobat">
            <a:extLst>
              <a:ext uri="{FF2B5EF4-FFF2-40B4-BE49-F238E27FC236}">
                <a16:creationId xmlns:a16="http://schemas.microsoft.com/office/drawing/2014/main" id="{597926AA-E143-05A9-D243-B078D8AA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91" y="2180026"/>
            <a:ext cx="1099789" cy="8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8EBD0E-A305-DB48-11B3-FCC02456B683}"/>
              </a:ext>
            </a:extLst>
          </p:cNvPr>
          <p:cNvCxnSpPr>
            <a:cxnSpLocks/>
            <a:stCxn id="2054" idx="2"/>
          </p:cNvCxnSpPr>
          <p:nvPr/>
        </p:nvCxnSpPr>
        <p:spPr>
          <a:xfrm>
            <a:off x="2293486" y="3003806"/>
            <a:ext cx="110466" cy="6933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3EDF66-DD77-6C6B-F15A-F5A3AF0E7D1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522544" y="2926611"/>
            <a:ext cx="745200" cy="7892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C3FBF4-E726-B9F6-B6EE-F24AC09A1B7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325681" y="3950445"/>
            <a:ext cx="87005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8348EB-0247-349B-6AE1-9C7E66461F8E}"/>
              </a:ext>
            </a:extLst>
          </p:cNvPr>
          <p:cNvCxnSpPr>
            <a:cxnSpLocks/>
            <a:stCxn id="2050" idx="3"/>
          </p:cNvCxnSpPr>
          <p:nvPr/>
        </p:nvCxnSpPr>
        <p:spPr>
          <a:xfrm flipV="1">
            <a:off x="1522544" y="4142156"/>
            <a:ext cx="745200" cy="8770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B63A3DA-23B0-064E-4259-99C97A3E0128}"/>
              </a:ext>
            </a:extLst>
          </p:cNvPr>
          <p:cNvSpPr txBox="1"/>
          <p:nvPr/>
        </p:nvSpPr>
        <p:spPr>
          <a:xfrm>
            <a:off x="7308304" y="2071295"/>
            <a:ext cx="16561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</a:rPr>
              <a:t>Figurer/tabeller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Skärmklipp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PNG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JPEG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TIFF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BMP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>
                <a:solidFill>
                  <a:srgbClr val="7F7F7F"/>
                </a:solidFill>
              </a:rPr>
              <a:t>Metafile</a:t>
            </a:r>
            <a:endParaRPr lang="sv-SE" sz="12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SVG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EPS</a:t>
            </a:r>
          </a:p>
          <a:p>
            <a:endParaRPr lang="sv-SE" dirty="0">
              <a:solidFill>
                <a:srgbClr val="7F7F7F"/>
              </a:solidFill>
            </a:endParaRPr>
          </a:p>
          <a:p>
            <a:r>
              <a:rPr lang="sv-SE" dirty="0">
                <a:solidFill>
                  <a:srgbClr val="7F7F7F"/>
                </a:solidFill>
              </a:rPr>
              <a:t>Rapporter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7F7F7F"/>
                </a:solidFill>
              </a:rPr>
              <a:t>PPTX</a:t>
            </a:r>
          </a:p>
          <a:p>
            <a:endParaRPr lang="sv-SE" dirty="0">
              <a:solidFill>
                <a:srgbClr val="7F7F7F"/>
              </a:solidFill>
            </a:endParaRPr>
          </a:p>
          <a:p>
            <a:r>
              <a:rPr lang="sv-SE" dirty="0" err="1">
                <a:solidFill>
                  <a:srgbClr val="7F7F7F"/>
                </a:solidFill>
              </a:rPr>
              <a:t>Dashboards</a:t>
            </a:r>
            <a:endParaRPr lang="sv-SE" dirty="0">
              <a:solidFill>
                <a:srgbClr val="7F7F7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64044-8685-ECB4-1D0B-27952AA4F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144" y="5406393"/>
            <a:ext cx="687434" cy="69552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B00D7F-4E42-53DA-D2D7-6E1468DC042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238861" y="4223551"/>
            <a:ext cx="165091" cy="11828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41D0D656-4A96-DB43-C963-755AE424DC0E}"/>
              </a:ext>
            </a:extLst>
          </p:cNvPr>
          <p:cNvSpPr/>
          <p:nvPr/>
        </p:nvSpPr>
        <p:spPr>
          <a:xfrm>
            <a:off x="6921462" y="2099220"/>
            <a:ext cx="502559" cy="3767603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610716"/>
      </p:ext>
    </p:extLst>
  </p:cSld>
  <p:clrMapOvr>
    <a:masterClrMapping/>
  </p:clrMapOvr>
</p:sld>
</file>

<file path=ppt/theme/theme1.xml><?xml version="1.0" encoding="utf-8"?>
<a:theme xmlns:a="http://schemas.openxmlformats.org/drawingml/2006/main" name="RVN Blå (Standard)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CEF26347-2EBB-4F56-BC0C-0ED248B395F5}"/>
    </a:ext>
  </a:extLst>
</a:theme>
</file>

<file path=ppt/theme/theme2.xml><?xml version="1.0" encoding="utf-8"?>
<a:theme xmlns:a="http://schemas.openxmlformats.org/drawingml/2006/main" name="RVN Grön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AC8F0FAD-47C7-49FD-895A-B0C52AFA1F18}"/>
    </a:ext>
  </a:extLst>
</a:theme>
</file>

<file path=ppt/theme/theme3.xml><?xml version="1.0" encoding="utf-8"?>
<a:theme xmlns:a="http://schemas.openxmlformats.org/drawingml/2006/main" name="RVN Gul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FE51C29E-171E-45D7-AC17-76E4FA541FCC}"/>
    </a:ext>
  </a:extLst>
</a:theme>
</file>

<file path=ppt/theme/theme4.xml><?xml version="1.0" encoding="utf-8"?>
<a:theme xmlns:a="http://schemas.openxmlformats.org/drawingml/2006/main" name="RVN Lila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4CAA1931-D01A-4275-B55E-BB46355E4A88}"/>
    </a:ext>
  </a:extLst>
</a:theme>
</file>

<file path=ppt/theme/theme5.xml><?xml version="1.0" encoding="utf-8"?>
<a:theme xmlns:a="http://schemas.openxmlformats.org/drawingml/2006/main" name="RVN Orange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28AD6BA9-3606-484D-A330-0F9E90D241B3}"/>
    </a:ext>
  </a:extLst>
</a:theme>
</file>

<file path=ppt/theme/theme6.xml><?xml version="1.0" encoding="utf-8"?>
<a:theme xmlns:a="http://schemas.openxmlformats.org/drawingml/2006/main" name="RVN Blank med sidfot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FF2255BA-94E9-44FD-996C-8BC2930B6D45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3a4422-3c3a-438f-a032-623ffbe8c90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164579497484495FFE6D297651C21" ma:contentTypeVersion="2" ma:contentTypeDescription="Create a new document." ma:contentTypeScope="" ma:versionID="d22dbbe806a2e2b8b5d8cbdc10e6acd1">
  <xsd:schema xmlns:xsd="http://www.w3.org/2001/XMLSchema" xmlns:xs="http://www.w3.org/2001/XMLSchema" xmlns:p="http://schemas.microsoft.com/office/2006/metadata/properties" xmlns:ns2="f43a4422-3c3a-438f-a032-623ffbe8c904" targetNamespace="http://schemas.microsoft.com/office/2006/metadata/properties" ma:root="true" ma:fieldsID="d762db69803305e594ecbf5b76f33e68" ns2:_="">
    <xsd:import namespace="f43a4422-3c3a-438f-a032-623ffbe8c9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a4422-3c3a-438f-a032-623ffbe8c9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0BC15-E58F-4798-B441-7B9BA92706E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43a4422-3c3a-438f-a032-623ffbe8c90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E4E6E8-8D15-4BAB-8C81-84698CD34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a4422-3c3a-438f-a032-623ffbe8c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51EED2-69C7-4265-81C4-A1F87D13AF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RVN Powerpoint Mall</Template>
  <TotalTime>0</TotalTime>
  <Words>1378</Words>
  <Application>Microsoft Office PowerPoint</Application>
  <PresentationFormat>Bildspel på skärmen (4:3)</PresentationFormat>
  <Paragraphs>248</Paragraphs>
  <Slides>24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24</vt:i4>
      </vt:variant>
    </vt:vector>
  </HeadingPairs>
  <TitlesOfParts>
    <vt:vector size="33" baseType="lpstr">
      <vt:lpstr>Arial</vt:lpstr>
      <vt:lpstr>Calibri</vt:lpstr>
      <vt:lpstr>Wingdings</vt:lpstr>
      <vt:lpstr>RVN Blå (Standard)</vt:lpstr>
      <vt:lpstr>RVN Grön</vt:lpstr>
      <vt:lpstr>RVN Gul</vt:lpstr>
      <vt:lpstr>RVN Lila</vt:lpstr>
      <vt:lpstr>RVN Orange</vt:lpstr>
      <vt:lpstr>RVN Blank med sidfot</vt:lpstr>
      <vt:lpstr>Nyttorna med programmering</vt:lpstr>
      <vt:lpstr>Min resa med kod/programmering</vt:lpstr>
      <vt:lpstr>Innehåll</vt:lpstr>
      <vt:lpstr>Programmering &amp; R</vt:lpstr>
      <vt:lpstr>Programmering &amp; R</vt:lpstr>
      <vt:lpstr>Programmering &amp; R</vt:lpstr>
      <vt:lpstr>Varför och när?</vt:lpstr>
      <vt:lpstr>Varför och när?</vt:lpstr>
      <vt:lpstr>Varför och när?</vt:lpstr>
      <vt:lpstr>Praktiska exempel</vt:lpstr>
      <vt:lpstr>PowerPoint-presentation</vt:lpstr>
      <vt:lpstr>Enklare än någonsin!</vt:lpstr>
      <vt:lpstr>Enklare än någonsin!</vt:lpstr>
      <vt:lpstr>Praktiska exempel forts.</vt:lpstr>
      <vt:lpstr>Praktiska exempel forts.</vt:lpstr>
      <vt:lpstr>Vad behöver man?</vt:lpstr>
      <vt:lpstr>Programmeringsmiljön (R Studio)</vt:lpstr>
      <vt:lpstr>Paket – verktygen du arbetar med</vt:lpstr>
      <vt:lpstr>Paket – verktygen du arbetar med</vt:lpstr>
      <vt:lpstr>Paket – verktygen du arbetar med</vt:lpstr>
      <vt:lpstr>Tips &amp; Trix</vt:lpstr>
      <vt:lpstr>Demo</vt:lpstr>
      <vt:lpstr>För kännedom</vt:lpstr>
      <vt:lpstr>Logiska symboler i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Forsberg</dc:creator>
  <cp:lastModifiedBy>Ilkka Kemppainen</cp:lastModifiedBy>
  <cp:revision>74</cp:revision>
  <dcterms:created xsi:type="dcterms:W3CDTF">2024-11-28T10:42:43Z</dcterms:created>
  <dcterms:modified xsi:type="dcterms:W3CDTF">2024-12-06T09:08:00Z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0x010100C50164579497484495FFE6D297651C21</vt:lpwstr>
  </property>
</Properties>
</file>