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6" r:id="rId86"/>
    <p:sldMasterId id="2147484057" r:id="rId87"/>
    <p:sldMasterId id="2147483932" r:id="rId88"/>
    <p:sldMasterId id="2147483779" r:id="rId89"/>
  </p:sldMasterIdLst>
  <p:notesMasterIdLst>
    <p:notesMasterId r:id="rId132"/>
  </p:notesMasterIdLst>
  <p:sldIdLst>
    <p:sldId id="4415" r:id="rId90"/>
    <p:sldId id="2147483404" r:id="rId91"/>
    <p:sldId id="2147480593" r:id="rId92"/>
    <p:sldId id="2147483452" r:id="rId93"/>
    <p:sldId id="2147480598" r:id="rId94"/>
    <p:sldId id="2147483520" r:id="rId95"/>
    <p:sldId id="2147480647" r:id="rId96"/>
    <p:sldId id="2147483553" r:id="rId97"/>
    <p:sldId id="2147483444" r:id="rId98"/>
    <p:sldId id="2147483461" r:id="rId99"/>
    <p:sldId id="2147483434" r:id="rId100"/>
    <p:sldId id="2147483549" r:id="rId101"/>
    <p:sldId id="2147480591" r:id="rId102"/>
    <p:sldId id="2147483395" r:id="rId103"/>
    <p:sldId id="2147483541" r:id="rId104"/>
    <p:sldId id="2147481203" r:id="rId105"/>
    <p:sldId id="2147483539" r:id="rId106"/>
    <p:sldId id="2147480612" r:id="rId107"/>
    <p:sldId id="2147311756" r:id="rId108"/>
    <p:sldId id="2147483544" r:id="rId109"/>
    <p:sldId id="2147480628" r:id="rId110"/>
    <p:sldId id="2147480639" r:id="rId111"/>
    <p:sldId id="2147480643" r:id="rId112"/>
    <p:sldId id="2147480574" r:id="rId113"/>
    <p:sldId id="2147480575" r:id="rId114"/>
    <p:sldId id="2147480576" r:id="rId115"/>
    <p:sldId id="2147483458" r:id="rId116"/>
    <p:sldId id="2147483445" r:id="rId117"/>
    <p:sldId id="2147483459" r:id="rId118"/>
    <p:sldId id="2147480814" r:id="rId119"/>
    <p:sldId id="2147483551" r:id="rId120"/>
    <p:sldId id="2147483428" r:id="rId121"/>
    <p:sldId id="2147483427" r:id="rId122"/>
    <p:sldId id="2147483472" r:id="rId123"/>
    <p:sldId id="2147483420" r:id="rId124"/>
    <p:sldId id="2147481207" r:id="rId125"/>
    <p:sldId id="2147483471" r:id="rId126"/>
    <p:sldId id="2147481201" r:id="rId127"/>
    <p:sldId id="2147483540" r:id="rId128"/>
    <p:sldId id="2147483552" r:id="rId129"/>
    <p:sldId id="2147311800" r:id="rId130"/>
    <p:sldId id="2147483455" r:id="rId1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998B87C4-47A9-4346-90A9-0FBAFB8C4D53}">
          <p14:sldIdLst>
            <p14:sldId id="4415"/>
          </p14:sldIdLst>
        </p14:section>
        <p14:section name="Namnlöst avsnitt" id="{C93CB1D0-F07A-4F4B-937D-60D01926C362}">
          <p14:sldIdLst>
            <p14:sldId id="2147483404"/>
            <p14:sldId id="2147480593"/>
            <p14:sldId id="2147483452"/>
            <p14:sldId id="2147480598"/>
            <p14:sldId id="2147483520"/>
            <p14:sldId id="2147480647"/>
            <p14:sldId id="2147483553"/>
            <p14:sldId id="2147483444"/>
            <p14:sldId id="2147483461"/>
            <p14:sldId id="2147483434"/>
            <p14:sldId id="2147483549"/>
            <p14:sldId id="2147480591"/>
            <p14:sldId id="2147483395"/>
            <p14:sldId id="2147483541"/>
            <p14:sldId id="2147481203"/>
            <p14:sldId id="2147483539"/>
            <p14:sldId id="2147480612"/>
            <p14:sldId id="2147311756"/>
            <p14:sldId id="2147483544"/>
          </p14:sldIdLst>
        </p14:section>
        <p14:section name="Del 2" id="{EBE79CC1-B057-4C8A-8219-94D1C664C2B5}">
          <p14:sldIdLst>
            <p14:sldId id="2147480628"/>
            <p14:sldId id="2147480639"/>
            <p14:sldId id="2147480643"/>
            <p14:sldId id="2147480574"/>
            <p14:sldId id="2147480575"/>
            <p14:sldId id="2147480576"/>
            <p14:sldId id="2147483458"/>
            <p14:sldId id="2147483445"/>
            <p14:sldId id="2147483459"/>
            <p14:sldId id="2147480814"/>
            <p14:sldId id="2147483551"/>
            <p14:sldId id="2147483428"/>
            <p14:sldId id="2147483427"/>
            <p14:sldId id="2147483472"/>
            <p14:sldId id="2147483420"/>
            <p14:sldId id="2147481207"/>
            <p14:sldId id="2147483471"/>
            <p14:sldId id="2147481201"/>
            <p14:sldId id="2147483540"/>
            <p14:sldId id="2147483552"/>
            <p14:sldId id="2147311800"/>
            <p14:sldId id="21474834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207725-8F57-CCE2-614F-EA0A4A8263E9}" name="Anders Robèrt" initials="AR" userId="S::anders.robert@atea.se::1adb894b-4cdb-4806-8849-8709bbd6a1f2" providerId="AD"/>
  <p188:author id="{CA1341C5-8CD5-3320-D903-8A9B820529D1}" name="Anthony Mc Carrick" initials="AC" userId="S::anthony.mc-carrick@atea.se::7fc4a2c6-5537-4b6a-b081-e1fd754468b0" providerId="AD"/>
  <p188:author id="{531E47FD-5BEC-7D0C-0BB5-BB4F9814A647}" name="Henrik Runeskog" initials="HR" userId="S::henrik.runeskog@atea.se::d8654b70-353a-4b7f-be9f-822bcb96cc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54A"/>
    <a:srgbClr val="03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A031A-9741-450F-B520-CBDCEF666917}" v="7" dt="2024-12-03T09:57:58.655"/>
    <p1510:client id="{824937B6-5A37-4822-BD5B-6EC2BAF816DF}" v="15" dt="2024-12-03T06:40:13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333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8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microsoft.com/office/2018/10/relationships/authors" Target="authors.xml"/><Relationship Id="rId16" Type="http://schemas.openxmlformats.org/officeDocument/2006/relationships/customXml" Target="../customXml/item16.xml"/><Relationship Id="rId107" Type="http://schemas.openxmlformats.org/officeDocument/2006/relationships/slide" Target="slides/slide18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13.xml"/><Relationship Id="rId123" Type="http://schemas.openxmlformats.org/officeDocument/2006/relationships/slide" Target="slides/slide34.xml"/><Relationship Id="rId128" Type="http://schemas.openxmlformats.org/officeDocument/2006/relationships/slide" Target="slides/slide39.xml"/><Relationship Id="rId5" Type="http://schemas.openxmlformats.org/officeDocument/2006/relationships/customXml" Target="../customXml/item5.xml"/><Relationship Id="rId90" Type="http://schemas.openxmlformats.org/officeDocument/2006/relationships/slide" Target="slides/slide1.xml"/><Relationship Id="rId95" Type="http://schemas.openxmlformats.org/officeDocument/2006/relationships/slide" Target="slides/slide6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24.xml"/><Relationship Id="rId118" Type="http://schemas.openxmlformats.org/officeDocument/2006/relationships/slide" Target="slides/slide29.xml"/><Relationship Id="rId134" Type="http://schemas.openxmlformats.org/officeDocument/2006/relationships/viewProps" Target="viewProps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14.xml"/><Relationship Id="rId108" Type="http://schemas.openxmlformats.org/officeDocument/2006/relationships/slide" Target="slides/slide19.xml"/><Relationship Id="rId124" Type="http://schemas.openxmlformats.org/officeDocument/2006/relationships/slide" Target="slides/slide35.xml"/><Relationship Id="rId129" Type="http://schemas.openxmlformats.org/officeDocument/2006/relationships/slide" Target="slides/slide40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slide" Target="slides/slide2.xml"/><Relationship Id="rId96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" Target="slides/slide25.xml"/><Relationship Id="rId119" Type="http://schemas.openxmlformats.org/officeDocument/2006/relationships/slide" Target="slides/slide30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slideMaster" Target="slideMasters/slideMaster1.xml"/><Relationship Id="rId130" Type="http://schemas.openxmlformats.org/officeDocument/2006/relationships/slide" Target="slides/slide41.xml"/><Relationship Id="rId135" Type="http://schemas.openxmlformats.org/officeDocument/2006/relationships/theme" Target="theme/theme1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20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slide" Target="slides/slide8.xml"/><Relationship Id="rId104" Type="http://schemas.openxmlformats.org/officeDocument/2006/relationships/slide" Target="slides/slide15.xml"/><Relationship Id="rId120" Type="http://schemas.openxmlformats.org/officeDocument/2006/relationships/slide" Target="slides/slide31.xml"/><Relationship Id="rId125" Type="http://schemas.openxmlformats.org/officeDocument/2006/relationships/slide" Target="slides/slide3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slide" Target="slides/slide3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Master" Target="slideMasters/slideMaster2.xml"/><Relationship Id="rId110" Type="http://schemas.openxmlformats.org/officeDocument/2006/relationships/slide" Target="slides/slide21.xml"/><Relationship Id="rId115" Type="http://schemas.openxmlformats.org/officeDocument/2006/relationships/slide" Target="slides/slide26.xml"/><Relationship Id="rId131" Type="http://schemas.openxmlformats.org/officeDocument/2006/relationships/slide" Target="slides/slide42.xml"/><Relationship Id="rId136" Type="http://schemas.openxmlformats.org/officeDocument/2006/relationships/tableStyles" Target="tableStyles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slide" Target="slides/slide11.xml"/><Relationship Id="rId105" Type="http://schemas.openxmlformats.org/officeDocument/2006/relationships/slide" Target="slides/slide16.xml"/><Relationship Id="rId126" Type="http://schemas.openxmlformats.org/officeDocument/2006/relationships/slide" Target="slides/slide37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slide" Target="slides/slide4.xml"/><Relationship Id="rId98" Type="http://schemas.openxmlformats.org/officeDocument/2006/relationships/slide" Target="slides/slide9.xml"/><Relationship Id="rId121" Type="http://schemas.openxmlformats.org/officeDocument/2006/relationships/slide" Target="slides/slide32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27.xml"/><Relationship Id="rId137" Type="http://schemas.microsoft.com/office/2015/10/relationships/revisionInfo" Target="revisionInfo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slideMaster" Target="slideMasters/slideMaster3.xml"/><Relationship Id="rId111" Type="http://schemas.openxmlformats.org/officeDocument/2006/relationships/slide" Target="slides/slide22.xml"/><Relationship Id="rId132" Type="http://schemas.openxmlformats.org/officeDocument/2006/relationships/notesMaster" Target="notesMasters/notesMaster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" Target="slides/slide17.xml"/><Relationship Id="rId127" Type="http://schemas.openxmlformats.org/officeDocument/2006/relationships/slide" Target="slides/slide3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slide" Target="slides/slide5.xml"/><Relationship Id="rId99" Type="http://schemas.openxmlformats.org/officeDocument/2006/relationships/slide" Target="slides/slide10.xml"/><Relationship Id="rId101" Type="http://schemas.openxmlformats.org/officeDocument/2006/relationships/slide" Target="slides/slide12.xml"/><Relationship Id="rId122" Type="http://schemas.openxmlformats.org/officeDocument/2006/relationships/slide" Target="slides/slide3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slideMaster" Target="slideMasters/slideMaster4.xml"/><Relationship Id="rId112" Type="http://schemas.openxmlformats.org/officeDocument/2006/relationships/slide" Target="slides/slide23.xml"/><Relationship Id="rId13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13:52:39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 24575,'69'1'0,"-27"0"0,0-1 0,1-2 0,54-10 0,-28 2 0,0 3 0,0 3 0,98 6 0,-44 0 0,-110-1 0,0 0 0,0 1 0,0 0 0,0 1 0,0 1 0,-1 0 0,21 10 0,1-1 0,75 18 0,-33-11 0,-3 0 0,-40-12 0,-1 1 0,34 15 0,-27-9 0,49 13 0,-33-12 0,97 18 0,-127-29 0,18 1-351,0-3-1,66-2 1,-100-1 40,16 0-6515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13:52:44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 24575,'145'1'0,"194"-4"0,-240-2 0,138-25 0,-147 16 0,105 0 0,-34 3 0,213-40 0,-321 43 0,43-2 0,1 5 0,102 6 0,-63 2 0,5-3 0,171 23 0,70 16 0,-217-23 0,229 51 0,-47-22 0,-285-39 0,74 6 0,326 43 0,-189-21 0,-177-26 0,147 32 0,-143-19 0,2-4 0,135 6 0,206-18 0,-328-6 0,59 3 0,151-5 0,-202-11 0,29-1 0,97-2 0,-76 3 0,28-15 0,-141 18 0,113-8 0,357 20 0,-217 0 0,-275-3 0,0-2 0,39-9 0,-32 5 0,15-2 0,-19 2 0,0 1 0,43 0 0,-41 6 0,18 0 0,0 1 0,97 15 0,-66-3 0,1-5 0,162-6 0,-106-4 0,-34 5 0,132-4 0,-208-4 0,1-1 0,-2-2 0,61-21 0,-29 8 0,-42 15 0,0 2 0,0 1 0,51 0 0,22-3 0,-23-4 0,31-5 0,171-3 0,-168 18 0,95 4 0,-118 10 0,18 2 0,137-14 58,-130-2-1481,-89 1-5403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1799C-F2A4-46F2-9E84-A3866B6EA85C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C9418-F57E-4122-BDE0-1FC7F8DC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2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C9418-F57E-4122-BDE0-1FC7F8DC0DF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0119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14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21F2-49E1-2CE6-DBA1-FEAA8160C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365F0-894B-ED27-A6CD-F03250CAB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74EAD-A63A-5F6C-1A63-AA0CE37AF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3807-0D8C-CB11-60D2-86058C405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00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03D1-CBD5-1108-2F33-1C27C1748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58BC1-A51F-40F7-998A-3370F0565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9E0FF-FD11-20FE-C98F-F7C7F8D27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93AF5-5634-3E6D-A986-6B5DF85C8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3801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822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5594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4F44-79F8-566F-B48C-273844744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6378A-5EF1-5005-F9F7-66B3731E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9F8A8-02D8-FB5F-A681-2D03621C3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AF02-C0B5-2D21-F134-36B04CB0F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685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221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AA606-2FC8-7AE2-5783-1695AB25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8F426-7BE8-DD46-6763-7EA247C19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712583-A9D4-5CEB-A096-6DDD409DA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6E121-3B14-44A0-1D2B-8D3657EDE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4064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6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30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90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DC6D7-F679-D86E-E616-E181CC310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7B6793-D16D-0C10-A999-3CB80C3DB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070E0-A4C8-8B85-9B48-F141DC597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C6E91-BADD-A489-383D-CDB4B669B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76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594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375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Vad innebär ett Pilotprojekt.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50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Vad innebär ett Pilotprojekt.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55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Vad innebär ett Pilotprojekt.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4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Vad innebär ett Pilotprojekt.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19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9393-37C6-B03D-5437-955EC08D8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053A1-6C58-7174-8FBF-D4D9C8364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523687-7E05-5BDF-275C-BC3D9BBBB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69B8A-485B-F59A-CAF3-69B446E73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621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Vad innebär ett Pilotprojekt.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09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Vad innebär ett Pilotprojekt.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17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771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32342-503F-BC5A-2F9C-1BFBACD89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2AA7E-9EAB-9338-FE99-A572C549B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EFEEC-D322-33B4-FCD5-B56B46069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81E0C-C3F2-75C3-4F87-1DB4B0682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53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D8C3D-6A02-014E-5B1D-0500FBA3D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06E9E-5798-C0B9-A32F-EC190B0C2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44934-661A-624A-27BE-434AC302C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Vad innebär ett Pilotprojekt. https://www.atea.se/datadrivet-och-automation/artificiell-intelligens/atea-kundtjanst-ai-medarbetare/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1DF40-3664-5CE2-9205-429D1E12E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866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21F2-49E1-2CE6-DBA1-FEAA8160C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365F0-894B-ED27-A6CD-F03250CAB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74EAD-A63A-5F6C-1A63-AA0CE37AF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3807-0D8C-CB11-60D2-86058C405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316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21F2-49E1-2CE6-DBA1-FEAA8160C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365F0-894B-ED27-A6CD-F03250CAB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74EAD-A63A-5F6C-1A63-AA0CE37AF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3807-0D8C-CB11-60D2-86058C405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337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2241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49690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56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E711-34EA-4ED1-992E-A79C5D60A06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7988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err="1"/>
              <a:t>tony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4CD0-E7ED-5649-BB82-6C0BEBA58F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021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6794-BE73-9504-0FE1-A5D7B7399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91FC9-EFAB-7830-E85F-FBCF47F15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86111-6436-70F7-266F-25BE9C51A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8DE94-7B43-F3AB-FE25-89C4F6EC9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439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160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56565-1D56-D913-D6F9-1685D56C7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87211-4CFD-7049-FA55-70B873651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1657B-44D8-8CDF-3A8F-398F5D0D7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6B8C1-D089-D75C-26EE-C4F418493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583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5120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Ola fixa Ola </a:t>
            </a:r>
            <a:r>
              <a:rPr lang="sv-SE">
                <a:sym typeface="Wingdings" pitchFamily="2" charset="2"/>
              </a:rPr>
              <a:t>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382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3153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8B028-058A-72F1-345D-C84179E94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62508-14F6-767E-1F75-D714594F1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3B3E6E-F8B7-307A-9842-635E5531D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B44C9-E723-6C55-38A8-084BD676C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4424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4483-9A48-0166-CA90-B795A84E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4E25B-A71B-9FC0-12F9-1191B0033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625DE-11F6-2735-A44E-029FEDA0D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FAAE5-8C1E-8A04-B2B8-46AEB729E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638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32FA-F572-3BE4-019C-DFECCD09B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CFE97-0EE5-03BA-F6A9-089CF41E6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A2BE8-D36D-BAB5-68D6-569AC11CE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Tony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489B6-7707-68AF-6ACC-F204D012C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75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E711-34EA-4ED1-992E-A79C5D60A0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1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B31D16-19BF-4B25-8515-D1D6B8243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4C77F3D-5D6F-44E4-A28C-DFB1E9C1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AA6279-F58D-4E91-BB8A-8CA91974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77B6467-A45F-48EE-A110-FCE9F8D8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B18173-9851-42D7-97B6-E27660C4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502658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4F3E3-5B55-4F31-9229-77673A35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FEFB18D-6955-41E3-A2DA-A5419CC07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AE6D92-D518-4048-8D5B-72364C71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EBF47C-652D-4A2C-BB44-9733A381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FAAAB6D-42CE-4DF1-91FA-DD258D37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775780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A019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48" y="1235734"/>
            <a:ext cx="720080" cy="1196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1">
                <a:solidFill>
                  <a:srgbClr val="9DC675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102" y="1243486"/>
            <a:ext cx="720080" cy="1196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1">
                <a:solidFill>
                  <a:srgbClr val="9DC675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>
                <a:solidFill>
                  <a:srgbClr val="FFFFFF"/>
                </a:solidFill>
              </a:defRPr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440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3EB2029-B340-4CFA-B5E7-726F2CB3E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767262F-F6AB-4EFB-8907-503123A0D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F5BF103-F003-424E-9FF3-39C40A57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DF4EFE-7BCF-48B6-B543-4F640B67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95674D-5FF3-4DEE-B245-953D61FA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99023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ntro Bilder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0E6AC6-307D-1049-8FE0-6E776191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44" y="6356350"/>
            <a:ext cx="1339200" cy="3505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D96FEE-8EC4-754E-B4A3-8FF7F2A768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89249"/>
            <a:ext cx="12192000" cy="1239997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>
            <a:lvl1pPr algn="ctr"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title</a:t>
            </a:r>
            <a:r>
              <a:rPr lang="sv-SE" noProof="0"/>
              <a:t>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66A938-6683-3647-9C06-2DDCB394FC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29247"/>
            <a:ext cx="12192000" cy="1054627"/>
          </a:xfrm>
          <a:solidFill>
            <a:schemeClr val="bg1">
              <a:alpha val="70000"/>
            </a:schemeClr>
          </a:solidFill>
        </p:spPr>
        <p:txBody>
          <a:bodyPr/>
          <a:lstStyle>
            <a:lvl1pPr marL="0" indent="0" algn="ctr">
              <a:buNone/>
              <a:defRPr sz="2400">
                <a:effectLst/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subtitle</a:t>
            </a:r>
            <a:r>
              <a:rPr lang="sv-SE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64655750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54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2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58748" y="1235734"/>
            <a:ext cx="720080" cy="1196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sv-SE" sz="30000" b="1">
                <a:solidFill>
                  <a:srgbClr val="777D81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92102" y="1243486"/>
            <a:ext cx="720080" cy="1196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sv-SE" sz="30000" b="1">
                <a:solidFill>
                  <a:srgbClr val="777D81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>
                <a:solidFill>
                  <a:srgbClr val="FFFFFF"/>
                </a:solidFill>
              </a:defRPr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>
                <a:solidFill>
                  <a:srgbClr val="FFFFFF"/>
                </a:solidFill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3C454A"/>
                </a:solidFill>
              </a:defRPr>
            </a:lvl1pPr>
          </a:lstStyle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852102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vå delar · mörk">
    <p:bg>
      <p:bgPr>
        <a:solidFill>
          <a:srgbClr val="002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6337DA90-0303-4FE1-2F0C-5F87C3A1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DDE294-59B7-E737-9037-84172D857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00" y="1778400"/>
            <a:ext cx="5400000" cy="404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90CFC8E-36EB-5266-79E1-AD42EDCA3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1600" y="1778400"/>
            <a:ext cx="5400000" cy="404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10E5E8F-53E0-4060-17E7-1756AC564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94" y="456566"/>
            <a:ext cx="1116000" cy="485031"/>
          </a:xfrm>
          <a:prstGeom prst="rect">
            <a:avLst/>
          </a:prstGeom>
        </p:spPr>
      </p:pic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9352DDE0-9482-2805-269B-934C72BA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A1359-C0B6-4F67-86B8-C2C49038F170}" type="datetime1">
              <a:rPr lang="sv-SE" smtClean="0"/>
              <a:t>2024-12-05</a:t>
            </a:fld>
            <a:endParaRPr lang="sv-SE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045F6151-B36A-D64C-52D1-D614C43D8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5D9F643C-5C1A-340F-59A2-1988211F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sv-SE"/>
              <a:t>Bild </a:t>
            </a:r>
            <a:fld id="{04E901FF-BD60-468A-88CC-7F573B8EF29A}" type="slidenum">
              <a:rPr lang="sv-SE" smtClean="0"/>
              <a:pPr algn="r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5944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 och innehåll · mörk">
    <p:bg>
      <p:bgPr>
        <a:solidFill>
          <a:srgbClr val="002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568A6336-2BD4-D948-7997-01CAB361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B391FD-00C1-26A6-C580-932C963FC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1" y="1778400"/>
            <a:ext cx="8640000" cy="4042612"/>
          </a:xfrm>
          <a:noFill/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E17D259-A89D-1E10-3ABF-63E91B71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94" y="456566"/>
            <a:ext cx="1116000" cy="485031"/>
          </a:xfrm>
          <a:prstGeom prst="rect">
            <a:avLst/>
          </a:prstGeom>
        </p:spPr>
      </p:pic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75420E1-D5D5-5E5F-B611-D2466856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AD0B89-23E3-43AC-98D5-DF2C97E51A6B}" type="datetime1">
              <a:rPr lang="sv-SE" smtClean="0"/>
              <a:pPr/>
              <a:t>2024-12-05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69A069A-ADBD-501E-C0A3-A2CBB4F4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7E4BBFC-ECC9-D0E1-EA11-B856FBDC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sv-SE"/>
              <a:t>Bild </a:t>
            </a:r>
            <a:fld id="{04E901FF-BD60-468A-88CC-7F573B8EF29A}" type="slidenum">
              <a:rPr lang="sv-SE" smtClean="0"/>
              <a:pPr algn="r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7958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vsnittsrubrik med bild · mörk">
    <p:bg>
      <p:bgPr>
        <a:solidFill>
          <a:srgbClr val="002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348DAE-169E-3592-297C-AD6BD9C1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7261200" cy="6858000"/>
          </a:xfrm>
          <a:solidFill>
            <a:srgbClr val="D9D9D9"/>
          </a:solidFill>
        </p:spPr>
        <p:txBody>
          <a:bodyPr tIns="108000"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F7831DA-0E05-3941-BF28-030E2CB9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198" y="1565352"/>
            <a:ext cx="3990496" cy="1630228"/>
          </a:xfrm>
        </p:spPr>
        <p:txBody>
          <a:bodyPr lIns="0"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C6A04D-C7B0-0B83-5A21-C6CCD7A7C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29196" y="3407348"/>
            <a:ext cx="3990496" cy="1559292"/>
          </a:xfr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D6E9ECC-B2F7-56B9-19B2-C58535F2D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94" y="456566"/>
            <a:ext cx="1116000" cy="485031"/>
          </a:xfrm>
          <a:prstGeom prst="rect">
            <a:avLst/>
          </a:prstGeom>
        </p:spPr>
      </p:pic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B5F0FFA-1591-E950-F2CC-D00CDE383A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8CCCAF-5D57-4E66-9A8E-D074D3D4DF10}" type="datetime1">
              <a:rPr lang="sv-SE" smtClean="0"/>
              <a:t>2024-12-05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4066465-DBE1-8139-B4A1-ABC2257065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Presentationens titel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24FA529-7717-AB49-480D-16983308B3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r>
              <a:rPr lang="sv-SE"/>
              <a:t>Bild </a:t>
            </a:r>
            <a:fld id="{04E901FF-BD60-468A-88CC-7F573B8EF29A}" type="slidenum">
              <a:rPr lang="sv-SE" smtClean="0"/>
              <a:pPr algn="r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0808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826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399791875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3600"/>
            <a:ext cx="360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23290043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A765B9-F557-4472-86DB-A59AE821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060040-8BEB-4E68-A1C2-DC3FF8B6A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E97B2D-DDF4-4F1E-8D07-D30F938C0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16CE51-2B28-47B8-931F-E1D95E07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BEDEB01-5E3A-43CE-95D5-39515F16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8346360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90328967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358774" y="985838"/>
            <a:ext cx="5626101" cy="484187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08712" y="985837"/>
            <a:ext cx="5622925" cy="4841875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076258913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101" cy="484187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0000" y="985837"/>
            <a:ext cx="5622925" cy="5515076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603551602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I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275092" y="985838"/>
            <a:ext cx="7559308" cy="484187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8775" y="985837"/>
            <a:ext cx="3675600" cy="5515076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726079691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884657584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tpy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61623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</p:spPr>
        <p:txBody>
          <a:bodyPr tIns="720000" anchor="ctr" anchorCtr="0"/>
          <a:lstStyle>
            <a:lvl1pPr marL="2516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rgbClr val="FFFFFF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rgbClr val="FFFFFF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 rotWithShape="1"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83360854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bg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rgbClr val="FFFFFF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rgbClr val="FFFFFF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4134695011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456834003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8748" y="1235734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80C58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92102" y="1243486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80C58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/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/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70347612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3E41F5-5026-4787-9224-BD1A86BB2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6A6C6B-254A-4387-8F71-D4B6D8DE3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02949E-38D3-44A8-869E-F6EAE28A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9D24682-E089-46F8-BA7D-4E68821F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22C5AF-39B6-42A1-91F8-37896B822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5325118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154344639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3600"/>
            <a:ext cx="360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491100551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436685440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358774" y="985838"/>
            <a:ext cx="5626101" cy="484187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08712" y="985837"/>
            <a:ext cx="5622925" cy="4841875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794118149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I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101" cy="484187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0000" y="985837"/>
            <a:ext cx="5622925" cy="5515076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4035109577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II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275092" y="985838"/>
            <a:ext cx="7559308" cy="484187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8775" y="985837"/>
            <a:ext cx="3675600" cy="5515076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25782810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098169604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tpy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35227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</p:spPr>
        <p:txBody>
          <a:bodyPr tIns="720000" anchor="ctr" anchorCtr="0"/>
          <a:lstStyle>
            <a:lvl1pPr marL="2516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rgbClr val="FFFFFF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rgbClr val="FFFFFF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 rotWithShape="1"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522719200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I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bg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rgbClr val="FFFFFF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rgbClr val="FFFFFF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02900282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5F010E-70D8-4F2E-8C0D-C2C3BE56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AAFAC1-2065-42CE-8CC5-69A92E44D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7255F2F-D364-416C-B1ED-2D68C97AC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4879418-A65F-4631-9C71-C6D85260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F1C16A4-87A9-44F6-9C19-3F0E9F9E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678F6C6-EFD6-4B9B-AB29-2A4C685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9131968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094445691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Light Grey">
    <p:bg>
      <p:bgPr>
        <a:solidFill>
          <a:srgbClr val="ED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8748" y="1235734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9DC675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92102" y="1243486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9DC675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/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/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696736284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285944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432398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765378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30815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tpy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36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noFill/>
        </p:spPr>
        <p:txBody>
          <a:bodyPr tIns="720000" anchor="ctr" anchorCtr="0"/>
          <a:lstStyle>
            <a:lvl1pPr marL="2516" indent="0" algn="ctr">
              <a:buNone/>
              <a:defRPr>
                <a:solidFill>
                  <a:srgbClr val="3C454A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rgbClr val="3C454A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rgbClr val="3C454A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7029400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673313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3C454A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65533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58748" y="1235734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777D81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92102" y="1243486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777D81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>
                <a:solidFill>
                  <a:srgbClr val="FFFFFF"/>
                </a:solidFill>
              </a:defRPr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>
                <a:solidFill>
                  <a:srgbClr val="FFFFFF"/>
                </a:solidFill>
              </a:defRPr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3C454A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6633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262234-B1F3-40AD-8B38-F2221408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9D6394-780C-43B6-A14E-4DB9840CD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81604B-D789-4446-93BB-002DBBA7A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C21B730-234E-4788-86E9-619C51ECF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31616A2-6DAD-41F6-BB1F-EA45962BD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DC1EC26-74DE-42E7-887B-14F6112F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749CD6C-4FC8-4687-A431-6EF4AA11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E64A7D8-DDE4-4FA7-9103-5A8A2ED5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0775243"/>
      </p:ext>
    </p:extLst>
  </p:cSld>
  <p:clrMapOvr>
    <a:masterClrMapping/>
  </p:clrMapOvr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40533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26691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3495247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19842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tpy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7608F-256D-4DB1-9058-98554022F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532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tx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>
                <a:solidFill>
                  <a:srgbClr val="3C454A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chemeClr val="tx2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chemeClr val="tx2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82916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I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tx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>
                <a:solidFill>
                  <a:srgbClr val="3C454A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1691"/>
            <a:ext cx="4871864" cy="1859891"/>
          </a:xfrm>
          <a:solidFill>
            <a:schemeClr val="tx2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714485"/>
          </a:xfrm>
          <a:solidFill>
            <a:schemeClr val="tx2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mall för underrubrikformat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/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80852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247872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58748" y="1235734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80C58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92102" y="1243486"/>
            <a:ext cx="720080" cy="1221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0" i="0">
                <a:solidFill>
                  <a:srgbClr val="80C58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>
                <a:solidFill>
                  <a:srgbClr val="FFFFFF"/>
                </a:solidFill>
              </a:defRPr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>
                <a:solidFill>
                  <a:srgbClr val="FFFFFF"/>
                </a:solidFill>
              </a:defRPr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r>
              <a:rPr lang="da-DK"/>
              <a:t>https://techcommunity.microsoft.com/t5/ai-applied-ai-blog/revolutionize-your-enterprise-data-with-chatgpt-next-gen-apps-w/ba-p/3762087</a:t>
            </a:r>
          </a:p>
        </p:txBody>
      </p:sp>
    </p:spTree>
    <p:extLst>
      <p:ext uri="{BB962C8B-B14F-4D97-AF65-F5344CB8AC3E}">
        <p14:creationId xmlns:p14="http://schemas.microsoft.com/office/powerpoint/2010/main" val="1893305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mpty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475143-3A41-E842-9BE1-E0055C5D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44D5079-45CB-0843-BD7C-748AD71F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E4E946-BDAC-5D4F-B557-DDA8283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99B02372-0BF5-744D-BE24-750552E30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24064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584EA4-7BFE-4433-93D8-C5FE0E0C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F5653F2-B704-4529-80B6-13CFDFA7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B4E70FD-A427-405F-9B7E-14045E17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1B08BE8-2E89-4CF4-836C-713F735E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0073487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378B4F13-EFC9-8141-8497-AF3D54A53C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3041" y="2124353"/>
            <a:ext cx="8290560" cy="2170545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sv-SE" err="1"/>
              <a:t>Heading</a:t>
            </a:r>
            <a:r>
              <a:rPr lang="sv-SE"/>
              <a:t> – </a:t>
            </a:r>
            <a:r>
              <a:rPr lang="sv-SE" err="1"/>
              <a:t>can</a:t>
            </a:r>
            <a:r>
              <a:rPr lang="sv-SE"/>
              <a:t> be </a:t>
            </a:r>
            <a:r>
              <a:rPr lang="sv-SE" err="1"/>
              <a:t>uppercase</a:t>
            </a:r>
            <a:r>
              <a:rPr lang="sv-SE"/>
              <a:t> </a:t>
            </a:r>
            <a:r>
              <a:rPr lang="sv-SE" err="1"/>
              <a:t>if</a:t>
            </a:r>
            <a:r>
              <a:rPr lang="sv-SE"/>
              <a:t> short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63041" y="4584383"/>
            <a:ext cx="8290560" cy="122713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heading</a:t>
            </a:r>
            <a:r>
              <a:rPr lang="sv-SE"/>
              <a:t>, speaker, </a:t>
            </a:r>
            <a:r>
              <a:rPr lang="sv-SE" err="1"/>
              <a:t>venue</a:t>
            </a:r>
            <a:r>
              <a:rPr lang="sv-SE"/>
              <a:t>, etc. </a:t>
            </a:r>
            <a:r>
              <a:rPr lang="sv-SE" err="1"/>
              <a:t>Use</a:t>
            </a:r>
            <a:r>
              <a:rPr lang="sv-SE"/>
              <a:t> </a:t>
            </a:r>
            <a:r>
              <a:rPr lang="sv-SE" err="1"/>
              <a:t>this</a:t>
            </a:r>
            <a:r>
              <a:rPr lang="sv-SE"/>
              <a:t> </a:t>
            </a:r>
            <a:r>
              <a:rPr lang="sv-SE" err="1"/>
              <a:t>slide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dark </a:t>
            </a:r>
            <a:r>
              <a:rPr lang="sv-SE" err="1"/>
              <a:t>blue</a:t>
            </a:r>
            <a:r>
              <a:rPr lang="sv-SE"/>
              <a:t> </a:t>
            </a:r>
            <a:r>
              <a:rPr lang="sv-SE" err="1"/>
              <a:t>background</a:t>
            </a:r>
            <a:r>
              <a:rPr lang="sv-SE"/>
              <a:t> or dark </a:t>
            </a:r>
            <a:r>
              <a:rPr lang="sv-SE" err="1"/>
              <a:t>hero</a:t>
            </a:r>
            <a:r>
              <a:rPr lang="sv-SE"/>
              <a:t> image.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err="1"/>
              <a:t>https://techcommunity.microsoft.com/t5/ai-applied-ai-blog/revolutionize-your-enterprise-data-with-chatgpt-next-gen-apps-w/ba-p/3762087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4D1DAE07-E627-1349-973E-F2E0D7EB7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642" y="789194"/>
            <a:ext cx="1335159" cy="13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51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(alt, sub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60902"/>
            <a:ext cx="10515600" cy="2387600"/>
          </a:xfrm>
        </p:spPr>
        <p:txBody>
          <a:bodyPr anchor="b"/>
          <a:lstStyle>
            <a:lvl1pPr algn="ctr">
              <a:defRPr sz="64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sv-SE"/>
              <a:t>BIG BOLD HEADING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949906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Optional</a:t>
            </a:r>
            <a:r>
              <a:rPr lang="sv-SE"/>
              <a:t> </a:t>
            </a:r>
            <a:r>
              <a:rPr lang="sv-SE" err="1"/>
              <a:t>sub-heading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EF3775FD-BFEF-A04F-9917-7266F6CE2D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9835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(alt 2, sub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17219"/>
            <a:ext cx="10515600" cy="2628899"/>
          </a:xfrm>
        </p:spPr>
        <p:txBody>
          <a:bodyPr anchor="b"/>
          <a:lstStyle>
            <a:lvl1pPr algn="l"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Slightly</a:t>
            </a:r>
            <a:r>
              <a:rPr lang="sv-SE"/>
              <a:t> less </a:t>
            </a:r>
            <a:br>
              <a:rPr lang="sv-SE"/>
            </a:br>
            <a:r>
              <a:rPr lang="sv-SE"/>
              <a:t>BIG BOLD HEADING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46219"/>
            <a:ext cx="10515600" cy="183084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Optional</a:t>
            </a:r>
            <a:r>
              <a:rPr lang="sv-SE"/>
              <a:t> </a:t>
            </a:r>
            <a:r>
              <a:rPr lang="sv-SE" err="1"/>
              <a:t>preamble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C74E404-EBD5-214E-9324-FE965BC9E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246120"/>
            <a:ext cx="7139940" cy="800098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Greycliff CF Heavy" pitchFamily="2" charset="77"/>
              </a:defRPr>
            </a:lvl1pPr>
            <a:lvl2pPr marL="457200" indent="0">
              <a:buNone/>
              <a:defRPr sz="2400" b="1" i="0">
                <a:latin typeface="Greycliff CF Heavy" pitchFamily="2" charset="77"/>
              </a:defRPr>
            </a:lvl2pPr>
            <a:lvl3pPr marL="914400" indent="0">
              <a:buNone/>
              <a:defRPr sz="2400" b="1" i="0">
                <a:latin typeface="Greycliff CF Heavy" pitchFamily="2" charset="77"/>
              </a:defRPr>
            </a:lvl3pPr>
            <a:lvl4pPr marL="1371600" indent="0">
              <a:buNone/>
              <a:defRPr sz="2400" b="1" i="0">
                <a:latin typeface="Greycliff CF Heavy" pitchFamily="2" charset="77"/>
              </a:defRPr>
            </a:lvl4pPr>
            <a:lvl5pPr marL="1828800" indent="0">
              <a:buNone/>
              <a:defRPr sz="2400" b="1" i="0">
                <a:latin typeface="Greycliff CF Heavy" pitchFamily="2" charset="77"/>
              </a:defRPr>
            </a:lvl5pPr>
          </a:lstStyle>
          <a:p>
            <a:pPr lvl="0"/>
            <a:r>
              <a:rPr lang="sv-SE" err="1"/>
              <a:t>Optional</a:t>
            </a:r>
            <a:r>
              <a:rPr lang="sv-SE"/>
              <a:t> </a:t>
            </a:r>
            <a:r>
              <a:rPr lang="sv-SE" err="1"/>
              <a:t>sub-heading</a:t>
            </a:r>
            <a:endParaRPr lang="en-US"/>
          </a:p>
        </p:txBody>
      </p: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2EAC093B-EDE4-D94F-AC40-D87A4F334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490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and contra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5083" y="1360902"/>
            <a:ext cx="4420800" cy="1442089"/>
          </a:xfrm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Heading</a:t>
            </a:r>
            <a:r>
              <a:rPr lang="sv-SE"/>
              <a:t> </a:t>
            </a:r>
            <a:r>
              <a:rPr lang="sv-SE" err="1"/>
              <a:t>contrast</a:t>
            </a:r>
            <a:r>
              <a:rPr lang="sv-SE"/>
              <a:t> or </a:t>
            </a:r>
            <a:r>
              <a:rPr lang="sv-SE" err="1"/>
              <a:t>compare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5083" y="3052165"/>
            <a:ext cx="4420800" cy="25535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8595" y="3051958"/>
            <a:ext cx="4420800" cy="255350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8457" y="1360488"/>
            <a:ext cx="4420800" cy="1442089"/>
          </a:xfrm>
        </p:spPr>
        <p:txBody>
          <a:bodyPr anchor="b">
            <a:noAutofit/>
          </a:bodyPr>
          <a:lstStyle>
            <a:lvl1pPr marL="0" indent="0">
              <a:buNone/>
              <a:defRPr sz="4400" b="1" i="0">
                <a:latin typeface="Greycliff CF Heavy" pitchFamily="2" charset="77"/>
              </a:defRPr>
            </a:lvl1pPr>
          </a:lstStyle>
          <a:p>
            <a:pPr lvl="0"/>
            <a:r>
              <a:rPr lang="sv-SE" err="1"/>
              <a:t>Heading</a:t>
            </a:r>
            <a:r>
              <a:rPr lang="sv-SE"/>
              <a:t> </a:t>
            </a:r>
            <a:r>
              <a:rPr lang="sv-SE" err="1"/>
              <a:t>contrast</a:t>
            </a:r>
            <a:r>
              <a:rPr lang="sv-SE"/>
              <a:t> or </a:t>
            </a:r>
            <a:r>
              <a:rPr lang="sv-SE" err="1"/>
              <a:t>compare</a:t>
            </a:r>
            <a:endParaRPr lang="en-US"/>
          </a:p>
        </p:txBody>
      </p: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005CFD6F-CF40-BA43-B87A-A2576A56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15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and contrast 50-5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929817-D17B-CF4B-9BDE-9E467C6D1A0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60902"/>
            <a:ext cx="4422569" cy="1442089"/>
          </a:xfrm>
        </p:spPr>
        <p:txBody>
          <a:bodyPr anchor="b"/>
          <a:lstStyle>
            <a:lvl1pPr algn="l">
              <a:defRPr sz="4400" b="1" i="0">
                <a:solidFill>
                  <a:schemeClr val="tx1"/>
                </a:solidFill>
                <a:latin typeface="Greycliff CF Heavy" pitchFamily="2" charset="77"/>
              </a:defRPr>
            </a:lvl1pPr>
          </a:lstStyle>
          <a:p>
            <a:r>
              <a:rPr lang="sv-SE" err="1"/>
              <a:t>Contrast</a:t>
            </a:r>
            <a:r>
              <a:rPr lang="sv-SE"/>
              <a:t>/</a:t>
            </a:r>
            <a:r>
              <a:rPr lang="sv-SE" err="1"/>
              <a:t>compare</a:t>
            </a:r>
            <a:r>
              <a:rPr lang="sv-SE"/>
              <a:t> fifty-fifty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052165"/>
            <a:ext cx="4422569" cy="25535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1475F61-B125-484B-A5CA-693CFB9F9CD5}" type="datetimeFigureOut">
              <a:rPr lang="sv-SE" smtClean="0"/>
              <a:pPr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7DF09E-8508-3A40-851B-1CAED0195E7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4338" y="3051958"/>
            <a:ext cx="4419461" cy="2553505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4200" y="1360488"/>
            <a:ext cx="4419461" cy="1442089"/>
          </a:xfrm>
        </p:spPr>
        <p:txBody>
          <a:bodyPr anchor="b"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Greycliff CF Heavy" pitchFamily="2" charset="77"/>
              </a:defRPr>
            </a:lvl1pPr>
          </a:lstStyle>
          <a:p>
            <a:pPr lvl="0"/>
            <a:r>
              <a:rPr lang="sv-SE" err="1"/>
              <a:t>Contrast</a:t>
            </a:r>
            <a:r>
              <a:rPr lang="sv-SE"/>
              <a:t>/</a:t>
            </a:r>
            <a:r>
              <a:rPr lang="sv-SE" err="1"/>
              <a:t>compare</a:t>
            </a:r>
            <a:r>
              <a:rPr lang="sv-SE"/>
              <a:t> fifty-fifty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73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ulle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60902"/>
            <a:ext cx="3094307" cy="144208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One </a:t>
            </a:r>
            <a:r>
              <a:rPr lang="en-US" err="1"/>
              <a:t>mississippi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052165"/>
            <a:ext cx="3094307" cy="25535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8984" y="3052372"/>
            <a:ext cx="3094307" cy="255350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8846" y="1360902"/>
            <a:ext cx="3094307" cy="1442089"/>
          </a:xfr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latin typeface="Greycliff CF Heavy" pitchFamily="2" charset="77"/>
              </a:defRPr>
            </a:lvl1pPr>
          </a:lstStyle>
          <a:p>
            <a:pPr lvl="0"/>
            <a:r>
              <a:rPr lang="en-US"/>
              <a:t>Two </a:t>
            </a:r>
            <a:r>
              <a:rPr lang="en-US" err="1"/>
              <a:t>mississippi</a:t>
            </a:r>
            <a:endParaRPr lang="en-US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F3848A1-A1FA-654C-80CC-50753D8AE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9491" y="1360902"/>
            <a:ext cx="3094307" cy="1442089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Three </a:t>
            </a:r>
            <a:r>
              <a:rPr lang="en-US" err="1"/>
              <a:t>mississippi</a:t>
            </a:r>
            <a:endParaRPr lang="en-US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A6895D2-11E7-F243-92B6-E52F1654B6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9763" y="3052763"/>
            <a:ext cx="3094035" cy="255290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</p:txBody>
      </p:sp>
      <p:pic>
        <p:nvPicPr>
          <p:cNvPr id="13" name="Bildobjekt 12" descr="En bild som visar ritning&#10;&#10;Automatiskt genererad beskrivning">
            <a:extLst>
              <a:ext uri="{FF2B5EF4-FFF2-40B4-BE49-F238E27FC236}">
                <a16:creationId xmlns:a16="http://schemas.microsoft.com/office/drawing/2014/main" id="{508C0B0A-BD08-B447-AF49-37EA0DC35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578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ullets colored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E4CB7FEE-5585-AA4F-8D07-7C34C0B92712}"/>
              </a:ext>
            </a:extLst>
          </p:cNvPr>
          <p:cNvSpPr/>
          <p:nvPr userDrawn="1"/>
        </p:nvSpPr>
        <p:spPr>
          <a:xfrm>
            <a:off x="4427516" y="1692611"/>
            <a:ext cx="3336966" cy="380566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C4203C2-425C-0146-930A-BBF5E924804E}"/>
              </a:ext>
            </a:extLst>
          </p:cNvPr>
          <p:cNvSpPr/>
          <p:nvPr userDrawn="1"/>
        </p:nvSpPr>
        <p:spPr>
          <a:xfrm>
            <a:off x="708561" y="1692611"/>
            <a:ext cx="3336966" cy="380566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1B0B884-3D9E-CA4A-B28F-6AC025A4A5FE}"/>
              </a:ext>
            </a:extLst>
          </p:cNvPr>
          <p:cNvSpPr/>
          <p:nvPr userDrawn="1"/>
        </p:nvSpPr>
        <p:spPr>
          <a:xfrm>
            <a:off x="8146473" y="1692611"/>
            <a:ext cx="3336966" cy="380566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F39F24E-A64F-094A-AD84-2AEE9AF67C05}"/>
              </a:ext>
            </a:extLst>
          </p:cNvPr>
          <p:cNvSpPr/>
          <p:nvPr userDrawn="1"/>
        </p:nvSpPr>
        <p:spPr>
          <a:xfrm>
            <a:off x="4427516" y="1692611"/>
            <a:ext cx="3336966" cy="380566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B11C0D5-0719-1C47-8190-10137C9F5D00}"/>
              </a:ext>
            </a:extLst>
          </p:cNvPr>
          <p:cNvSpPr/>
          <p:nvPr userDrawn="1"/>
        </p:nvSpPr>
        <p:spPr>
          <a:xfrm>
            <a:off x="708561" y="1692613"/>
            <a:ext cx="3336966" cy="3805662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0E87B19-FE1B-9C42-A931-B1516BB4C0A8}"/>
              </a:ext>
            </a:extLst>
          </p:cNvPr>
          <p:cNvSpPr/>
          <p:nvPr userDrawn="1"/>
        </p:nvSpPr>
        <p:spPr>
          <a:xfrm>
            <a:off x="8146473" y="1692611"/>
            <a:ext cx="3336966" cy="380566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3897" y="1828801"/>
            <a:ext cx="2880000" cy="1709668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tx1"/>
                </a:solidFill>
              </a:defRPr>
            </a:lvl1pPr>
          </a:lstStyle>
          <a:p>
            <a:r>
              <a:rPr lang="sv-SE"/>
              <a:t>1 </a:t>
            </a:r>
            <a:r>
              <a:rPr lang="sv-SE" err="1"/>
              <a:t>heading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3897" y="3716594"/>
            <a:ext cx="2880000" cy="1603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graph</a:t>
            </a:r>
            <a:r>
              <a:rPr lang="sv-SE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5880" y="3716626"/>
            <a:ext cx="2880000" cy="160365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graph</a:t>
            </a:r>
            <a:r>
              <a:rPr lang="sv-SE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5742" y="1828801"/>
            <a:ext cx="2880000" cy="1709668"/>
          </a:xfrm>
        </p:spPr>
        <p:txBody>
          <a:bodyPr anchor="b">
            <a:normAutofit/>
          </a:bodyPr>
          <a:lstStyle>
            <a:lvl1pPr marL="0" indent="0">
              <a:buNone/>
              <a:defRPr sz="3400" b="1" i="0">
                <a:latin typeface="Greycliff CF Heavy" pitchFamily="2" charset="77"/>
              </a:defRPr>
            </a:lvl1pPr>
          </a:lstStyle>
          <a:p>
            <a:pPr lvl="0"/>
            <a:r>
              <a:rPr lang="sv-SE"/>
              <a:t>2 </a:t>
            </a:r>
            <a:r>
              <a:rPr lang="sv-SE" err="1"/>
              <a:t>heading</a:t>
            </a:r>
            <a:endParaRPr lang="en-US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F3848A1-A1FA-654C-80CC-50753D8AE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62727" y="1828801"/>
            <a:ext cx="2880000" cy="1709668"/>
          </a:xfrm>
        </p:spPr>
        <p:txBody>
          <a:bodyPr anchor="b">
            <a:normAutofit/>
          </a:bodyPr>
          <a:lstStyle>
            <a:lvl1pPr marL="0" indent="0">
              <a:buNone/>
              <a:defRPr sz="3400" b="1" i="0"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3 </a:t>
            </a:r>
            <a:r>
              <a:rPr lang="sv-SE" err="1"/>
              <a:t>heading</a:t>
            </a:r>
            <a:endParaRPr lang="en-US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A6895D2-11E7-F243-92B6-E52F1654B6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2999" y="3716604"/>
            <a:ext cx="2880000" cy="16035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2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sv-SE" err="1"/>
              <a:t>Sub-heading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graph</a:t>
            </a:r>
            <a:r>
              <a:rPr lang="sv-SE"/>
              <a:t> or illustration</a:t>
            </a:r>
          </a:p>
        </p:txBody>
      </p:sp>
      <p:sp>
        <p:nvSpPr>
          <p:cNvPr id="33" name="Platshållare för text 32">
            <a:extLst>
              <a:ext uri="{FF2B5EF4-FFF2-40B4-BE49-F238E27FC236}">
                <a16:creationId xmlns:a16="http://schemas.microsoft.com/office/drawing/2014/main" id="{4A0C359D-6EEF-504E-9C02-32CDDD1F3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711" y="1019647"/>
            <a:ext cx="3336966" cy="5572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Section</a:t>
            </a:r>
            <a:endParaRPr lang="en-US"/>
          </a:p>
        </p:txBody>
      </p:sp>
      <p:pic>
        <p:nvPicPr>
          <p:cNvPr id="19" name="Bildobjekt 18" descr="En bild som visar ritning&#10;&#10;Automatiskt genererad beskrivning">
            <a:extLst>
              <a:ext uri="{FF2B5EF4-FFF2-40B4-BE49-F238E27FC236}">
                <a16:creationId xmlns:a16="http://schemas.microsoft.com/office/drawing/2014/main" id="{E67A73FB-6C7E-314B-A02B-B9AEDA312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8560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5082" y="857251"/>
            <a:ext cx="5980043" cy="1040130"/>
          </a:xfrm>
        </p:spPr>
        <p:txBody>
          <a:bodyPr anchor="b"/>
          <a:lstStyle>
            <a:lvl1pPr algn="l">
              <a:defRPr sz="48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905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v-SE" err="1"/>
              <a:t>Regular</a:t>
            </a:r>
            <a:r>
              <a:rPr lang="sv-SE"/>
              <a:t> </a:t>
            </a:r>
            <a:r>
              <a:rPr lang="sv-SE" err="1"/>
              <a:t>slide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5082" y="2217421"/>
            <a:ext cx="8883559" cy="338824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Preamble</a:t>
            </a:r>
            <a:r>
              <a:rPr lang="sv-SE"/>
              <a:t>, </a:t>
            </a:r>
            <a:r>
              <a:rPr lang="sv-SE" err="1"/>
              <a:t>proof</a:t>
            </a:r>
            <a:r>
              <a:rPr lang="sv-SE"/>
              <a:t> </a:t>
            </a:r>
            <a:r>
              <a:rPr lang="sv-SE" err="1"/>
              <a:t>point</a:t>
            </a:r>
            <a:r>
              <a:rPr lang="sv-SE"/>
              <a:t>, </a:t>
            </a:r>
            <a:r>
              <a:rPr lang="sv-SE" err="1"/>
              <a:t>photo</a:t>
            </a:r>
            <a:r>
              <a:rPr lang="sv-SE"/>
              <a:t> or illustration</a:t>
            </a:r>
          </a:p>
          <a:p>
            <a:r>
              <a:rPr lang="sv-SE"/>
              <a:t>– </a:t>
            </a:r>
            <a:r>
              <a:rPr lang="sv-SE" err="1"/>
              <a:t>Avoid</a:t>
            </a:r>
            <a:r>
              <a:rPr lang="sv-SE"/>
              <a:t> </a:t>
            </a:r>
            <a:r>
              <a:rPr lang="sv-SE" err="1"/>
              <a:t>bullets</a:t>
            </a:r>
            <a:r>
              <a:rPr lang="sv-SE"/>
              <a:t>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E23BCE2B-E7D4-F648-B9E2-DE9722537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5293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475143-3A41-E842-9BE1-E0055C5D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44D5079-45CB-0843-BD7C-748AD71F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E4E946-BDAC-5D4F-B557-DDA8283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2429286"/>
      </p:ext>
    </p:extLst>
  </p:cSld>
  <p:clrMapOvr>
    <a:masterClrMapping/>
  </p:clrMapOvr>
  <p:hf sldNum="0"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475143-3A41-E842-9BE1-E0055C5D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44D5079-45CB-0843-BD7C-748AD71F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E4E946-BDAC-5D4F-B557-DDA8283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99B02372-0BF5-744D-BE24-750552E30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57" y="351477"/>
            <a:ext cx="763443" cy="76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50332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E1452DD-3A7E-4114-94EE-6D078AF6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7C9B2B-69AA-4F1E-AF93-B29E349B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7A7F2E5-6F6C-4D02-9EFA-A9530043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5362936"/>
      </p:ext>
    </p:extLst>
  </p:cSld>
  <p:clrMapOvr>
    <a:masterClrMapping/>
  </p:clrMapOvr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yellow (use sparsingly!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475143-3A41-E842-9BE1-E0055C5D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44D5079-45CB-0843-BD7C-748AD71F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E4E946-BDAC-5D4F-B557-DDA8283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819701"/>
      </p:ext>
    </p:extLst>
  </p:cSld>
  <p:clrMapOvr>
    <a:masterClrMapping/>
  </p:clrMapOvr>
  <p:hf sldNum="0"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ED0547-F0A7-D744-82A7-28C76853C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Colors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2C9638C-AA5F-8A47-9DC4-79565DDC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pPr/>
              <a:t>2024-12-05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4725F63-19B8-FC45-89F4-270DE1FE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269D391-D613-8E46-86E3-E01133F9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0009990-2B6B-204B-8220-3FAB21924DE5}"/>
              </a:ext>
            </a:extLst>
          </p:cNvPr>
          <p:cNvSpPr/>
          <p:nvPr userDrawn="1"/>
        </p:nvSpPr>
        <p:spPr>
          <a:xfrm>
            <a:off x="838200" y="2041424"/>
            <a:ext cx="1757069" cy="1757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>
                <a:solidFill>
                  <a:schemeClr val="bg1"/>
                </a:solidFill>
                <a:latin typeface="Greycliff CF" pitchFamily="2" charset="77"/>
              </a:rPr>
              <a:t>Primary yellow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EBDC06C-5B7F-0148-9E8D-FA23D0317116}"/>
              </a:ext>
            </a:extLst>
          </p:cNvPr>
          <p:cNvSpPr/>
          <p:nvPr userDrawn="1"/>
        </p:nvSpPr>
        <p:spPr>
          <a:xfrm>
            <a:off x="3312658" y="2041424"/>
            <a:ext cx="1757069" cy="17570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0" i="0">
                <a:solidFill>
                  <a:schemeClr val="bg1"/>
                </a:solidFill>
                <a:latin typeface="Greycliff CF" pitchFamily="2" charset="77"/>
              </a:rPr>
              <a:t>Dark blue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2B20CA1-20E7-C245-A395-1344E9C7754A}"/>
              </a:ext>
            </a:extLst>
          </p:cNvPr>
          <p:cNvSpPr/>
          <p:nvPr userDrawn="1"/>
        </p:nvSpPr>
        <p:spPr>
          <a:xfrm>
            <a:off x="8261573" y="2041424"/>
            <a:ext cx="1757069" cy="175706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Greycliff CF" pitchFamily="2" charset="77"/>
              </a:rPr>
              <a:t>Grey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A43E7A6-4524-0442-9CB0-178EA8DF9499}"/>
              </a:ext>
            </a:extLst>
          </p:cNvPr>
          <p:cNvSpPr/>
          <p:nvPr userDrawn="1"/>
        </p:nvSpPr>
        <p:spPr>
          <a:xfrm>
            <a:off x="838200" y="3968328"/>
            <a:ext cx="1757069" cy="175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Greycliff CF" pitchFamily="2" charset="77"/>
              </a:rPr>
              <a:t>Light blue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12A3D37-2144-BE42-BF74-D7DE9947B561}"/>
              </a:ext>
            </a:extLst>
          </p:cNvPr>
          <p:cNvSpPr/>
          <p:nvPr userDrawn="1"/>
        </p:nvSpPr>
        <p:spPr>
          <a:xfrm>
            <a:off x="3312658" y="3968328"/>
            <a:ext cx="1757069" cy="1757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Greycliff CF" pitchFamily="2" charset="77"/>
              </a:rPr>
              <a:t>Blue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ECE4356-E2CB-7C45-9C28-6995CB4E255D}"/>
              </a:ext>
            </a:extLst>
          </p:cNvPr>
          <p:cNvSpPr/>
          <p:nvPr userDrawn="1"/>
        </p:nvSpPr>
        <p:spPr>
          <a:xfrm>
            <a:off x="5787116" y="3968328"/>
            <a:ext cx="1757069" cy="1757069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Greycliff CF" pitchFamily="2" charset="77"/>
              </a:rPr>
              <a:t>Accent red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5AF0FE3-9D24-B347-96D0-993AAFA4C26D}"/>
              </a:ext>
            </a:extLst>
          </p:cNvPr>
          <p:cNvSpPr/>
          <p:nvPr userDrawn="1"/>
        </p:nvSpPr>
        <p:spPr>
          <a:xfrm>
            <a:off x="8261573" y="3968327"/>
            <a:ext cx="1757069" cy="1757069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Greycliff CF" pitchFamily="2" charset="77"/>
              </a:rPr>
              <a:t>Accent green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6E6290C-A792-A846-9AC5-B70D374B3C04}"/>
              </a:ext>
            </a:extLst>
          </p:cNvPr>
          <p:cNvSpPr/>
          <p:nvPr userDrawn="1"/>
        </p:nvSpPr>
        <p:spPr>
          <a:xfrm>
            <a:off x="5787116" y="2041424"/>
            <a:ext cx="1757069" cy="1757069"/>
          </a:xfrm>
          <a:prstGeom prst="rect">
            <a:avLst/>
          </a:prstGeom>
          <a:solidFill>
            <a:schemeClr val="bg1"/>
          </a:solidFill>
          <a:ln>
            <a:solidFill>
              <a:srgbClr val="12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Greycliff CF" pitchFamily="2" charset="77"/>
              </a:rPr>
              <a:t>“White”</a:t>
            </a:r>
          </a:p>
        </p:txBody>
      </p:sp>
    </p:spTree>
    <p:extLst>
      <p:ext uri="{BB962C8B-B14F-4D97-AF65-F5344CB8AC3E}">
        <p14:creationId xmlns:p14="http://schemas.microsoft.com/office/powerpoint/2010/main" val="3646703760"/>
      </p:ext>
    </p:extLst>
  </p:cSld>
  <p:clrMapOvr>
    <a:masterClrMapping/>
  </p:clrMapOvr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68014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3600"/>
            <a:ext cx="360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79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722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358774" y="985838"/>
            <a:ext cx="5626101" cy="484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08712" y="985837"/>
            <a:ext cx="5622925" cy="4841875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9010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 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101" cy="484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0000" y="985837"/>
            <a:ext cx="5622925" cy="5515076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9108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 I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275092" y="985838"/>
            <a:ext cx="7559308" cy="484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8775" y="985837"/>
            <a:ext cx="3675600" cy="5515076"/>
          </a:xfrm>
        </p:spPr>
        <p:txBody>
          <a:bodyPr tIns="720000" anchor="ctr" anchorCtr="0">
            <a:normAutofit/>
          </a:bodyPr>
          <a:lstStyle>
            <a:lvl1pPr marL="122" indent="0" algn="ctr">
              <a:buFontTx/>
              <a:buNone/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8894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54201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tpy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823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65D5EA-8D3A-4A93-AD88-4B20695E4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350EBF-F996-4ACA-BBCB-F59DDD02F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0BE7F3-33F0-429F-96F1-AE9A15AE3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BD4A497-AF5B-4567-BCE7-D8EDE04A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8307DD-09D8-4A33-A194-018A29724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02D74C-B679-4384-8610-04048616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5512710"/>
      </p:ext>
    </p:extLst>
  </p:cSld>
  <p:clrMapOvr>
    <a:masterClrMapping/>
  </p:clrMapOvr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</p:spPr>
        <p:txBody>
          <a:bodyPr tIns="720000" anchor="ctr" anchorCtr="0"/>
          <a:lstStyle>
            <a:lvl1pPr marL="2516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400"/>
            <a:ext cx="4871864" cy="1353600"/>
          </a:xfrm>
          <a:solidFill>
            <a:srgbClr val="FFFFFF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203576"/>
          </a:xfrm>
          <a:solidFill>
            <a:srgbClr val="FFFFFF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77133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II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bg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400"/>
            <a:ext cx="4871864" cy="1353600"/>
          </a:xfrm>
          <a:solidFill>
            <a:srgbClr val="FFFFFF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203576"/>
          </a:xfrm>
          <a:solidFill>
            <a:srgbClr val="FFFFFF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3717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40831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48" y="1235734"/>
            <a:ext cx="72008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1">
                <a:solidFill>
                  <a:srgbClr val="9DC675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102" y="1243486"/>
            <a:ext cx="72008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1">
                <a:solidFill>
                  <a:srgbClr val="9DC675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/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492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C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5390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C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37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C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847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C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1274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tpy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C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254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I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noFill/>
        </p:spPr>
        <p:txBody>
          <a:bodyPr tIns="720000" anchor="ctr" anchorCtr="0"/>
          <a:lstStyle>
            <a:lvl1pPr marL="2516" indent="0" algn="ctr">
              <a:buNone/>
              <a:defRPr>
                <a:solidFill>
                  <a:srgbClr val="3C454A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400"/>
            <a:ext cx="4871864" cy="1353600"/>
          </a:xfrm>
          <a:solidFill>
            <a:srgbClr val="3C454A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203576"/>
          </a:xfrm>
          <a:solidFill>
            <a:srgbClr val="3C454A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7029400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116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9DB27A-45DB-4444-8759-312E63FF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7FAE6F4-41B6-4A2C-9D6B-C1EBF1ACF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52E282F-68EE-460E-9287-62527C56F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85124F2-5DBF-4196-9150-A04ECC2D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0702654-3126-4F65-9A4E-BDB8D27B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0769BC8-2D7A-4BFF-A6CC-058A5B22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5173518"/>
      </p:ext>
    </p:extLst>
  </p:cSld>
  <p:clrMapOvr>
    <a:masterClrMapping/>
  </p:clrMapOvr>
  <p:hf sldNum="0"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C4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3C454A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17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, Grey (white 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54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6" name="TextBox 5"/>
          <p:cNvSpPr txBox="1"/>
          <p:nvPr/>
        </p:nvSpPr>
        <p:spPr>
          <a:xfrm>
            <a:off x="158748" y="1235734"/>
            <a:ext cx="720080" cy="1196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1">
                <a:solidFill>
                  <a:srgbClr val="777D81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102" y="1243486"/>
            <a:ext cx="720080" cy="1196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"/>
              </a:lnSpc>
            </a:pPr>
            <a:r>
              <a:rPr lang="en-GB" sz="30000" b="1">
                <a:solidFill>
                  <a:srgbClr val="777D81"/>
                </a:solidFill>
                <a:latin typeface="Arial Narrow" panose="020B0606020202030204" pitchFamily="34" charset="0"/>
              </a:rPr>
              <a:t>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1646" y="1017117"/>
            <a:ext cx="7346562" cy="4810596"/>
          </a:xfrm>
        </p:spPr>
        <p:txBody>
          <a:bodyPr tIns="144000"/>
          <a:lstStyle>
            <a:lvl1pPr marL="0" indent="0">
              <a:spcBef>
                <a:spcPts val="0"/>
              </a:spcBef>
              <a:buFont typeface="Calibri" panose="020F0502020204030204" pitchFamily="34" charset="0"/>
              <a:buChar char="​"/>
              <a:defRPr sz="4000">
                <a:solidFill>
                  <a:srgbClr val="FFFFFF"/>
                </a:solidFill>
              </a:defRPr>
            </a:lvl1pPr>
            <a:lvl2pPr marL="0" indent="0">
              <a:spcBef>
                <a:spcPts val="1200"/>
              </a:spcBef>
              <a:buFont typeface="Calibri" panose="020F0502020204030204" pitchFamily="34" charset="0"/>
              <a:buChar char="​"/>
              <a:defRPr sz="1800" i="1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3C454A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16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77950"/>
            <a:ext cx="10363200" cy="14700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33723"/>
            <a:ext cx="8534400" cy="1752600"/>
          </a:xfrm>
        </p:spPr>
        <p:txBody>
          <a:bodyPr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3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7005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58774" y="985838"/>
            <a:ext cx="1147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2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8521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36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6210000" y="985838"/>
            <a:ext cx="5626800" cy="48434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3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3673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479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tpy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0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653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I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tx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>
                <a:solidFill>
                  <a:srgbClr val="3C454A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400"/>
            <a:ext cx="4871864" cy="1353600"/>
          </a:xfrm>
          <a:solidFill>
            <a:srgbClr val="5BA019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203576"/>
          </a:xfrm>
          <a:solidFill>
            <a:srgbClr val="5BA019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838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II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9600" cy="6858000"/>
          </a:xfrm>
          <a:solidFill>
            <a:schemeClr val="tx1">
              <a:lumMod val="95000"/>
            </a:schemeClr>
          </a:solidFill>
        </p:spPr>
        <p:txBody>
          <a:bodyPr tIns="720000" anchor="ctr" anchorCtr="0"/>
          <a:lstStyle>
            <a:lvl1pPr marL="2516" indent="0" algn="ctr">
              <a:buNone/>
              <a:defRPr>
                <a:solidFill>
                  <a:srgbClr val="3C454A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400"/>
            <a:ext cx="4871864" cy="1353600"/>
          </a:xfrm>
          <a:solidFill>
            <a:srgbClr val="5BA019"/>
          </a:solidFill>
        </p:spPr>
        <p:txBody>
          <a:bodyPr lIns="342000" tIns="324000" rIns="144000" bIns="0" anchor="b">
            <a:spAutoFit/>
          </a:bodyPr>
          <a:lstStyle>
            <a:lvl1pPr algn="l">
              <a:lnSpc>
                <a:spcPct val="83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502"/>
            <a:ext cx="4871864" cy="1203576"/>
          </a:xfrm>
          <a:solidFill>
            <a:srgbClr val="5BA019"/>
          </a:solidFill>
        </p:spPr>
        <p:txBody>
          <a:bodyPr wrap="square" lIns="342000" tIns="0" rIns="144000" bIns="180000"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5600" y="6166800"/>
            <a:ext cx="1339200" cy="35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0" bIns="0">
            <a:normAutofit/>
          </a:bodyPr>
          <a:lstStyle>
            <a:lvl1pPr marL="2516" indent="0">
              <a:buNone/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6096000" y="6957392"/>
            <a:ext cx="112713" cy="107722"/>
          </a:xfrm>
        </p:spPr>
        <p:txBody>
          <a:bodyPr wrap="square">
            <a:spAutoFit/>
          </a:bodyPr>
          <a:lstStyle>
            <a:lvl1pPr>
              <a:defRPr sz="100"/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0702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, Green">
    <p:bg>
      <p:bgPr>
        <a:solidFill>
          <a:srgbClr val="5BA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5BA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36" y="212725"/>
            <a:ext cx="9425072" cy="3189765"/>
          </a:xfrm>
        </p:spPr>
        <p:txBody>
          <a:bodyPr tIns="79200"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358774" y="6840000"/>
            <a:ext cx="14400" cy="15389"/>
          </a:xfrm>
        </p:spPr>
        <p:txBody>
          <a:bodyPr/>
          <a:lstStyle>
            <a:lvl1pPr>
              <a:defRPr sz="100">
                <a:solidFill>
                  <a:srgbClr val="5BA019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927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image" Target="../media/image4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image" Target="../media/image4.emf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CE5BDB0-4A7E-43C0-B6A2-5A7DAAB5F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0D0F5D-D904-4084-98AD-A891827B4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D3155E-20CE-49A8-A6F4-C7C7BD8BC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9E726-ABCA-45C6-AEEC-5EA3D93DE2E4}" type="datetimeFigureOut">
              <a:rPr lang="sv-SE" smtClean="0"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C755BBF-524A-488C-82BD-328E764C5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C671AF-E955-4A05-98DB-5CA569915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D219-CEB7-46B1-A3E6-9E3F113B149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MSIPCMContentMarking" descr="{&quot;HashCode&quot;:403594638,&quot;Placement&quot;:&quot;Footer&quot;,&quot;Top&quot;:522.9406,&quot;Left&quot;:0.0,&quot;SlideWidth&quot;:960,&quot;SlideHeight&quot;:540}">
            <a:extLst>
              <a:ext uri="{FF2B5EF4-FFF2-40B4-BE49-F238E27FC236}">
                <a16:creationId xmlns:a16="http://schemas.microsoft.com/office/drawing/2014/main" id="{6F8D73B5-2DAB-46BC-BCA4-75D55E8A1208}"/>
              </a:ext>
            </a:extLst>
          </p:cNvPr>
          <p:cNvSpPr txBox="1"/>
          <p:nvPr userDrawn="1"/>
        </p:nvSpPr>
        <p:spPr>
          <a:xfrm>
            <a:off x="0" y="6688117"/>
            <a:ext cx="1055185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sv-SE" sz="800">
                <a:solidFill>
                  <a:srgbClr val="000000"/>
                </a:solidFill>
                <a:latin typeface="Times New Roman" panose="02020603050405020304" pitchFamily="18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34373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3709" r:id="rId12"/>
    <p:sldLayoutId id="2147483715" r:id="rId13"/>
    <p:sldLayoutId id="2147484093" r:id="rId14"/>
    <p:sldLayoutId id="2147484094" r:id="rId15"/>
    <p:sldLayoutId id="2147484095" r:id="rId16"/>
    <p:sldLayoutId id="2147484293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608" y="332656"/>
            <a:ext cx="11473792" cy="608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4" y="985838"/>
            <a:ext cx="11477626" cy="4841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6323090"/>
            <a:ext cx="1422399" cy="266723"/>
          </a:xfrm>
          <a:prstGeom prst="rect">
            <a:avLst/>
          </a:prstGeom>
        </p:spPr>
        <p:txBody>
          <a:bodyPr lIns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F77608F-256D-4DB1-9058-98554022F69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358774" y="6367970"/>
            <a:ext cx="5626101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5" name="MSIPCMContentMarking" descr="{&quot;HashCode&quot;:403594638,&quot;Placement&quot;:&quot;Footer&quot;,&quot;Top&quot;:522.9406,&quot;Left&quot;:0.0,&quot;SlideWidth&quot;:960,&quot;SlideHeight&quot;:540}">
            <a:extLst>
              <a:ext uri="{FF2B5EF4-FFF2-40B4-BE49-F238E27FC236}">
                <a16:creationId xmlns:a16="http://schemas.microsoft.com/office/drawing/2014/main" id="{83F3CA20-EDC5-EF6B-EB6E-6202D224A8C3}"/>
              </a:ext>
            </a:extLst>
          </p:cNvPr>
          <p:cNvSpPr txBox="1"/>
          <p:nvPr userDrawn="1"/>
        </p:nvSpPr>
        <p:spPr>
          <a:xfrm>
            <a:off x="0" y="6688117"/>
            <a:ext cx="1055185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sv-SE" sz="800" noProof="0">
                <a:solidFill>
                  <a:srgbClr val="000000"/>
                </a:solidFill>
                <a:latin typeface="Times New Roman" panose="02020603050405020304" pitchFamily="18" charset="0"/>
              </a:rPr>
              <a:t>Sensitivity: Internal</a:t>
            </a:r>
            <a:endParaRPr lang="sv-SE" sz="800" noProof="0" err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9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4032" r:id="rId3"/>
    <p:sldLayoutId id="2147483666" r:id="rId4"/>
    <p:sldLayoutId id="2147484047" r:id="rId5"/>
    <p:sldLayoutId id="2147483668" r:id="rId6"/>
    <p:sldLayoutId id="2147483669" r:id="rId7"/>
    <p:sldLayoutId id="2147484031" r:id="rId8"/>
    <p:sldLayoutId id="2147484036" r:id="rId9"/>
    <p:sldLayoutId id="2147484041" r:id="rId10"/>
    <p:sldLayoutId id="2147484051" r:id="rId11"/>
    <p:sldLayoutId id="2147484056" r:id="rId12"/>
    <p:sldLayoutId id="2147483675" r:id="rId13"/>
    <p:sldLayoutId id="2147483676" r:id="rId14"/>
    <p:sldLayoutId id="2147483677" r:id="rId15"/>
    <p:sldLayoutId id="2147484035" r:id="rId16"/>
    <p:sldLayoutId id="2147484045" r:id="rId17"/>
    <p:sldLayoutId id="2147484050" r:id="rId18"/>
    <p:sldLayoutId id="2147483681" r:id="rId19"/>
    <p:sldLayoutId id="2147483682" r:id="rId20"/>
    <p:sldLayoutId id="2147484040" r:id="rId21"/>
    <p:sldLayoutId id="2147484046" r:id="rId22"/>
    <p:sldLayoutId id="2147484055" r:id="rId23"/>
    <p:sldLayoutId id="2147483686" r:id="rId24"/>
    <p:sldLayoutId id="2147484034" r:id="rId25"/>
    <p:sldLayoutId id="2147484039" r:id="rId26"/>
    <p:sldLayoutId id="2147484044" r:id="rId27"/>
    <p:sldLayoutId id="2147484049" r:id="rId28"/>
    <p:sldLayoutId id="2147483691" r:id="rId29"/>
    <p:sldLayoutId id="2147484054" r:id="rId30"/>
    <p:sldLayoutId id="2147484059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5" r:id="rId42"/>
  </p:sldLayoutIdLst>
  <p:hf sldNum="0" hdr="0" dt="0"/>
  <p:txStyles>
    <p:titleStyle>
      <a:lvl1pPr algn="l" defTabSz="1219170" rtl="0" eaLnBrk="1" latinLnBrk="0" hangingPunct="1">
        <a:lnSpc>
          <a:spcPct val="83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2000" marR="0" indent="-251878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9200" marR="0" indent="-252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800" marR="0" indent="-180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marR="0" indent="-180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4400" marR="0" indent="-180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1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3">
          <p15:clr>
            <a:srgbClr val="F26B43"/>
          </p15:clr>
        </p15:guide>
        <p15:guide id="5" orient="horz" pos="3671">
          <p15:clr>
            <a:srgbClr val="F26B43"/>
          </p15:clr>
        </p15:guide>
        <p15:guide id="6" orient="horz" pos="134">
          <p15:clr>
            <a:srgbClr val="F26B43"/>
          </p15:clr>
        </p15:guide>
        <p15:guide id="7" pos="3770">
          <p15:clr>
            <a:srgbClr val="F26B43"/>
          </p15:clr>
        </p15:guide>
        <p15:guide id="8" pos="391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änd, tecken, mörk, stor&#10;&#10;Automatiskt genererad beskrivning">
            <a:extLst>
              <a:ext uri="{FF2B5EF4-FFF2-40B4-BE49-F238E27FC236}">
                <a16:creationId xmlns:a16="http://schemas.microsoft.com/office/drawing/2014/main" id="{EF92380A-5C75-124C-B036-F8C59E2A6DE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092" y="347396"/>
            <a:ext cx="765708" cy="765708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9DAE4EE-B6DF-E94E-83CF-741B8A2E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62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6EC5A8B-5042-5D41-A0EC-F1160944E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4A8656-6EC3-664C-9691-9C7C6F8E6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reycliff CF" pitchFamily="2" charset="77"/>
              </a:defRPr>
            </a:lvl1pPr>
          </a:lstStyle>
          <a:p>
            <a:fld id="{11475F61-B125-484B-A5CA-693CFB9F9CD5}" type="datetimeFigureOut">
              <a:rPr lang="sv-SE" smtClean="0"/>
              <a:pPr/>
              <a:t>2024-12-05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E073BA-91CD-8B47-8EEC-3653CCE6C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56350"/>
            <a:ext cx="5980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reycliff CF" pitchFamily="2" charset="77"/>
              </a:defRPr>
            </a:lvl1pPr>
          </a:lstStyle>
          <a:p>
            <a:r>
              <a:rPr lang="sv-SE" err="1"/>
              <a:t>https://techcommunity.microsoft.com/t5/ai-applied-ai-blog/revolutionize-your-enterprise-data-with-chatgpt-next-gen-apps-w/ba-p/3762087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E74FBC-E80B-CE42-8012-FDF3D28E5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3617" y="365125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reycliff CF" pitchFamily="2" charset="77"/>
              </a:defRPr>
            </a:lvl1pPr>
          </a:lstStyle>
          <a:p>
            <a:fld id="{A27DF09E-8508-3A40-851B-1CAED0195E7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MSIPCMContentMarking" descr="{&quot;HashCode&quot;:403594638,&quot;Placement&quot;:&quot;Footer&quot;,&quot;Top&quot;:522.9406,&quot;Left&quot;:0.0,&quot;SlideWidth&quot;:960,&quot;SlideHeight&quot;:540}">
            <a:extLst>
              <a:ext uri="{FF2B5EF4-FFF2-40B4-BE49-F238E27FC236}">
                <a16:creationId xmlns:a16="http://schemas.microsoft.com/office/drawing/2014/main" id="{7484C4B0-53C4-410F-B573-EF60CBF44E78}"/>
              </a:ext>
            </a:extLst>
          </p:cNvPr>
          <p:cNvSpPr txBox="1"/>
          <p:nvPr userDrawn="1"/>
        </p:nvSpPr>
        <p:spPr>
          <a:xfrm>
            <a:off x="0" y="6688117"/>
            <a:ext cx="1055185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sv-SE" sz="800">
                <a:solidFill>
                  <a:srgbClr val="000000"/>
                </a:solidFill>
                <a:latin typeface="Times New Roman" panose="02020603050405020304" pitchFamily="18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182983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Greycliff CF Heav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336" y="214292"/>
            <a:ext cx="11491064" cy="608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4" y="985838"/>
            <a:ext cx="11477626" cy="4841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822692"/>
            <a:ext cx="11475625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6323090"/>
            <a:ext cx="1422399" cy="266723"/>
          </a:xfrm>
          <a:prstGeom prst="rect">
            <a:avLst/>
          </a:prstGeom>
        </p:spPr>
        <p:txBody>
          <a:bodyPr lIns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C719222-8F30-104A-9E4B-8FCF57DF4724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329" y="6168000"/>
            <a:ext cx="1339343" cy="352127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358774" y="6367970"/>
            <a:ext cx="5626101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BB7ABD6-6838-0D4D-2569-DF73377BEFE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302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257885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</p:sldLayoutIdLst>
  <p:txStyles>
    <p:titleStyle>
      <a:lvl1pPr algn="l" defTabSz="1219170" rtl="0" eaLnBrk="1" latinLnBrk="0" hangingPunct="1">
        <a:lnSpc>
          <a:spcPct val="83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2000" marR="0" indent="-251878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9200" marR="0" indent="-252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800" marR="0" indent="-180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marR="0" indent="-180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4400" marR="0" indent="-180000" algn="l" defTabSz="121917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Tx/>
        <a:buSzTx/>
        <a:buFont typeface="Times" pitchFamily="-96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094400" indent="-180000" algn="l" defTabSz="1219170" rtl="0" eaLnBrk="1" latinLnBrk="0" hangingPunct="1"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1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3">
          <p15:clr>
            <a:srgbClr val="F26B43"/>
          </p15:clr>
        </p15:guide>
        <p15:guide id="5" orient="horz" pos="3671">
          <p15:clr>
            <a:srgbClr val="F26B43"/>
          </p15:clr>
        </p15:guide>
        <p15:guide id="6" orient="horz" pos="134">
          <p15:clr>
            <a:srgbClr val="F26B43"/>
          </p15:clr>
        </p15:guide>
        <p15:guide id="7" pos="3770">
          <p15:clr>
            <a:srgbClr val="F26B43"/>
          </p15:clr>
        </p15:guide>
        <p15:guide id="8" pos="39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59.xml"/><Relationship Id="rId1" Type="http://schemas.openxmlformats.org/officeDocument/2006/relationships/customXml" Target="../../customXml/item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76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41.xml"/><Relationship Id="rId1" Type="http://schemas.openxmlformats.org/officeDocument/2006/relationships/customXml" Target="../../customXml/item24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73.xml"/><Relationship Id="rId1" Type="http://schemas.openxmlformats.org/officeDocument/2006/relationships/customXml" Target="../../customXml/item56.xml"/><Relationship Id="rId6" Type="http://schemas.openxmlformats.org/officeDocument/2006/relationships/hyperlink" Target="https://www.bbc.com/news/articles/c51ylvl8rrlo" TargetMode="External"/><Relationship Id="rId5" Type="http://schemas.openxmlformats.org/officeDocument/2006/relationships/hyperlink" Target="https://www.dn.se/debatt/ai-ger-stod-for-snabbare-och-battre-diagnoser-i-varden/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6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52.xml"/><Relationship Id="rId1" Type="http://schemas.openxmlformats.org/officeDocument/2006/relationships/customXml" Target="../../customXml/item32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83.xml"/><Relationship Id="rId1" Type="http://schemas.openxmlformats.org/officeDocument/2006/relationships/customXml" Target="../../customXml/item67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ftonbladet.se/omaftonbladet/a/76ydy9/aftonbladets-ai-policy-sa-forhaller-vi-oss-till-den-nya-tekniken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customXml" Target="../../customXml/item64.xml"/><Relationship Id="rId1" Type="http://schemas.openxmlformats.org/officeDocument/2006/relationships/customXml" Target="../../customXml/item49.xml"/><Relationship Id="rId6" Type="http://schemas.openxmlformats.org/officeDocument/2006/relationships/image" Target="../media/image31.png"/><Relationship Id="rId5" Type="http://schemas.openxmlformats.org/officeDocument/2006/relationships/hyperlink" Target="https://youtu.be/bgYU7ZRjct0?si=AZMer8iqekg8bNPe" TargetMode="External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18.xml"/><Relationship Id="rId9" Type="http://schemas.openxmlformats.org/officeDocument/2006/relationships/hyperlink" Target="https://www.linkedin.com/posts/tony-mc-carrick-199b9b3b_ai-robot-arlanda-activity-7249014489134620672-BvIC?utm_source=share&amp;utm_medium=member_deskto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84.xml"/><Relationship Id="rId6" Type="http://schemas.openxmlformats.org/officeDocument/2006/relationships/hyperlink" Target="https://www.amnesty.se/aktuellt/sverige-forsakringskassan-ai-system/" TargetMode="Externa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55.xml"/><Relationship Id="rId1" Type="http://schemas.openxmlformats.org/officeDocument/2006/relationships/customXml" Target="../../customXml/item39.xml"/><Relationship Id="rId5" Type="http://schemas.openxmlformats.org/officeDocument/2006/relationships/hyperlink" Target="https://www.atea.se/strategi-och-utveckling/forstar-vi-var-samtid/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3.xml"/><Relationship Id="rId7" Type="http://schemas.openxmlformats.org/officeDocument/2006/relationships/customXml" Target="../ink/ink1.xml"/><Relationship Id="rId2" Type="http://schemas.openxmlformats.org/officeDocument/2006/relationships/customXml" Target="../../customXml/item43.xml"/><Relationship Id="rId1" Type="http://schemas.openxmlformats.org/officeDocument/2006/relationships/customXml" Target="../../customXml/item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20.xml"/><Relationship Id="rId9" Type="http://schemas.openxmlformats.org/officeDocument/2006/relationships/customXml" Target="../ink/ink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77.xml"/><Relationship Id="rId1" Type="http://schemas.openxmlformats.org/officeDocument/2006/relationships/customXml" Target="../../customXml/item60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VtGrxnHliw?si=wUrKvUfqS43Dp3ln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youtube.com/watch?v=PVtGrxnHliw" TargetMode="External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adK-uLe4mI4?feature=oembed" TargetMode="External"/><Relationship Id="rId6" Type="http://schemas.openxmlformats.org/officeDocument/2006/relationships/image" Target="../media/image2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72.xml"/><Relationship Id="rId6" Type="http://schemas.openxmlformats.org/officeDocument/2006/relationships/hyperlink" Target="https://www.svtplay.se/video/jd6Xya5/utrikesbyran/makten-over-ai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2" Type="http://schemas.openxmlformats.org/officeDocument/2006/relationships/customXml" Target="../../customXml/item57.xml"/><Relationship Id="rId1" Type="http://schemas.openxmlformats.org/officeDocument/2006/relationships/customXml" Target="../../customXml/item42.xml"/><Relationship Id="rId6" Type="http://schemas.openxmlformats.org/officeDocument/2006/relationships/image" Target="../media/image52.png"/><Relationship Id="rId5" Type="http://schemas.openxmlformats.org/officeDocument/2006/relationships/hyperlink" Target="https://www.wired.com/story/anthropic-black-box-ai-research-neurons-features/" TargetMode="Externa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36.xml"/><Relationship Id="rId1" Type="http://schemas.openxmlformats.org/officeDocument/2006/relationships/customXml" Target="../../customXml/item17.xml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68.xml"/><Relationship Id="rId1" Type="http://schemas.openxmlformats.org/officeDocument/2006/relationships/customXml" Target="../../customXml/item53.xm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85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50.xml"/><Relationship Id="rId1" Type="http://schemas.openxmlformats.org/officeDocument/2006/relationships/customXml" Target="../../customXml/item34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oister.se/artikel/2024/01/fran-dragplaster-till-hackaton-sollentuna-gar-mot-en-framtid-med-ai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2.emf"/><Relationship Id="rId4" Type="http://schemas.openxmlformats.org/officeDocument/2006/relationships/image" Target="../media/image42.png"/><Relationship Id="rId9" Type="http://schemas.openxmlformats.org/officeDocument/2006/relationships/hyperlink" Target="https://www.voister.se/artikel/2024/03/hackaton-ai-och-sakerhet-i-fokus-nar-almhult-anordnar-inspirationsda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69.xml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38.xml"/><Relationship Id="rId1" Type="http://schemas.openxmlformats.org/officeDocument/2006/relationships/customXml" Target="../../customXml/item22.xml"/><Relationship Id="rId6" Type="http://schemas.openxmlformats.org/officeDocument/2006/relationships/hyperlink" Target="https://www.linkedin.com/pulse/7-paradoxes-artificial-intelligence-navigating-complexity-digital-ms2kc/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9.xml"/><Relationship Id="rId6" Type="http://schemas.openxmlformats.org/officeDocument/2006/relationships/image" Target="../media/image59.png"/><Relationship Id="rId5" Type="http://schemas.openxmlformats.org/officeDocument/2006/relationships/hyperlink" Target="https://www.atea.se/strategi-och-utveckling/att-tanka-tillsammans-i-en-brytningstid/" TargetMode="Externa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61.xml"/><Relationship Id="rId1" Type="http://schemas.openxmlformats.org/officeDocument/2006/relationships/customXml" Target="../../customXml/item44.xml"/><Relationship Id="rId5" Type="http://schemas.openxmlformats.org/officeDocument/2006/relationships/hyperlink" Target="https://whatweowethefuture.com/uk/" TargetMode="External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78.xml"/><Relationship Id="rId6" Type="http://schemas.openxmlformats.org/officeDocument/2006/relationships/hyperlink" Target="mailto:anthony.mc-carric@atea.se" TargetMode="External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atea.se/datadrivet-och-automation/ai-strategi/" TargetMode="External"/><Relationship Id="rId2" Type="http://schemas.openxmlformats.org/officeDocument/2006/relationships/customXml" Target="../../customXml/item66.xml"/><Relationship Id="rId1" Type="http://schemas.openxmlformats.org/officeDocument/2006/relationships/customXml" Target="../../customXml/item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8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48.xml"/><Relationship Id="rId1" Type="http://schemas.openxmlformats.org/officeDocument/2006/relationships/customXml" Target="../../customXml/item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customXml" Target="../../customXml/item82.xml"/><Relationship Id="rId1" Type="http://schemas.openxmlformats.org/officeDocument/2006/relationships/customXml" Target="../../customXml/item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30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E9A3-41B7-4143-BF1E-91DB9F736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64783"/>
            <a:ext cx="12192000" cy="2294625"/>
          </a:xfrm>
        </p:spPr>
        <p:txBody>
          <a:bodyPr anchor="ctr">
            <a:normAutofit/>
          </a:bodyPr>
          <a:lstStyle/>
          <a:p>
            <a:br>
              <a:rPr lang="sv-SE" b="0" i="0" dirty="0">
                <a:solidFill>
                  <a:srgbClr val="000000"/>
                </a:solidFill>
                <a:effectLst/>
                <a:latin typeface="Linux Libertine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Linux Libertine"/>
              </a:rPr>
              <a:t>AI i samhällstjänst </a:t>
            </a:r>
            <a:br>
              <a:rPr lang="sv-SE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82553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CB7B42-1EFC-D246-9344-2F76AB1F3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806" y="684415"/>
            <a:ext cx="8523194" cy="147095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2F58AB1-C66B-BB1E-61F7-37C05B13C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806" y="2700526"/>
            <a:ext cx="6602613" cy="1860587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4AF4265-0601-A845-24E5-04CBD93CD2BF}"/>
              </a:ext>
            </a:extLst>
          </p:cNvPr>
          <p:cNvSpPr txBox="1"/>
          <p:nvPr/>
        </p:nvSpPr>
        <p:spPr>
          <a:xfrm>
            <a:off x="2271806" y="5519448"/>
            <a:ext cx="7162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https://svenska.yle.fi/a/7-10062139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5166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1A82-F502-68D0-D32B-45FC546D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796CA6-BDB1-7000-4664-23BDF5757C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F87B9A8-7C78-E52A-EE7A-2D0AE9CD7206}"/>
              </a:ext>
            </a:extLst>
          </p:cNvPr>
          <p:cNvSpPr txBox="1">
            <a:spLocks/>
          </p:cNvSpPr>
          <p:nvPr/>
        </p:nvSpPr>
        <p:spPr>
          <a:xfrm>
            <a:off x="2338300" y="1066218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v-SE" sz="50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1A427B6-DD28-09CD-1924-6021365417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8CB7636-BCA8-679E-6DD1-7876156FBC79}"/>
              </a:ext>
            </a:extLst>
          </p:cNvPr>
          <p:cNvSpPr txBox="1"/>
          <p:nvPr/>
        </p:nvSpPr>
        <p:spPr>
          <a:xfrm>
            <a:off x="1433322" y="6035813"/>
            <a:ext cx="74935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/>
              <a:t>https://youtu.be/WzUnEfiIqP4?si=E_eH0qGkXssEyZq0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E7A0DBD-9CFA-49BE-8D30-EAEB3AAA2155}"/>
              </a:ext>
            </a:extLst>
          </p:cNvPr>
          <p:cNvSpPr txBox="1">
            <a:spLocks/>
          </p:cNvSpPr>
          <p:nvPr/>
        </p:nvSpPr>
        <p:spPr>
          <a:xfrm>
            <a:off x="2257943" y="647514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Arial"/>
                <a:cs typeface="Times New Roman"/>
              </a:rPr>
              <a:t>Realtids översättning </a:t>
            </a:r>
            <a:endParaRPr lang="sv-SE" sz="36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sv-SE" sz="4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v-SE" sz="50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5687402-7D6D-F772-1A17-2622A02C5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931" y="1714618"/>
            <a:ext cx="7493508" cy="427899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4540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3094-4FF9-C0B8-0D03-6D0A38AC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5B9C0-2E93-948B-A918-9DBF74046C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ECDC40A-D596-62F9-1E7D-6F2657441D46}"/>
              </a:ext>
            </a:extLst>
          </p:cNvPr>
          <p:cNvSpPr txBox="1"/>
          <p:nvPr/>
        </p:nvSpPr>
        <p:spPr>
          <a:xfrm>
            <a:off x="0" y="340604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</a:t>
            </a:r>
            <a:endParaRPr kumimoji="0" lang="sv-S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918CEAA-7686-270D-4D10-6F891907A6AA}"/>
              </a:ext>
            </a:extLst>
          </p:cNvPr>
          <p:cNvSpPr txBox="1"/>
          <p:nvPr/>
        </p:nvSpPr>
        <p:spPr>
          <a:xfrm>
            <a:off x="1802130" y="6212619"/>
            <a:ext cx="7162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https://www.ai.se/sv/nyheter/nobelpriset-i-fysik-och-kemi-till-banbrytande-ai-forskning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95ABB96-74AF-AB00-240C-A10A31002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222" y="1630524"/>
            <a:ext cx="9310738" cy="4061616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0662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64562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/>
              <a:t>AI – i välfärdens tjänst </a:t>
            </a:r>
            <a:endParaRPr lang="sv-SE" sz="5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DEC4-554B-17AA-2AAC-3B58E9DED3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3580043-13EB-D957-B233-8CEA6927CC47}"/>
              </a:ext>
            </a:extLst>
          </p:cNvPr>
          <p:cNvSpPr txBox="1"/>
          <p:nvPr/>
        </p:nvSpPr>
        <p:spPr>
          <a:xfrm>
            <a:off x="1695449" y="5889207"/>
            <a:ext cx="79635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https://www.dn.se/debatt/ai-ger-stod-for-snabbare-och-battre-diagnoser-i-varden/</a:t>
            </a:r>
            <a:endParaRPr lang="sv-SE" sz="1100"/>
          </a:p>
          <a:p>
            <a:r>
              <a:rPr lang="en-US" sz="1100" u="sng">
                <a:effectLst/>
                <a:latin typeface="Arial" panose="020B0604020202020204" pitchFamily="34" charset="0"/>
                <a:ea typeface="Arial" panose="020B0604020202020204" pitchFamily="34" charset="0"/>
                <a:cs typeface="Mangal" panose="02040503050203030202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https://www.bbc.com/news/articles/c51ylvl8rrlo</a:t>
            </a:r>
            <a:endParaRPr lang="sv-SE" sz="110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EB5D7DC-9118-1966-1161-140850A02696}"/>
              </a:ext>
            </a:extLst>
          </p:cNvPr>
          <p:cNvSpPr txBox="1"/>
          <p:nvPr/>
        </p:nvSpPr>
        <p:spPr>
          <a:xfrm>
            <a:off x="1447799" y="2101334"/>
            <a:ext cx="88943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 dirty="0">
                <a:effectLst/>
                <a:latin typeface="-apple-system"/>
              </a:rPr>
              <a:t>👉 </a:t>
            </a:r>
            <a:r>
              <a:rPr lang="sv-SE" sz="2000" b="0" i="0" dirty="0">
                <a:effectLst/>
                <a:latin typeface="-apple-system"/>
              </a:rPr>
              <a:t>Hudcancer diagnostiseras med hjälp av AI </a:t>
            </a:r>
          </a:p>
          <a:p>
            <a:endParaRPr lang="sv-SE" sz="2000" dirty="0">
              <a:latin typeface="-apple-system"/>
            </a:endParaRPr>
          </a:p>
          <a:p>
            <a:r>
              <a:rPr lang="sv-SE" sz="2000" b="0" i="0" dirty="0">
                <a:effectLst/>
                <a:latin typeface="-apple-system"/>
              </a:rPr>
              <a:t>👉 </a:t>
            </a:r>
            <a:r>
              <a:rPr lang="sv-SE" sz="2000" dirty="0">
                <a:latin typeface="-apple-system"/>
              </a:rPr>
              <a:t>B</a:t>
            </a:r>
            <a:r>
              <a:rPr lang="sv-SE" sz="2000" b="0" i="0" dirty="0">
                <a:effectLst/>
                <a:latin typeface="-apple-system"/>
              </a:rPr>
              <a:t>röstcancer diagnostiseras med hjälp av AI </a:t>
            </a:r>
          </a:p>
          <a:p>
            <a:endParaRPr lang="sv-SE" sz="2000" dirty="0">
              <a:latin typeface="-apple-system"/>
            </a:endParaRPr>
          </a:p>
          <a:p>
            <a:r>
              <a:rPr lang="sv-SE" sz="2000" b="0" i="0" dirty="0">
                <a:effectLst/>
                <a:latin typeface="-apple-system"/>
              </a:rPr>
              <a:t>👉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Mangal" panose="02040503050203030202" pitchFamily="18" charset="0"/>
              </a:rPr>
              <a:t>AI detects hidden heart attack risk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Mangal" panose="02040503050203030202" pitchFamily="18" charset="0"/>
              </a:rPr>
              <a:t> -identifies people in the next 10 years </a:t>
            </a:r>
            <a:b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Mangal" panose="02040503050203030202" pitchFamily="18" charset="0"/>
              </a:rPr>
            </a:br>
            <a:endParaRPr lang="sv-SE" sz="2000" dirty="0">
              <a:latin typeface="-apple-system"/>
            </a:endParaRPr>
          </a:p>
          <a:p>
            <a:r>
              <a:rPr lang="sv-SE" sz="2000" b="0" i="0" dirty="0">
                <a:effectLst/>
                <a:latin typeface="-apple-system"/>
              </a:rPr>
              <a:t>👉 AI-verktyg larma vid risk för blodförgiftning</a:t>
            </a:r>
          </a:p>
          <a:p>
            <a:endParaRPr lang="sv-SE" sz="2000" dirty="0">
              <a:latin typeface="-apple-system"/>
            </a:endParaRPr>
          </a:p>
          <a:p>
            <a:r>
              <a:rPr lang="sv-SE" sz="2000" b="0" i="0" dirty="0">
                <a:effectLst/>
                <a:latin typeface="-apple-system"/>
              </a:rPr>
              <a:t>👉 AI övervaka patienters status i realtid och varna vid avvikelser eller risker</a:t>
            </a:r>
            <a:endParaRPr lang="sv-SE" sz="20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47179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586927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/>
              <a:t> </a:t>
            </a:r>
            <a:endParaRPr lang="sv-SE" sz="50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C6BE0F8-1C8B-25DC-31AF-B1035E4E5802}"/>
              </a:ext>
            </a:extLst>
          </p:cNvPr>
          <p:cNvSpPr txBox="1"/>
          <p:nvPr/>
        </p:nvSpPr>
        <p:spPr>
          <a:xfrm>
            <a:off x="1962665" y="5859776"/>
            <a:ext cx="82666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/>
              <a:t>https://www.euronews.com/health/2023/12/31/scientists-discover-the-first-new-antibiotics-in-over-60-years-using-ai#:~:text=Scientists%20discover%20the%20first%20new%20antibiotics%20in%20over%2060%20years%20using%20AI,-Scientists%20discover%20the&amp;text=A%20new%20class%20of%20antibiotics,more%20transparent%20deep%20learning%20models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EEE79C6-B8BA-82EA-5735-13117FD2C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735" y="807822"/>
            <a:ext cx="3990408" cy="4661809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17544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99C8C-96C3-569B-7DD0-0E90A923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79525-EC4A-68CA-3542-CCC6E212B1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FFE5D2F-3E1D-2D5B-94AD-7CA838D1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621" y="837306"/>
            <a:ext cx="7960758" cy="438928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90D6575-FC19-57AA-8A9E-A78EA0B966A5}"/>
              </a:ext>
            </a:extLst>
          </p:cNvPr>
          <p:cNvSpPr txBox="1"/>
          <p:nvPr/>
        </p:nvSpPr>
        <p:spPr>
          <a:xfrm>
            <a:off x="2115621" y="5651362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https://www.linkedin.com/feed/update/urn:li:activity:7244441545519566851?updateEntityUrn=urn%3Ali%3Afs_updateV2%3A%28urn%3Ali%3Aactivity%3A7244441545519566851%2CFEED_DETAIL%2CEMPTY%2CDEFAULT%2Cfalse%29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32390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DEC4-554B-17AA-2AAC-3B58E9DED3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816E5B2-D600-5CA5-43E3-217655005B97}"/>
              </a:ext>
            </a:extLst>
          </p:cNvPr>
          <p:cNvSpPr txBox="1"/>
          <p:nvPr/>
        </p:nvSpPr>
        <p:spPr>
          <a:xfrm>
            <a:off x="2066805" y="5996911"/>
            <a:ext cx="7162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/>
              <a:t>https://www.forbes.com/sites/jackkelly/2024/03/04/klarnas-ai-assistant-is-doing-the-job-of-700-workers-company-says/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C18741-5A2C-D3E6-EE14-0326A16A0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073" y="1408670"/>
            <a:ext cx="7818294" cy="3458679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79395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A74D-9AB8-A160-8764-D2D5E8F87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80F42-DFB0-5EBD-8BE8-9F0B4CEE10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927FA3D-734C-906A-7BCD-1C2A72BB5949}"/>
              </a:ext>
            </a:extLst>
          </p:cNvPr>
          <p:cNvSpPr txBox="1"/>
          <p:nvPr/>
        </p:nvSpPr>
        <p:spPr>
          <a:xfrm>
            <a:off x="2713350" y="5996911"/>
            <a:ext cx="7162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/>
              <a:t>https://computersweden.se/article/3573483/ai-som-skriver-all-kod-det-kan-vara-narmare-an-manga-utvecklare-tror.html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ABFBC6D-B4EB-BA29-3487-907CD70ED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106" y="1962074"/>
            <a:ext cx="8515788" cy="293385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6EECAA7-40D4-1023-9146-BD4453BBF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106" y="638931"/>
            <a:ext cx="2121009" cy="654084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208701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DEC4-554B-17AA-2AAC-3B58E9DED3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816E5B2-D600-5CA5-43E3-217655005B97}"/>
              </a:ext>
            </a:extLst>
          </p:cNvPr>
          <p:cNvSpPr txBox="1"/>
          <p:nvPr/>
        </p:nvSpPr>
        <p:spPr>
          <a:xfrm>
            <a:off x="2066805" y="5996911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https://youtu.be/bgYU7ZRjct0?si=AZMer8iqekg8bNPe</a:t>
            </a: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9EC52E-076C-6356-4701-933706BD3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205" y="590045"/>
            <a:ext cx="4561882" cy="295922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7E9B160-77A7-E309-1A61-B5C22A45A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453" y="435841"/>
            <a:ext cx="3715032" cy="572538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EEA33CA-79C2-2532-17BD-DD0C92F1484D}"/>
              </a:ext>
            </a:extLst>
          </p:cNvPr>
          <p:cNvSpPr txBox="1"/>
          <p:nvPr/>
        </p:nvSpPr>
        <p:spPr>
          <a:xfrm>
            <a:off x="2066805" y="6258521"/>
            <a:ext cx="71628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https://www.aftonbladet.se/omaftonbladet/a/76ydy9/aftonbladets-ai-policy-sa-forhaller-vi-oss-till-den-nya-tekniken</a:t>
            </a:r>
            <a:endParaRPr kumimoji="0" lang="sv-SE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sv-SE" sz="9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https://www.linkedin.com/posts/tony-mc-carrick-199b9b3b_ai-robot-arlanda-activity-7249014489134620672-BvIC?utm_source=share&amp;utm_medium=member_desktop</a:t>
            </a:r>
            <a:endParaRPr lang="sv-SE" sz="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7C2FFE4C-DE22-97E5-2657-9EAA40C4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03" y="3739005"/>
            <a:ext cx="1164305" cy="20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3520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A09D7-D211-178D-3CE6-288B78D81A02}"/>
              </a:ext>
            </a:extLst>
          </p:cNvPr>
          <p:cNvSpPr txBox="1">
            <a:spLocks/>
          </p:cNvSpPr>
          <p:nvPr/>
        </p:nvSpPr>
        <p:spPr>
          <a:xfrm>
            <a:off x="1598596" y="545022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>
                <a:latin typeface="Arial"/>
                <a:cs typeface="Times New Roman"/>
              </a:rPr>
              <a:t>Bias </a:t>
            </a:r>
            <a:endParaRPr lang="en-GB" sz="5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49EA6-FD3C-94C8-36E2-9A6996907F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A2D53AE-BCAB-C7DA-BEF4-1BA9153E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482942"/>
            <a:ext cx="6583680" cy="428461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07037E98-E9D8-1536-1FAB-699E1A144AE7}"/>
              </a:ext>
            </a:extLst>
          </p:cNvPr>
          <p:cNvSpPr txBox="1"/>
          <p:nvPr/>
        </p:nvSpPr>
        <p:spPr>
          <a:xfrm>
            <a:off x="2005965" y="6128312"/>
            <a:ext cx="71666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https://www.amnesty.se/aktuellt/sverige-forsakringskassan-ai-system/</a:t>
            </a:r>
            <a:endParaRPr lang="sv-SE" sz="900" dirty="0"/>
          </a:p>
          <a:p>
            <a:endParaRPr lang="sv-S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1047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586927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  <a:endParaRPr kumimoji="0" lang="sv-SE" sz="5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grpSp>
        <p:nvGrpSpPr>
          <p:cNvPr id="3" name="Google Shape;4377;p86">
            <a:extLst>
              <a:ext uri="{FF2B5EF4-FFF2-40B4-BE49-F238E27FC236}">
                <a16:creationId xmlns:a16="http://schemas.microsoft.com/office/drawing/2014/main" id="{40F93C56-BD23-79C4-2FD1-A58339D93B8F}"/>
              </a:ext>
            </a:extLst>
          </p:cNvPr>
          <p:cNvGrpSpPr/>
          <p:nvPr/>
        </p:nvGrpSpPr>
        <p:grpSpPr>
          <a:xfrm>
            <a:off x="3581232" y="1141683"/>
            <a:ext cx="3975137" cy="4063892"/>
            <a:chOff x="3622296" y="1713091"/>
            <a:chExt cx="3975137" cy="4063892"/>
          </a:xfrm>
        </p:grpSpPr>
        <p:sp>
          <p:nvSpPr>
            <p:cNvPr id="5" name="Google Shape;4378;p86">
              <a:extLst>
                <a:ext uri="{FF2B5EF4-FFF2-40B4-BE49-F238E27FC236}">
                  <a16:creationId xmlns:a16="http://schemas.microsoft.com/office/drawing/2014/main" id="{484759DD-9759-5221-8F15-3634B24EE212}"/>
                </a:ext>
              </a:extLst>
            </p:cNvPr>
            <p:cNvSpPr/>
            <p:nvPr/>
          </p:nvSpPr>
          <p:spPr>
            <a:xfrm>
              <a:off x="3622296" y="1713091"/>
              <a:ext cx="3975137" cy="40638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211"/>
                  </a:moveTo>
                  <a:cubicBezTo>
                    <a:pt x="98742" y="10787"/>
                    <a:pt x="61257" y="7768"/>
                    <a:pt x="36228" y="28504"/>
                  </a:cubicBezTo>
                  <a:cubicBezTo>
                    <a:pt x="0" y="58518"/>
                    <a:pt x="54457" y="120000"/>
                    <a:pt x="89942" y="90600"/>
                  </a:cubicBezTo>
                  <a:cubicBezTo>
                    <a:pt x="80000" y="98816"/>
                    <a:pt x="65085" y="97643"/>
                    <a:pt x="56628" y="87862"/>
                  </a:cubicBezTo>
                  <a:cubicBezTo>
                    <a:pt x="26628" y="53209"/>
                    <a:pt x="89314" y="0"/>
                    <a:pt x="120000" y="3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" name="Google Shape;4379;p86">
              <a:extLst>
                <a:ext uri="{FF2B5EF4-FFF2-40B4-BE49-F238E27FC236}">
                  <a16:creationId xmlns:a16="http://schemas.microsoft.com/office/drawing/2014/main" id="{8D5143D6-3BA3-7538-2019-1AA802F8F64E}"/>
                </a:ext>
              </a:extLst>
            </p:cNvPr>
            <p:cNvSpPr/>
            <p:nvPr/>
          </p:nvSpPr>
          <p:spPr>
            <a:xfrm>
              <a:off x="6059019" y="2306133"/>
              <a:ext cx="564802" cy="2138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8849"/>
                  </a:moveTo>
                  <a:cubicBezTo>
                    <a:pt x="93110" y="23362"/>
                    <a:pt x="49765" y="0"/>
                    <a:pt x="0" y="8495"/>
                  </a:cubicBezTo>
                  <a:cubicBezTo>
                    <a:pt x="12842" y="120000"/>
                    <a:pt x="12842" y="120000"/>
                    <a:pt x="12842" y="120000"/>
                  </a:cubicBezTo>
                  <a:cubicBezTo>
                    <a:pt x="39732" y="86017"/>
                    <a:pt x="69832" y="64778"/>
                    <a:pt x="120000" y="48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" name="Google Shape;4380;p86">
            <a:extLst>
              <a:ext uri="{FF2B5EF4-FFF2-40B4-BE49-F238E27FC236}">
                <a16:creationId xmlns:a16="http://schemas.microsoft.com/office/drawing/2014/main" id="{538E4F6D-80F7-5A37-78DA-571B0B9EF081}"/>
              </a:ext>
            </a:extLst>
          </p:cNvPr>
          <p:cNvGrpSpPr/>
          <p:nvPr/>
        </p:nvGrpSpPr>
        <p:grpSpPr>
          <a:xfrm>
            <a:off x="4462057" y="1137650"/>
            <a:ext cx="4053136" cy="3968414"/>
            <a:chOff x="4503121" y="1709058"/>
            <a:chExt cx="4053136" cy="3968414"/>
          </a:xfrm>
        </p:grpSpPr>
        <p:sp>
          <p:nvSpPr>
            <p:cNvPr id="9" name="Google Shape;4381;p86">
              <a:extLst>
                <a:ext uri="{FF2B5EF4-FFF2-40B4-BE49-F238E27FC236}">
                  <a16:creationId xmlns:a16="http://schemas.microsoft.com/office/drawing/2014/main" id="{71008876-C3CD-355F-257F-5F1D14BC8B65}"/>
                </a:ext>
              </a:extLst>
            </p:cNvPr>
            <p:cNvSpPr/>
            <p:nvPr/>
          </p:nvSpPr>
          <p:spPr>
            <a:xfrm>
              <a:off x="4503121" y="1709058"/>
              <a:ext cx="4053136" cy="39684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210" y="120000"/>
                  </a:moveTo>
                  <a:cubicBezTo>
                    <a:pt x="109467" y="98655"/>
                    <a:pt x="112436" y="61287"/>
                    <a:pt x="91708" y="36280"/>
                  </a:cubicBezTo>
                  <a:cubicBezTo>
                    <a:pt x="61624" y="0"/>
                    <a:pt x="0" y="54535"/>
                    <a:pt x="29467" y="90071"/>
                  </a:cubicBezTo>
                  <a:cubicBezTo>
                    <a:pt x="21176" y="80114"/>
                    <a:pt x="22408" y="65178"/>
                    <a:pt x="32212" y="56709"/>
                  </a:cubicBezTo>
                  <a:cubicBezTo>
                    <a:pt x="66890" y="26723"/>
                    <a:pt x="120000" y="89155"/>
                    <a:pt x="85210" y="1200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4382;p86">
              <a:extLst>
                <a:ext uri="{FF2B5EF4-FFF2-40B4-BE49-F238E27FC236}">
                  <a16:creationId xmlns:a16="http://schemas.microsoft.com/office/drawing/2014/main" id="{6BFC978B-FD90-A30E-44BA-EEC35F54A240}"/>
                </a:ext>
              </a:extLst>
            </p:cNvPr>
            <p:cNvSpPr/>
            <p:nvPr/>
          </p:nvSpPr>
          <p:spPr>
            <a:xfrm>
              <a:off x="7757463" y="4144435"/>
              <a:ext cx="216508" cy="56614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526" y="120000"/>
                  </a:moveTo>
                  <a:cubicBezTo>
                    <a:pt x="96842" y="93110"/>
                    <a:pt x="119999" y="49765"/>
                    <a:pt x="110526" y="0"/>
                  </a:cubicBezTo>
                  <a:cubicBezTo>
                    <a:pt x="0" y="12842"/>
                    <a:pt x="0" y="12842"/>
                    <a:pt x="0" y="12842"/>
                  </a:cubicBezTo>
                  <a:cubicBezTo>
                    <a:pt x="34736" y="39732"/>
                    <a:pt x="55789" y="70234"/>
                    <a:pt x="70526" y="1200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" name="Google Shape;4383;p86">
            <a:extLst>
              <a:ext uri="{FF2B5EF4-FFF2-40B4-BE49-F238E27FC236}">
                <a16:creationId xmlns:a16="http://schemas.microsoft.com/office/drawing/2014/main" id="{D2EB9B18-7737-82E7-AC3C-A673C93E7AC0}"/>
              </a:ext>
            </a:extLst>
          </p:cNvPr>
          <p:cNvGrpSpPr/>
          <p:nvPr/>
        </p:nvGrpSpPr>
        <p:grpSpPr>
          <a:xfrm>
            <a:off x="4560223" y="2018474"/>
            <a:ext cx="3968415" cy="4055824"/>
            <a:chOff x="4601287" y="2589882"/>
            <a:chExt cx="3968415" cy="4055824"/>
          </a:xfrm>
        </p:grpSpPr>
        <p:sp>
          <p:nvSpPr>
            <p:cNvPr id="14" name="Google Shape;4384;p86">
              <a:extLst>
                <a:ext uri="{FF2B5EF4-FFF2-40B4-BE49-F238E27FC236}">
                  <a16:creationId xmlns:a16="http://schemas.microsoft.com/office/drawing/2014/main" id="{5D49BAB5-690A-E3C3-E722-3C2CA8E4179E}"/>
                </a:ext>
              </a:extLst>
            </p:cNvPr>
            <p:cNvSpPr/>
            <p:nvPr/>
          </p:nvSpPr>
          <p:spPr>
            <a:xfrm>
              <a:off x="4601287" y="2589882"/>
              <a:ext cx="3968415" cy="40558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5170"/>
                  </a:moveTo>
                  <a:cubicBezTo>
                    <a:pt x="21344" y="109472"/>
                    <a:pt x="58712" y="112384"/>
                    <a:pt x="83719" y="91665"/>
                  </a:cubicBezTo>
                  <a:cubicBezTo>
                    <a:pt x="120000" y="61651"/>
                    <a:pt x="65464" y="0"/>
                    <a:pt x="29928" y="29454"/>
                  </a:cubicBezTo>
                  <a:cubicBezTo>
                    <a:pt x="39885" y="21222"/>
                    <a:pt x="54821" y="22398"/>
                    <a:pt x="63233" y="32197"/>
                  </a:cubicBezTo>
                  <a:cubicBezTo>
                    <a:pt x="93276" y="66859"/>
                    <a:pt x="30844" y="119999"/>
                    <a:pt x="0" y="85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4385;p86">
              <a:extLst>
                <a:ext uri="{FF2B5EF4-FFF2-40B4-BE49-F238E27FC236}">
                  <a16:creationId xmlns:a16="http://schemas.microsoft.com/office/drawing/2014/main" id="{AF414EF6-A96E-633C-296B-CE9BF7739F2C}"/>
                </a:ext>
              </a:extLst>
            </p:cNvPr>
            <p:cNvSpPr/>
            <p:nvPr/>
          </p:nvSpPr>
          <p:spPr>
            <a:xfrm>
              <a:off x="5568178" y="5846912"/>
              <a:ext cx="566146" cy="2151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0526"/>
                  </a:moveTo>
                  <a:cubicBezTo>
                    <a:pt x="26889" y="95789"/>
                    <a:pt x="70234" y="119999"/>
                    <a:pt x="120000" y="110526"/>
                  </a:cubicBezTo>
                  <a:cubicBezTo>
                    <a:pt x="106755" y="0"/>
                    <a:pt x="106755" y="0"/>
                    <a:pt x="106755" y="0"/>
                  </a:cubicBezTo>
                  <a:cubicBezTo>
                    <a:pt x="80267" y="33684"/>
                    <a:pt x="49765" y="54736"/>
                    <a:pt x="0" y="705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" name="Google Shape;4386;p86">
            <a:extLst>
              <a:ext uri="{FF2B5EF4-FFF2-40B4-BE49-F238E27FC236}">
                <a16:creationId xmlns:a16="http://schemas.microsoft.com/office/drawing/2014/main" id="{AD24EACA-B457-70FC-0558-D496A59E7140}"/>
              </a:ext>
            </a:extLst>
          </p:cNvPr>
          <p:cNvGrpSpPr/>
          <p:nvPr/>
        </p:nvGrpSpPr>
        <p:grpSpPr>
          <a:xfrm>
            <a:off x="3581232" y="2107227"/>
            <a:ext cx="4065237" cy="3977826"/>
            <a:chOff x="3622296" y="2678635"/>
            <a:chExt cx="4065237" cy="3977826"/>
          </a:xfrm>
        </p:grpSpPr>
        <p:sp>
          <p:nvSpPr>
            <p:cNvPr id="17" name="Google Shape;4387;p86">
              <a:extLst>
                <a:ext uri="{FF2B5EF4-FFF2-40B4-BE49-F238E27FC236}">
                  <a16:creationId xmlns:a16="http://schemas.microsoft.com/office/drawing/2014/main" id="{B5EB95EC-4F21-94B8-4DB2-87F0D4B4E37F}"/>
                </a:ext>
              </a:extLst>
            </p:cNvPr>
            <p:cNvSpPr/>
            <p:nvPr/>
          </p:nvSpPr>
          <p:spPr>
            <a:xfrm>
              <a:off x="3622296" y="2678635"/>
              <a:ext cx="4065237" cy="39778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363" y="0"/>
                  </a:moveTo>
                  <a:cubicBezTo>
                    <a:pt x="10893" y="21236"/>
                    <a:pt x="7821" y="58744"/>
                    <a:pt x="28603" y="83805"/>
                  </a:cubicBezTo>
                  <a:cubicBezTo>
                    <a:pt x="58547" y="120000"/>
                    <a:pt x="120000" y="65594"/>
                    <a:pt x="90614" y="30142"/>
                  </a:cubicBezTo>
                  <a:cubicBezTo>
                    <a:pt x="98882" y="40076"/>
                    <a:pt x="97653" y="54976"/>
                    <a:pt x="87932" y="63425"/>
                  </a:cubicBezTo>
                  <a:cubicBezTo>
                    <a:pt x="53240" y="93453"/>
                    <a:pt x="0" y="30656"/>
                    <a:pt x="35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Google Shape;4388;p86">
              <a:extLst>
                <a:ext uri="{FF2B5EF4-FFF2-40B4-BE49-F238E27FC236}">
                  <a16:creationId xmlns:a16="http://schemas.microsoft.com/office/drawing/2014/main" id="{FB31E11F-5A32-6D53-1C60-652FDB375F99}"/>
                </a:ext>
              </a:extLst>
            </p:cNvPr>
            <p:cNvSpPr/>
            <p:nvPr/>
          </p:nvSpPr>
          <p:spPr>
            <a:xfrm>
              <a:off x="4216682" y="3654939"/>
              <a:ext cx="216508" cy="56614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473" y="0"/>
                  </a:moveTo>
                  <a:cubicBezTo>
                    <a:pt x="24210" y="26889"/>
                    <a:pt x="0" y="70234"/>
                    <a:pt x="9473" y="120000"/>
                  </a:cubicBezTo>
                  <a:cubicBezTo>
                    <a:pt x="119999" y="107157"/>
                    <a:pt x="119999" y="107157"/>
                    <a:pt x="119999" y="107157"/>
                  </a:cubicBezTo>
                  <a:cubicBezTo>
                    <a:pt x="86315" y="80267"/>
                    <a:pt x="65263" y="49765"/>
                    <a:pt x="49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" name="Google Shape;4390;p86">
            <a:extLst>
              <a:ext uri="{FF2B5EF4-FFF2-40B4-BE49-F238E27FC236}">
                <a16:creationId xmlns:a16="http://schemas.microsoft.com/office/drawing/2014/main" id="{BB844FD4-7B8E-08C0-B20B-4475AA6515FE}"/>
              </a:ext>
            </a:extLst>
          </p:cNvPr>
          <p:cNvSpPr txBox="1"/>
          <p:nvPr/>
        </p:nvSpPr>
        <p:spPr>
          <a:xfrm>
            <a:off x="1048507" y="1652425"/>
            <a:ext cx="2874182" cy="110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50"/>
              <a:buFont typeface="Noto Sans Symbols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Hållbarhet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4391;p86">
            <a:extLst>
              <a:ext uri="{FF2B5EF4-FFF2-40B4-BE49-F238E27FC236}">
                <a16:creationId xmlns:a16="http://schemas.microsoft.com/office/drawing/2014/main" id="{28382CC3-FBFA-16D5-ADCD-CD485EEB9B7F}"/>
              </a:ext>
            </a:extLst>
          </p:cNvPr>
          <p:cNvSpPr txBox="1"/>
          <p:nvPr/>
        </p:nvSpPr>
        <p:spPr>
          <a:xfrm>
            <a:off x="8187180" y="1784894"/>
            <a:ext cx="28563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350"/>
              <a:buFont typeface="Noto Sans Symbols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Åldrande  befolkning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4392;p86">
            <a:extLst>
              <a:ext uri="{FF2B5EF4-FFF2-40B4-BE49-F238E27FC236}">
                <a16:creationId xmlns:a16="http://schemas.microsoft.com/office/drawing/2014/main" id="{6BA657FE-2030-627A-4743-5DF79026A04F}"/>
              </a:ext>
            </a:extLst>
          </p:cNvPr>
          <p:cNvSpPr txBox="1"/>
          <p:nvPr/>
        </p:nvSpPr>
        <p:spPr>
          <a:xfrm>
            <a:off x="8357922" y="5034825"/>
            <a:ext cx="2856274" cy="110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50"/>
              <a:buFont typeface="Noto Sans Symbols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Förväntningar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4393;p86">
            <a:extLst>
              <a:ext uri="{FF2B5EF4-FFF2-40B4-BE49-F238E27FC236}">
                <a16:creationId xmlns:a16="http://schemas.microsoft.com/office/drawing/2014/main" id="{B6B33CDF-82EA-ECCF-FDBB-F7205F0E7E69}"/>
              </a:ext>
            </a:extLst>
          </p:cNvPr>
          <p:cNvSpPr txBox="1"/>
          <p:nvPr/>
        </p:nvSpPr>
        <p:spPr>
          <a:xfrm>
            <a:off x="743475" y="5063686"/>
            <a:ext cx="2874182" cy="110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50"/>
              <a:buFont typeface="Noto Sans Symbols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Teknik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2ACF1DC-4443-6200-6E49-97EC93C8236F}"/>
              </a:ext>
            </a:extLst>
          </p:cNvPr>
          <p:cNvSpPr txBox="1"/>
          <p:nvPr/>
        </p:nvSpPr>
        <p:spPr>
          <a:xfrm>
            <a:off x="0" y="340604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Saker och ting hänger ihop 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654CAF5D-E9E6-5C11-06ED-1078124829DB}"/>
              </a:ext>
            </a:extLst>
          </p:cNvPr>
          <p:cNvSpPr txBox="1"/>
          <p:nvPr/>
        </p:nvSpPr>
        <p:spPr>
          <a:xfrm>
            <a:off x="2512828" y="5917231"/>
            <a:ext cx="716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Förstår vi vår samtid? | Atea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424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B45DC-CDE8-6290-1E3F-5723D9986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74D28-FC50-A898-E912-301794BDE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39EACE9-11E3-A61E-84E6-33C11842D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775" y="1700589"/>
            <a:ext cx="8320450" cy="447037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B48D0BF-84DC-081D-FF77-D8A4789E70A0}"/>
              </a:ext>
            </a:extLst>
          </p:cNvPr>
          <p:cNvSpPr txBox="1"/>
          <p:nvPr/>
        </p:nvSpPr>
        <p:spPr>
          <a:xfrm>
            <a:off x="1766302" y="6257096"/>
            <a:ext cx="71663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https://gjia.georgetown.edu/2024/07/12/war-artificial-intelligence-and-the-future-of-conflict/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2E0FC8-CD1C-30DC-3282-7F75E25FD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775" y="466105"/>
            <a:ext cx="3817951" cy="10135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A7F176EE-AE08-377A-A23D-5AC8FD06616A}"/>
                  </a:ext>
                </a:extLst>
              </p14:cNvPr>
              <p14:cNvContentPartPr/>
              <p14:nvPr/>
            </p14:nvContentPartPr>
            <p14:xfrm>
              <a:off x="8219156" y="5810379"/>
              <a:ext cx="692640" cy="9720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A7F176EE-AE08-377A-A23D-5AC8FD06616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10156" y="5801739"/>
                <a:ext cx="71028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8B57958B-967D-ED2E-A574-8D1A37316E61}"/>
                  </a:ext>
                </a:extLst>
              </p14:cNvPr>
              <p14:cNvContentPartPr/>
              <p14:nvPr/>
            </p14:nvContentPartPr>
            <p14:xfrm>
              <a:off x="2049476" y="6199179"/>
              <a:ext cx="4434480" cy="15012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8B57958B-967D-ED2E-A574-8D1A37316E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0476" y="6190539"/>
                <a:ext cx="4452120" cy="167760"/>
              </a:xfrm>
              <a:prstGeom prst="rect">
                <a:avLst/>
              </a:prstGeom>
            </p:spPr>
          </p:pic>
        </mc:Fallback>
      </mc:AlternateContent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83390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A09D7-D211-178D-3CE6-288B78D81A02}"/>
              </a:ext>
            </a:extLst>
          </p:cNvPr>
          <p:cNvSpPr txBox="1">
            <a:spLocks/>
          </p:cNvSpPr>
          <p:nvPr/>
        </p:nvSpPr>
        <p:spPr>
          <a:xfrm>
            <a:off x="1598596" y="5450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rPr>
              <a:t>Utforska AI-koncept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49EA6-FD3C-94C8-36E2-9A6996907F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A465CF-DF33-CB91-1C14-99FBF332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390" y="1870585"/>
            <a:ext cx="8793753" cy="374370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84071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7">
            <a:extLst>
              <a:ext uri="{FF2B5EF4-FFF2-40B4-BE49-F238E27FC236}">
                <a16:creationId xmlns:a16="http://schemas.microsoft.com/office/drawing/2014/main" id="{6EC9C7E2-0277-B2A6-F7A4-E642201DF5BE}"/>
              </a:ext>
            </a:extLst>
          </p:cNvPr>
          <p:cNvSpPr txBox="1"/>
          <p:nvPr/>
        </p:nvSpPr>
        <p:spPr>
          <a:xfrm>
            <a:off x="475488" y="1124712"/>
            <a:ext cx="402336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cap="none" spc="0" normalizeH="0" baseline="0" noProof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Generativ AI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noProof="1">
                <a:latin typeface="+mj-lt"/>
                <a:ea typeface="+mj-ea"/>
                <a:cs typeface="+mj-cs"/>
              </a:rPr>
              <a:t>På organisations egen data </a:t>
            </a:r>
            <a:r>
              <a:rPr kumimoji="0" lang="en-US" sz="2800" b="1" i="0" u="none" strike="noStrike" cap="none" spc="0" normalizeH="0" baseline="0" noProof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Bildobjekt 3" descr="En bild som visar skärmbild, text, grön, grafisk design&#10;&#10;Automatiskt genererad beskrivning">
            <a:extLst>
              <a:ext uri="{FF2B5EF4-FFF2-40B4-BE49-F238E27FC236}">
                <a16:creationId xmlns:a16="http://schemas.microsoft.com/office/drawing/2014/main" id="{8203A4E7-ACF2-A2F1-186A-92ECC8345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903" y="659279"/>
            <a:ext cx="5989326" cy="2874876"/>
          </a:xfrm>
          <a:prstGeom prst="rect">
            <a:avLst/>
          </a:prstGeom>
        </p:spPr>
      </p:pic>
      <p:pic>
        <p:nvPicPr>
          <p:cNvPr id="9" name="Bildobjekt 8" descr="En bild som visar skärmbild, text, grön, Grafik&#10;&#10;Automatiskt genererad beskrivning">
            <a:extLst>
              <a:ext uri="{FF2B5EF4-FFF2-40B4-BE49-F238E27FC236}">
                <a16:creationId xmlns:a16="http://schemas.microsoft.com/office/drawing/2014/main" id="{4FD84DAD-2530-9348-97EA-6FBD9A09A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184" y="3815060"/>
            <a:ext cx="2828839" cy="234086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75F0975-F6F2-626D-E2F7-DA53BAE6B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307" y="4138722"/>
            <a:ext cx="2871216" cy="157198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08F16F2-BF68-7A80-D888-68A2C1110B93}"/>
              </a:ext>
            </a:extLst>
          </p:cNvPr>
          <p:cNvSpPr txBox="1"/>
          <p:nvPr/>
        </p:nvSpPr>
        <p:spPr>
          <a:xfrm>
            <a:off x="5061098" y="6155924"/>
            <a:ext cx="299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https://youtu.be/PVtGrxnHliw?si=wUrKvUfqS43Dp3ln</a:t>
            </a:r>
            <a:endParaRPr lang="sv-SE" sz="1000" dirty="0"/>
          </a:p>
          <a:p>
            <a:endParaRPr lang="sv-S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86498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0" y="-1288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https://www.youtube.com/watch?v=PVtGrxnHliw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DDA7D-D30D-B8CF-277A-1ABA5365D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4134285-A9C8-6A2F-6F6B-5B9377E53BFF}"/>
              </a:ext>
            </a:extLst>
          </p:cNvPr>
          <p:cNvSpPr txBox="1"/>
          <p:nvPr/>
        </p:nvSpPr>
        <p:spPr>
          <a:xfrm>
            <a:off x="639441" y="649654"/>
            <a:ext cx="1006290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 för Hemtjänst</a:t>
            </a:r>
            <a:endParaRPr kumimoji="0" lang="sv-SE" sz="5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hlinkClick r:id="rId6"/>
            <a:extLst>
              <a:ext uri="{FF2B5EF4-FFF2-40B4-BE49-F238E27FC236}">
                <a16:creationId xmlns:a16="http://schemas.microsoft.com/office/drawing/2014/main" id="{11E77597-BC1B-3674-65C2-DF77413C1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13" y="1511323"/>
            <a:ext cx="8484378" cy="4022158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387B699-D4EC-177C-68A4-C851C6DA4AD3}"/>
              </a:ext>
            </a:extLst>
          </p:cNvPr>
          <p:cNvSpPr txBox="1"/>
          <p:nvPr/>
        </p:nvSpPr>
        <p:spPr>
          <a:xfrm>
            <a:off x="873613" y="6272684"/>
            <a:ext cx="522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chemeClr val="bg1"/>
                </a:solidFill>
                <a:hlinkClick r:id="rId6"/>
              </a:rPr>
              <a:t>https://www.youtube.com/watch?v=PVtGrxnHliw</a:t>
            </a:r>
            <a:endParaRPr lang="sv-SE" sz="900" dirty="0">
              <a:solidFill>
                <a:schemeClr val="bg1"/>
              </a:solidFill>
            </a:endParaRPr>
          </a:p>
          <a:p>
            <a:endParaRPr lang="sv-SE" sz="900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35AF111-A329-EB5E-74BD-39925FE0FAF2}"/>
              </a:ext>
            </a:extLst>
          </p:cNvPr>
          <p:cNvSpPr txBox="1"/>
          <p:nvPr/>
        </p:nvSpPr>
        <p:spPr>
          <a:xfrm>
            <a:off x="880772" y="6404265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chemeClr val="bg2"/>
                </a:solidFill>
              </a:rPr>
              <a:t>https://www.suntarbetsliv.se/artiklar/kommunikation/har-har-alla-en-egen-mentor/</a:t>
            </a:r>
          </a:p>
        </p:txBody>
      </p:sp>
    </p:spTree>
    <p:extLst>
      <p:ext uri="{BB962C8B-B14F-4D97-AF65-F5344CB8AC3E}">
        <p14:creationId xmlns:p14="http://schemas.microsoft.com/office/powerpoint/2010/main" val="324634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0" y="-1288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DDA7D-D30D-B8CF-277A-1ABA5365D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4134285-A9C8-6A2F-6F6B-5B9377E53BFF}"/>
              </a:ext>
            </a:extLst>
          </p:cNvPr>
          <p:cNvSpPr txBox="1"/>
          <p:nvPr/>
        </p:nvSpPr>
        <p:spPr>
          <a:xfrm>
            <a:off x="639441" y="649654"/>
            <a:ext cx="1006290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 för Hemtjänst</a:t>
            </a:r>
            <a:endParaRPr kumimoji="0" lang="sv-SE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DA2EE9F-21DE-7357-D62D-8A5B2D88F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27" y="1562984"/>
            <a:ext cx="10446287" cy="34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54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0" y="-1288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DDA7D-D30D-B8CF-277A-1ABA5365D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4134285-A9C8-6A2F-6F6B-5B9377E53BFF}"/>
              </a:ext>
            </a:extLst>
          </p:cNvPr>
          <p:cNvSpPr txBox="1"/>
          <p:nvPr/>
        </p:nvSpPr>
        <p:spPr>
          <a:xfrm>
            <a:off x="639441" y="649654"/>
            <a:ext cx="1006290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 for  </a:t>
            </a:r>
            <a:r>
              <a:rPr kumimoji="0" lang="sv-SE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lang="sv-SE" sz="5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mtjänst</a:t>
            </a:r>
            <a:r>
              <a:rPr lang="sv-SE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sv-SE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B6BB602-8341-9AB3-5ABE-13D0EDE5C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61" y="1463574"/>
            <a:ext cx="10268478" cy="393085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800D6A9-719F-7522-E07C-479BF2EE3E18}"/>
              </a:ext>
            </a:extLst>
          </p:cNvPr>
          <p:cNvSpPr txBox="1"/>
          <p:nvPr/>
        </p:nvSpPr>
        <p:spPr>
          <a:xfrm>
            <a:off x="6618514" y="2764971"/>
            <a:ext cx="1905000" cy="44812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endParaRPr lang="en-GB" sz="2200" noProof="0" err="1"/>
          </a:p>
        </p:txBody>
      </p:sp>
    </p:spTree>
    <p:extLst>
      <p:ext uri="{BB962C8B-B14F-4D97-AF65-F5344CB8AC3E}">
        <p14:creationId xmlns:p14="http://schemas.microsoft.com/office/powerpoint/2010/main" val="114326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0" y="-1288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DDA7D-D30D-B8CF-277A-1ABA5365D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4134285-A9C8-6A2F-6F6B-5B9377E53BFF}"/>
              </a:ext>
            </a:extLst>
          </p:cNvPr>
          <p:cNvSpPr txBox="1"/>
          <p:nvPr/>
        </p:nvSpPr>
        <p:spPr>
          <a:xfrm>
            <a:off x="639441" y="649654"/>
            <a:ext cx="1006290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 for  </a:t>
            </a:r>
            <a:r>
              <a:rPr kumimoji="0" lang="sv-SE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lang="sv-SE" sz="5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mtjänst</a:t>
            </a:r>
            <a:r>
              <a:rPr lang="sv-SE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sv-SE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800D6A9-719F-7522-E07C-479BF2EE3E18}"/>
              </a:ext>
            </a:extLst>
          </p:cNvPr>
          <p:cNvSpPr txBox="1"/>
          <p:nvPr/>
        </p:nvSpPr>
        <p:spPr>
          <a:xfrm>
            <a:off x="6618514" y="2764971"/>
            <a:ext cx="1905000" cy="44812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endParaRPr lang="en-GB" sz="2200" noProof="0" err="1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3995795-C8DE-36A2-732A-60F0FCEE0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131" y="1768389"/>
            <a:ext cx="9493738" cy="3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08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117F-D5B7-20F3-BA60-E2E1BA46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95FF21-A58A-5C73-B191-5AF1EA589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610C33F2-B5A1-7111-EE29-5107DCC5F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4C0F04-0680-0F49-2FC5-2A979497838F}"/>
              </a:ext>
            </a:extLst>
          </p:cNvPr>
          <p:cNvSpPr/>
          <p:nvPr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52E6AAF-8DCA-BF05-77DC-92C36F63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186"/>
          <a:stretch/>
        </p:blipFill>
        <p:spPr>
          <a:xfrm>
            <a:off x="1103077" y="1164770"/>
            <a:ext cx="9985846" cy="248012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38C2897-B9DB-F0DE-D423-5D944A57B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39" y="3644901"/>
            <a:ext cx="5397777" cy="2959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48D9-130F-505F-562B-B06B4C0002C4}"/>
              </a:ext>
            </a:extLst>
          </p:cNvPr>
          <p:cNvSpPr txBox="1"/>
          <p:nvPr/>
        </p:nvSpPr>
        <p:spPr>
          <a:xfrm>
            <a:off x="1499870" y="362588"/>
            <a:ext cx="100629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 AI – samspel Ekonomisystem </a:t>
            </a: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56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8543" y="-4839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DDA7D-D30D-B8CF-277A-1ABA5365D7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4134285-A9C8-6A2F-6F6B-5B9377E53BFF}"/>
              </a:ext>
            </a:extLst>
          </p:cNvPr>
          <p:cNvSpPr txBox="1"/>
          <p:nvPr/>
        </p:nvSpPr>
        <p:spPr>
          <a:xfrm>
            <a:off x="1499870" y="362588"/>
            <a:ext cx="1006290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 tidning</a:t>
            </a:r>
            <a:endParaRPr kumimoji="0" lang="sv-SE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387B699-D4EC-177C-68A4-C851C6DA4AD3}"/>
              </a:ext>
            </a:extLst>
          </p:cNvPr>
          <p:cNvSpPr txBox="1"/>
          <p:nvPr/>
        </p:nvSpPr>
        <p:spPr>
          <a:xfrm>
            <a:off x="1737912" y="6279512"/>
            <a:ext cx="522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https://youtu.be/adK-uLe4mI4?si=sO8osCI5Q03R91T7</a:t>
            </a:r>
          </a:p>
        </p:txBody>
      </p:sp>
      <p:pic>
        <p:nvPicPr>
          <p:cNvPr id="4" name="Onlinemedia 3" title="Generativ AI: Pilotprojekt - taltidning till alla">
            <a:hlinkClick r:id="" action="ppaction://media"/>
            <a:extLst>
              <a:ext uri="{FF2B5EF4-FFF2-40B4-BE49-F238E27FC236}">
                <a16:creationId xmlns:a16="http://schemas.microsoft.com/office/drawing/2014/main" id="{88784845-243A-0770-454C-0086CF94B0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737912" y="1394564"/>
            <a:ext cx="8417083" cy="47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8543" y="-4839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5DDA7D-D30D-B8CF-277A-1ABA5365D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4134285-A9C8-6A2F-6F6B-5B9377E53BFF}"/>
              </a:ext>
            </a:extLst>
          </p:cNvPr>
          <p:cNvSpPr txBox="1"/>
          <p:nvPr/>
        </p:nvSpPr>
        <p:spPr>
          <a:xfrm>
            <a:off x="1499870" y="362588"/>
            <a:ext cx="1006290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Maskering av data </a:t>
            </a:r>
            <a:endParaRPr kumimoji="0" lang="sv-SE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760C55F-EC47-CDA6-BE27-971749FEC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97" b="1521"/>
          <a:stretch/>
        </p:blipFill>
        <p:spPr>
          <a:xfrm>
            <a:off x="1737912" y="1272752"/>
            <a:ext cx="3616124" cy="4571809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2DFFEA5-B970-A3EC-0B7C-F68DBC81B9F0}"/>
              </a:ext>
            </a:extLst>
          </p:cNvPr>
          <p:cNvSpPr txBox="1"/>
          <p:nvPr/>
        </p:nvSpPr>
        <p:spPr>
          <a:xfrm>
            <a:off x="1681748" y="6157268"/>
            <a:ext cx="78070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chemeClr val="bg1"/>
                </a:solidFill>
              </a:rPr>
              <a:t>https://www.atea.se/pressmeddelanden/2024/ai-drivna-maskeringstjanster/</a:t>
            </a:r>
          </a:p>
        </p:txBody>
      </p:sp>
    </p:spTree>
    <p:extLst>
      <p:ext uri="{BB962C8B-B14F-4D97-AF65-F5344CB8AC3E}">
        <p14:creationId xmlns:p14="http://schemas.microsoft.com/office/powerpoint/2010/main" val="4076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586927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/>
              <a:t> </a:t>
            </a:r>
            <a:endParaRPr lang="sv-SE" sz="50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56A6FAE-D207-659D-DD95-220DD2827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351" y="1259783"/>
            <a:ext cx="2602266" cy="193899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B9847F9-4C14-7711-E607-34050BD99CAF}"/>
              </a:ext>
            </a:extLst>
          </p:cNvPr>
          <p:cNvSpPr txBox="1"/>
          <p:nvPr/>
        </p:nvSpPr>
        <p:spPr>
          <a:xfrm>
            <a:off x="1802473" y="6077824"/>
            <a:ext cx="71663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https://www.svtplay.se/video/jd6Xya5/utrikesbyran/makten-over-ai</a:t>
            </a:r>
            <a:endParaRPr lang="sv-SE" sz="900" dirty="0"/>
          </a:p>
          <a:p>
            <a:r>
              <a:rPr lang="sv-SE" sz="900" dirty="0"/>
              <a:t>https://thediplomat.com/2024/07/chinas-national-power-and-artificial-intelligence/</a:t>
            </a:r>
          </a:p>
          <a:p>
            <a:r>
              <a:rPr lang="sv-SE" sz="900" dirty="0"/>
              <a:t>https://digital-strategy.ec.europa.eu/en/policies/regulatory-framework-ai</a:t>
            </a:r>
          </a:p>
          <a:p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42CC6CE-F7F0-4E91-A775-AD4DC51BCC24}"/>
              </a:ext>
            </a:extLst>
          </p:cNvPr>
          <p:cNvSpPr txBox="1"/>
          <p:nvPr/>
        </p:nvSpPr>
        <p:spPr>
          <a:xfrm>
            <a:off x="2596161" y="364677"/>
            <a:ext cx="7166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>
                <a:effectLst/>
                <a:latin typeface="-apple-system"/>
              </a:rPr>
              <a:t> </a:t>
            </a:r>
            <a:r>
              <a:rPr lang="sv-SE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 - en politisk fråga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A1CF893-CE9E-2898-F6EB-638381DBE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645" y="1181201"/>
            <a:ext cx="6737558" cy="146257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62D0329-AAAB-4AAA-82B5-9955E55DC3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768" y="3558744"/>
            <a:ext cx="6883754" cy="215911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7662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98BE0-648D-D3D8-568D-02091295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0AF3C1C-6EB4-8369-FE53-96924F70F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F1A33FBA-50D4-FD10-FDDD-DE715410D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007B4C-CAF5-0A2D-5C8D-506E50337A7B}"/>
              </a:ext>
            </a:extLst>
          </p:cNvPr>
          <p:cNvSpPr/>
          <p:nvPr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D3E73-5C4D-C72B-D31D-2D02D9306BA6}"/>
              </a:ext>
            </a:extLst>
          </p:cNvPr>
          <p:cNvSpPr txBox="1"/>
          <p:nvPr/>
        </p:nvSpPr>
        <p:spPr>
          <a:xfrm>
            <a:off x="639441" y="556792"/>
            <a:ext cx="1072914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Möt Petra</a:t>
            </a:r>
            <a:endParaRPr lang="sv-SE" sz="4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A78EF-9EFB-F4F9-289F-D7E51B1510E0}"/>
              </a:ext>
            </a:extLst>
          </p:cNvPr>
          <p:cNvSpPr txBox="1"/>
          <p:nvPr/>
        </p:nvSpPr>
        <p:spPr>
          <a:xfrm>
            <a:off x="639440" y="1417705"/>
            <a:ext cx="5938801" cy="4663584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/>
              </a:rPr>
              <a:t>En ”digital kollega” som </a:t>
            </a:r>
            <a:r>
              <a:rPr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/>
              </a:rPr>
              <a:t>tillvarar</a:t>
            </a:r>
            <a:r>
              <a:rPr lang="sv-SE" sz="2400" dirty="0">
                <a:solidFill>
                  <a:prstClr val="white"/>
                </a:solidFill>
                <a:latin typeface="Arial"/>
                <a:ea typeface="Inter" panose="020B0502030000000004" pitchFamily="34" charset="0"/>
                <a:cs typeface="Arial"/>
              </a:rPr>
              <a:t>tar Gen AI förmågor </a:t>
            </a:r>
            <a:br>
              <a:rPr lang="sv-SE" sz="2400" dirty="0">
                <a:solidFill>
                  <a:prstClr val="white"/>
                </a:solidFill>
                <a:latin typeface="Arial"/>
                <a:ea typeface="Inter" panose="020B0502030000000004" pitchFamily="34" charset="0"/>
                <a:cs typeface="Arial"/>
              </a:rPr>
            </a:br>
            <a:endParaRPr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Inter" panose="020B0502030000000004" pitchFamily="34" charset="0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/>
              </a:rPr>
              <a:t>Bistår och svarar på frågor utifrån Fastighetssnabbens intranät, kvalitetsmanual och dokumentarkiv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2400" dirty="0">
              <a:solidFill>
                <a:prstClr val="white"/>
              </a:solidFill>
              <a:latin typeface="Arial"/>
              <a:ea typeface="Inter" panose="020B0502030000000004" pitchFamily="34" charset="0"/>
              <a:cs typeface="Arial"/>
            </a:endParaRPr>
          </a:p>
          <a:p>
            <a:pPr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lang="sv-S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/>
              </a:rPr>
              <a:t>https://www.atea.se/datadrivet-och-automation/artificiell-intelligens/fastighetssnabben-generativ-ai/</a:t>
            </a:r>
          </a:p>
          <a:p>
            <a:pPr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endParaRPr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Inter" panose="020B0502030000000004" pitchFamily="34" charset="0"/>
              <a:cs typeface="Arial"/>
            </a:endParaRPr>
          </a:p>
        </p:txBody>
      </p:sp>
      <p:pic>
        <p:nvPicPr>
          <p:cNvPr id="6" name="Platshållare för bild 7">
            <a:extLst>
              <a:ext uri="{FF2B5EF4-FFF2-40B4-BE49-F238E27FC236}">
                <a16:creationId xmlns:a16="http://schemas.microsoft.com/office/drawing/2014/main" id="{E78E0514-01FB-0BCE-CAB9-DC3C72C792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53" r="10653"/>
          <a:stretch>
            <a:fillRect/>
          </a:stretch>
        </p:blipFill>
        <p:spPr>
          <a:xfrm>
            <a:off x="6892854" y="715926"/>
            <a:ext cx="4984532" cy="54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6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4746-87EE-A1E8-A32F-C4274AD9D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8B5363D-7A1F-8680-A2B6-4839293B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26D0E45F-8BE7-CF3F-E8D0-A36F61852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46774-820A-E0A0-0CA8-34E4BDFDB4F4}"/>
              </a:ext>
            </a:extLst>
          </p:cNvPr>
          <p:cNvSpPr/>
          <p:nvPr/>
        </p:nvSpPr>
        <p:spPr>
          <a:xfrm>
            <a:off x="8543" y="-48390"/>
            <a:ext cx="12192000" cy="6870879"/>
          </a:xfrm>
          <a:prstGeom prst="rect">
            <a:avLst/>
          </a:prstGeom>
          <a:solidFill>
            <a:schemeClr val="tx1">
              <a:alpha val="73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6E2F9E3-6654-3045-CDC9-EC48815EA0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732E5B8-CC99-ADF1-E551-58F254079673}"/>
              </a:ext>
            </a:extLst>
          </p:cNvPr>
          <p:cNvSpPr txBox="1"/>
          <p:nvPr/>
        </p:nvSpPr>
        <p:spPr>
          <a:xfrm>
            <a:off x="1499870" y="362588"/>
            <a:ext cx="10062903" cy="9979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ter Extra Bold" panose="02000903000000020004" pitchFamily="50" charset="0"/>
                <a:cs typeface="Arial" panose="020B0604020202020204" pitchFamily="34" charset="0"/>
              </a:rPr>
              <a:t>Domstolsverket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759B6F8-C2E2-5297-231A-A30A824C2648}"/>
              </a:ext>
            </a:extLst>
          </p:cNvPr>
          <p:cNvSpPr txBox="1"/>
          <p:nvPr/>
        </p:nvSpPr>
        <p:spPr>
          <a:xfrm>
            <a:off x="1875064" y="2251796"/>
            <a:ext cx="8640535" cy="383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0" i="0" dirty="0">
                <a:effectLst/>
                <a:latin typeface="-apple-system"/>
              </a:rPr>
              <a:t>👉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ter Extra Bold" panose="02000903000000020004" pitchFamily="50" charset="0"/>
                <a:cs typeface="Arial" panose="020B0604020202020204" pitchFamily="34" charset="0"/>
              </a:rPr>
              <a:t>Domstolsverket har krav på sig om att översätta stora mängder domar och utlåtanden från svenska till engelska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dirty="0">
              <a:solidFill>
                <a:schemeClr val="bg1"/>
              </a:solidFill>
              <a:latin typeface="Arial" panose="020B0604020202020204" pitchFamily="34" charset="0"/>
              <a:ea typeface="Inter Extra Bold" panose="02000903000000020004" pitchFamily="50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0" i="0" dirty="0">
                <a:effectLst/>
                <a:latin typeface="-apple-system"/>
              </a:rPr>
              <a:t>👉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Genom att använda sig av NLP kunde Atea hjälpa kunden automatisera nästan hela processen.</a:t>
            </a:r>
          </a:p>
          <a:p>
            <a:pPr>
              <a:lnSpc>
                <a:spcPct val="120000"/>
              </a:lnSpc>
              <a:defRPr/>
            </a:pPr>
            <a:endParaRPr lang="sv-S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sv-SE" sz="2000" b="0" i="0" dirty="0">
                <a:effectLst/>
                <a:latin typeface="-apple-system"/>
              </a:rPr>
              <a:t>👉 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inskat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det manuella arbetet med 90% och den totala ledtiden från veckor till timmar.</a:t>
            </a:r>
            <a:endParaRPr lang="sv-S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sv-S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sv-S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sv-S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https://computersweden.se/article/1273946/ai-tar-klivet-in-pa-svenska-domstolar-men-inga-robotdomare-annu.html</a:t>
            </a:r>
            <a:endParaRPr lang="sv-SE" sz="900" dirty="0">
              <a:solidFill>
                <a:srgbClr val="3C454A"/>
              </a:solidFill>
              <a:latin typeface="Arial" panose="020B0604020202020204" pitchFamily="34" charset="0"/>
              <a:ea typeface="Inter Extra Bold" panose="02000903000000020004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380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1A82-F502-68D0-D32B-45FC546D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796CA6-BDB1-7000-4664-23BDF5757C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F87B9A8-7C78-E52A-EE7A-2D0AE9CD7206}"/>
              </a:ext>
            </a:extLst>
          </p:cNvPr>
          <p:cNvSpPr txBox="1">
            <a:spLocks/>
          </p:cNvSpPr>
          <p:nvPr/>
        </p:nvSpPr>
        <p:spPr>
          <a:xfrm>
            <a:off x="2338300" y="1066218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600" dirty="0">
                <a:latin typeface="Arial"/>
                <a:cs typeface="Times New Roman"/>
              </a:rPr>
              <a:t>The Black Box</a:t>
            </a:r>
            <a:endParaRPr lang="sv-SE" sz="8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sv-SE" sz="4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v-SE" sz="50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1A427B6-DD28-09CD-1924-6021365417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9B63DCA-22B9-2D4F-B9FF-00E885618A1B}"/>
              </a:ext>
            </a:extLst>
          </p:cNvPr>
          <p:cNvSpPr txBox="1"/>
          <p:nvPr/>
        </p:nvSpPr>
        <p:spPr>
          <a:xfrm>
            <a:off x="1515618" y="6042273"/>
            <a:ext cx="8231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https://www.wired.com/story/anthropic-black-box-ai-research-neurons-features/</a:t>
            </a:r>
            <a:endParaRPr lang="sv-SE" sz="1000" dirty="0"/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183C891-2D62-D6B5-2DFE-CC1607D19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703" y="4422558"/>
            <a:ext cx="8354591" cy="943107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EF87E4A-20DC-B8D8-1AAD-96D6DC489872}"/>
              </a:ext>
            </a:extLst>
          </p:cNvPr>
          <p:cNvSpPr txBox="1"/>
          <p:nvPr/>
        </p:nvSpPr>
        <p:spPr>
          <a:xfrm>
            <a:off x="1515618" y="5919162"/>
            <a:ext cx="74958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/>
              <a:t>https://time.com/6980210/anthropic-interpretability-ai-safety-research/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098DC73-E547-A905-C9BC-4909DBE8B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98" y="2302062"/>
            <a:ext cx="10320003" cy="144388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82005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1A82-F502-68D0-D32B-45FC546D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796CA6-BDB1-7000-4664-23BDF5757C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F87B9A8-7C78-E52A-EE7A-2D0AE9CD7206}"/>
              </a:ext>
            </a:extLst>
          </p:cNvPr>
          <p:cNvSpPr txBox="1">
            <a:spLocks/>
          </p:cNvSpPr>
          <p:nvPr/>
        </p:nvSpPr>
        <p:spPr>
          <a:xfrm>
            <a:off x="2338300" y="1066218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600" dirty="0">
                <a:latin typeface="Arial"/>
                <a:cs typeface="Times New Roman"/>
              </a:rPr>
              <a:t>The </a:t>
            </a:r>
            <a:r>
              <a:rPr lang="sv-SE" sz="8600" dirty="0" err="1">
                <a:latin typeface="Arial"/>
                <a:cs typeface="Times New Roman"/>
              </a:rPr>
              <a:t>The</a:t>
            </a:r>
            <a:r>
              <a:rPr lang="sv-SE" sz="8600" dirty="0">
                <a:latin typeface="Arial"/>
                <a:cs typeface="Times New Roman"/>
              </a:rPr>
              <a:t> Black box</a:t>
            </a:r>
            <a:endParaRPr lang="sv-SE" sz="8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sv-SE" sz="4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v-SE" sz="50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1A427B6-DD28-09CD-1924-6021365417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2A90944-B18D-C4BD-B304-E7F73129F23E}"/>
              </a:ext>
            </a:extLst>
          </p:cNvPr>
          <p:cNvSpPr txBox="1"/>
          <p:nvPr/>
        </p:nvSpPr>
        <p:spPr>
          <a:xfrm>
            <a:off x="2338300" y="2231019"/>
            <a:ext cx="8753094" cy="760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" The brain 1,5 kg , consistency of Tofu , it can contemplate the vastness of space and time- the meaning of infinity “–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1000" dirty="0"/>
              <a:t> </a:t>
            </a:r>
          </a:p>
          <a:p>
            <a:endParaRPr lang="en-US" sz="10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0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0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0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0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0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https://lnkd.in/dwtG6fXW</a:t>
            </a:r>
            <a:endParaRPr lang="en-US" sz="1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sv-SE" sz="2400" dirty="0"/>
          </a:p>
        </p:txBody>
      </p:sp>
      <p:pic>
        <p:nvPicPr>
          <p:cNvPr id="1026" name="Picture 2" descr="Thinking">
            <a:extLst>
              <a:ext uri="{FF2B5EF4-FFF2-40B4-BE49-F238E27FC236}">
                <a16:creationId xmlns:a16="http://schemas.microsoft.com/office/drawing/2014/main" id="{7DA92A27-78A2-9229-30E8-BDBA99F7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802" y="3807469"/>
            <a:ext cx="1371183" cy="20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08090E12-B31C-7AD4-E28B-6263BA24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68" y="4201736"/>
            <a:ext cx="3160017" cy="198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38401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DDCCB581-181B-F7C1-90D2-7341E9AFD199}"/>
              </a:ext>
            </a:extLst>
          </p:cNvPr>
          <p:cNvSpPr/>
          <p:nvPr/>
        </p:nvSpPr>
        <p:spPr>
          <a:xfrm>
            <a:off x="2679023" y="1141306"/>
            <a:ext cx="7643851" cy="580824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fontAlgn="auto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6700" dirty="0">
                <a:latin typeface="Arial"/>
                <a:ea typeface="+mj-ea"/>
                <a:cs typeface="Times New Roman"/>
              </a:rPr>
              <a:t>Hur jobbar vi idag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B337630-B422-278A-1997-F798DB807563}"/>
              </a:ext>
            </a:extLst>
          </p:cNvPr>
          <p:cNvSpPr txBox="1"/>
          <p:nvPr/>
        </p:nvSpPr>
        <p:spPr>
          <a:xfrm>
            <a:off x="2873828" y="2854557"/>
            <a:ext cx="7254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sz="6000" dirty="0"/>
              <a:t>A      B     C      D     E </a:t>
            </a:r>
          </a:p>
        </p:txBody>
      </p: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D15E9709-BC9A-D02E-B7D4-1052FBFD6DC1}"/>
              </a:ext>
            </a:extLst>
          </p:cNvPr>
          <p:cNvCxnSpPr>
            <a:cxnSpLocks/>
          </p:cNvCxnSpPr>
          <p:nvPr/>
        </p:nvCxnSpPr>
        <p:spPr>
          <a:xfrm>
            <a:off x="3656612" y="3937000"/>
            <a:ext cx="640387" cy="0"/>
          </a:xfrm>
          <a:prstGeom prst="straightConnector1">
            <a:avLst/>
          </a:prstGeom>
          <a:ln w="825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Rak pilkoppling 2">
            <a:extLst>
              <a:ext uri="{FF2B5EF4-FFF2-40B4-BE49-F238E27FC236}">
                <a16:creationId xmlns:a16="http://schemas.microsoft.com/office/drawing/2014/main" id="{E431A901-304B-B6C1-3F18-3F61D637C041}"/>
              </a:ext>
            </a:extLst>
          </p:cNvPr>
          <p:cNvCxnSpPr>
            <a:cxnSpLocks/>
          </p:cNvCxnSpPr>
          <p:nvPr/>
        </p:nvCxnSpPr>
        <p:spPr>
          <a:xfrm>
            <a:off x="4937901" y="3925711"/>
            <a:ext cx="640387" cy="0"/>
          </a:xfrm>
          <a:prstGeom prst="straightConnector1">
            <a:avLst/>
          </a:prstGeom>
          <a:ln w="825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E9D3AA3C-7D20-65D2-F047-1F86B2580432}"/>
              </a:ext>
            </a:extLst>
          </p:cNvPr>
          <p:cNvCxnSpPr>
            <a:cxnSpLocks/>
          </p:cNvCxnSpPr>
          <p:nvPr/>
        </p:nvCxnSpPr>
        <p:spPr>
          <a:xfrm>
            <a:off x="6303856" y="3925711"/>
            <a:ext cx="640387" cy="0"/>
          </a:xfrm>
          <a:prstGeom prst="straightConnector1">
            <a:avLst/>
          </a:prstGeom>
          <a:ln w="825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C0358A46-D74B-7103-E588-BE78FAD423C3}"/>
              </a:ext>
            </a:extLst>
          </p:cNvPr>
          <p:cNvCxnSpPr>
            <a:cxnSpLocks/>
          </p:cNvCxnSpPr>
          <p:nvPr/>
        </p:nvCxnSpPr>
        <p:spPr>
          <a:xfrm>
            <a:off x="7771413" y="3937000"/>
            <a:ext cx="640387" cy="0"/>
          </a:xfrm>
          <a:prstGeom prst="straightConnector1">
            <a:avLst/>
          </a:prstGeom>
          <a:ln w="825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37254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586927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>
                <a:latin typeface="Calibri" panose="020F0502020204030204"/>
              </a:rPr>
              <a:t>Hur ser världen ut</a:t>
            </a:r>
            <a:endParaRPr lang="sv-SE" sz="50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cxnSp>
        <p:nvCxnSpPr>
          <p:cNvPr id="21" name="Straight Connector 4">
            <a:extLst>
              <a:ext uri="{FF2B5EF4-FFF2-40B4-BE49-F238E27FC236}">
                <a16:creationId xmlns:a16="http://schemas.microsoft.com/office/drawing/2014/main" id="{C80735A5-4DAD-AD5B-7559-37C1A7A9970E}"/>
              </a:ext>
            </a:extLst>
          </p:cNvPr>
          <p:cNvCxnSpPr>
            <a:cxnSpLocks/>
          </p:cNvCxnSpPr>
          <p:nvPr/>
        </p:nvCxnSpPr>
        <p:spPr>
          <a:xfrm flipH="1">
            <a:off x="1406958" y="2470613"/>
            <a:ext cx="2950" cy="2909255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22" name="Rectangle 6">
            <a:extLst>
              <a:ext uri="{FF2B5EF4-FFF2-40B4-BE49-F238E27FC236}">
                <a16:creationId xmlns:a16="http://schemas.microsoft.com/office/drawing/2014/main" id="{C86D1447-C5F7-C19C-6DBF-E1B491F096EE}"/>
              </a:ext>
            </a:extLst>
          </p:cNvPr>
          <p:cNvSpPr/>
          <p:nvPr/>
        </p:nvSpPr>
        <p:spPr>
          <a:xfrm>
            <a:off x="87910" y="2758922"/>
            <a:ext cx="1319048" cy="887257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sv-SE" sz="1600" b="1">
                <a:latin typeface="Calibri" panose="020F0502020204030204"/>
              </a:rPr>
              <a:t>Change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8422D5FB-89BC-869B-AB1E-46228D33B994}"/>
              </a:ext>
            </a:extLst>
          </p:cNvPr>
          <p:cNvSpPr txBox="1"/>
          <p:nvPr/>
        </p:nvSpPr>
        <p:spPr>
          <a:xfrm rot="19019609">
            <a:off x="2945746" y="5638174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 </a:t>
            </a:r>
          </a:p>
        </p:txBody>
      </p:sp>
      <p:cxnSp>
        <p:nvCxnSpPr>
          <p:cNvPr id="34" name="Straight Connector 5">
            <a:extLst>
              <a:ext uri="{FF2B5EF4-FFF2-40B4-BE49-F238E27FC236}">
                <a16:creationId xmlns:a16="http://schemas.microsoft.com/office/drawing/2014/main" id="{AF82344D-A405-A78C-A471-34CAD2906C40}"/>
              </a:ext>
            </a:extLst>
          </p:cNvPr>
          <p:cNvCxnSpPr>
            <a:cxnSpLocks/>
          </p:cNvCxnSpPr>
          <p:nvPr/>
        </p:nvCxnSpPr>
        <p:spPr>
          <a:xfrm>
            <a:off x="1406959" y="5379868"/>
            <a:ext cx="1016034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8" name="Freeform 15">
            <a:extLst>
              <a:ext uri="{FF2B5EF4-FFF2-40B4-BE49-F238E27FC236}">
                <a16:creationId xmlns:a16="http://schemas.microsoft.com/office/drawing/2014/main" id="{CF008D01-D851-EB94-A0D6-17B2233F7406}"/>
              </a:ext>
            </a:extLst>
          </p:cNvPr>
          <p:cNvSpPr/>
          <p:nvPr/>
        </p:nvSpPr>
        <p:spPr>
          <a:xfrm rot="5400000">
            <a:off x="3237921" y="934543"/>
            <a:ext cx="3287970" cy="5243864"/>
          </a:xfrm>
          <a:custGeom>
            <a:avLst/>
            <a:gdLst>
              <a:gd name="connsiteX0" fmla="*/ 0 w 1962615"/>
              <a:gd name="connsiteY0" fmla="*/ 0 h 1683834"/>
              <a:gd name="connsiteX1" fmla="*/ 1204332 w 1962615"/>
              <a:gd name="connsiteY1" fmla="*/ 356839 h 1683834"/>
              <a:gd name="connsiteX2" fmla="*/ 1962615 w 1962615"/>
              <a:gd name="connsiteY2" fmla="*/ 1683834 h 168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615" h="1683834">
                <a:moveTo>
                  <a:pt x="0" y="0"/>
                </a:moveTo>
                <a:cubicBezTo>
                  <a:pt x="438614" y="38100"/>
                  <a:pt x="877229" y="76200"/>
                  <a:pt x="1204332" y="356839"/>
                </a:cubicBezTo>
                <a:cubicBezTo>
                  <a:pt x="1531435" y="637478"/>
                  <a:pt x="1875264" y="1661532"/>
                  <a:pt x="1962615" y="1683834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65708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7149F39-48AE-76C4-42EC-0202E43F2B16}"/>
              </a:ext>
            </a:extLst>
          </p:cNvPr>
          <p:cNvSpPr txBox="1"/>
          <p:nvPr/>
        </p:nvSpPr>
        <p:spPr>
          <a:xfrm>
            <a:off x="2171840" y="6027004"/>
            <a:ext cx="526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DEC4-554B-17AA-2AAC-3B58E9DED3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D922729-126C-ED97-BC4A-17B66200EA77}"/>
              </a:ext>
            </a:extLst>
          </p:cNvPr>
          <p:cNvSpPr txBox="1"/>
          <p:nvPr/>
        </p:nvSpPr>
        <p:spPr>
          <a:xfrm>
            <a:off x="0" y="340604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Parallella processer </a:t>
            </a:r>
          </a:p>
        </p:txBody>
      </p:sp>
      <p:sp>
        <p:nvSpPr>
          <p:cNvPr id="2" name="Google Shape;619;g2f602bd8c52_1_66">
            <a:extLst>
              <a:ext uri="{FF2B5EF4-FFF2-40B4-BE49-F238E27FC236}">
                <a16:creationId xmlns:a16="http://schemas.microsoft.com/office/drawing/2014/main" id="{5278773A-FA31-8665-1426-7DB6CCAE4716}"/>
              </a:ext>
            </a:extLst>
          </p:cNvPr>
          <p:cNvSpPr/>
          <p:nvPr/>
        </p:nvSpPr>
        <p:spPr>
          <a:xfrm rot="-5400000" flipH="1">
            <a:off x="2549992" y="2051589"/>
            <a:ext cx="3056700" cy="3056700"/>
          </a:xfrm>
          <a:prstGeom prst="arc">
            <a:avLst>
              <a:gd name="adj1" fmla="val 5913718"/>
              <a:gd name="adj2" fmla="val 0"/>
            </a:avLst>
          </a:prstGeom>
          <a:noFill/>
          <a:ln w="76200" cap="rnd" cmpd="sng">
            <a:solidFill>
              <a:schemeClr val="accent3"/>
            </a:solidFill>
            <a:prstDash val="solid"/>
            <a:round/>
            <a:headEnd type="triangle" w="lg" len="lg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620;g2f602bd8c52_1_66">
            <a:extLst>
              <a:ext uri="{FF2B5EF4-FFF2-40B4-BE49-F238E27FC236}">
                <a16:creationId xmlns:a16="http://schemas.microsoft.com/office/drawing/2014/main" id="{B568896B-D450-2235-1A01-2D33D825D19C}"/>
              </a:ext>
            </a:extLst>
          </p:cNvPr>
          <p:cNvSpPr/>
          <p:nvPr/>
        </p:nvSpPr>
        <p:spPr>
          <a:xfrm rot="-5400000" flipH="1">
            <a:off x="2231402" y="1732999"/>
            <a:ext cx="3693900" cy="3693900"/>
          </a:xfrm>
          <a:prstGeom prst="arc">
            <a:avLst>
              <a:gd name="adj1" fmla="val 7785756"/>
              <a:gd name="adj2" fmla="val 0"/>
            </a:avLst>
          </a:prstGeom>
          <a:noFill/>
          <a:ln w="76200" cap="rnd" cmpd="sng">
            <a:solidFill>
              <a:schemeClr val="accent4"/>
            </a:solidFill>
            <a:prstDash val="solid"/>
            <a:round/>
            <a:headEnd type="triangle" w="lg" len="lg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621;g2f602bd8c52_1_66">
            <a:extLst>
              <a:ext uri="{FF2B5EF4-FFF2-40B4-BE49-F238E27FC236}">
                <a16:creationId xmlns:a16="http://schemas.microsoft.com/office/drawing/2014/main" id="{F95B92DA-361F-8578-5FEE-71FD0A8419E2}"/>
              </a:ext>
            </a:extLst>
          </p:cNvPr>
          <p:cNvSpPr/>
          <p:nvPr/>
        </p:nvSpPr>
        <p:spPr>
          <a:xfrm rot="-5400000" flipH="1">
            <a:off x="1863105" y="1364699"/>
            <a:ext cx="4430400" cy="4430400"/>
          </a:xfrm>
          <a:prstGeom prst="arc">
            <a:avLst>
              <a:gd name="adj1" fmla="val 9844197"/>
              <a:gd name="adj2" fmla="val 0"/>
            </a:avLst>
          </a:prstGeom>
          <a:noFill/>
          <a:ln w="76200" cap="rnd" cmpd="sng">
            <a:solidFill>
              <a:schemeClr val="accent5"/>
            </a:solidFill>
            <a:prstDash val="solid"/>
            <a:round/>
            <a:headEnd type="triangle" w="lg" len="lg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622;g2f602bd8c52_1_66">
            <a:extLst>
              <a:ext uri="{FF2B5EF4-FFF2-40B4-BE49-F238E27FC236}">
                <a16:creationId xmlns:a16="http://schemas.microsoft.com/office/drawing/2014/main" id="{B881449D-4400-36E5-B587-5E74A377FF7C}"/>
              </a:ext>
            </a:extLst>
          </p:cNvPr>
          <p:cNvSpPr/>
          <p:nvPr/>
        </p:nvSpPr>
        <p:spPr>
          <a:xfrm rot="-5400000" flipH="1">
            <a:off x="2854792" y="2356391"/>
            <a:ext cx="2447100" cy="2447100"/>
          </a:xfrm>
          <a:prstGeom prst="arc">
            <a:avLst>
              <a:gd name="adj1" fmla="val 7228309"/>
              <a:gd name="adj2" fmla="val 0"/>
            </a:avLst>
          </a:prstGeom>
          <a:noFill/>
          <a:ln w="76200" cap="rnd" cmpd="sng">
            <a:solidFill>
              <a:schemeClr val="accent2"/>
            </a:solidFill>
            <a:prstDash val="solid"/>
            <a:round/>
            <a:headEnd type="triangle" w="lg" len="lg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623;g2f602bd8c52_1_66">
            <a:extLst>
              <a:ext uri="{FF2B5EF4-FFF2-40B4-BE49-F238E27FC236}">
                <a16:creationId xmlns:a16="http://schemas.microsoft.com/office/drawing/2014/main" id="{959CA844-4171-96E6-13A3-A144691B8588}"/>
              </a:ext>
            </a:extLst>
          </p:cNvPr>
          <p:cNvSpPr/>
          <p:nvPr/>
        </p:nvSpPr>
        <p:spPr>
          <a:xfrm rot="-5400000" flipH="1">
            <a:off x="3261191" y="2762792"/>
            <a:ext cx="1634400" cy="1634400"/>
          </a:xfrm>
          <a:prstGeom prst="arc">
            <a:avLst>
              <a:gd name="adj1" fmla="val 9138214"/>
              <a:gd name="adj2" fmla="val 0"/>
            </a:avLst>
          </a:prstGeom>
          <a:noFill/>
          <a:ln w="76200" cap="rnd" cmpd="sng">
            <a:solidFill>
              <a:schemeClr val="accent1"/>
            </a:solidFill>
            <a:prstDash val="solid"/>
            <a:round/>
            <a:headEnd type="triangle" w="lg" len="lg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626;g2f602bd8c52_1_66">
            <a:extLst>
              <a:ext uri="{FF2B5EF4-FFF2-40B4-BE49-F238E27FC236}">
                <a16:creationId xmlns:a16="http://schemas.microsoft.com/office/drawing/2014/main" id="{E1F25F60-0B97-45D8-A892-6EAFE1408ED5}"/>
              </a:ext>
            </a:extLst>
          </p:cNvPr>
          <p:cNvSpPr txBox="1"/>
          <p:nvPr/>
        </p:nvSpPr>
        <p:spPr>
          <a:xfrm>
            <a:off x="7627675" y="1298413"/>
            <a:ext cx="4501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400"/>
              <a:buFont typeface="Noto Sans Symbol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AI Kompetens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627;g2f602bd8c52_1_66">
            <a:extLst>
              <a:ext uri="{FF2B5EF4-FFF2-40B4-BE49-F238E27FC236}">
                <a16:creationId xmlns:a16="http://schemas.microsoft.com/office/drawing/2014/main" id="{FF538F55-FDFB-3AB7-D57F-F2ECA4662BB3}"/>
              </a:ext>
            </a:extLst>
          </p:cNvPr>
          <p:cNvSpPr txBox="1"/>
          <p:nvPr/>
        </p:nvSpPr>
        <p:spPr>
          <a:xfrm>
            <a:off x="7627675" y="2294355"/>
            <a:ext cx="4501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00"/>
              <a:buFont typeface="Noto Sans Symbol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AI Verkstad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628;g2f602bd8c52_1_66">
            <a:extLst>
              <a:ext uri="{FF2B5EF4-FFF2-40B4-BE49-F238E27FC236}">
                <a16:creationId xmlns:a16="http://schemas.microsoft.com/office/drawing/2014/main" id="{933DF201-BB0C-3269-E981-BCBBAD4DA055}"/>
              </a:ext>
            </a:extLst>
          </p:cNvPr>
          <p:cNvSpPr txBox="1"/>
          <p:nvPr/>
        </p:nvSpPr>
        <p:spPr>
          <a:xfrm>
            <a:off x="7627675" y="3283238"/>
            <a:ext cx="4501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"/>
              <a:buFont typeface="Noto Sans Symbol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AI Etik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629;g2f602bd8c52_1_66">
            <a:extLst>
              <a:ext uri="{FF2B5EF4-FFF2-40B4-BE49-F238E27FC236}">
                <a16:creationId xmlns:a16="http://schemas.microsoft.com/office/drawing/2014/main" id="{2EEBC513-9889-F4B4-D1A9-0EEB2B1CBD00}"/>
              </a:ext>
            </a:extLst>
          </p:cNvPr>
          <p:cNvSpPr txBox="1"/>
          <p:nvPr/>
        </p:nvSpPr>
        <p:spPr>
          <a:xfrm>
            <a:off x="7690500" y="4268606"/>
            <a:ext cx="4501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"/>
              <a:buFont typeface="Noto Sans Symbol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AI strategi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30;g2f602bd8c52_1_66">
            <a:extLst>
              <a:ext uri="{FF2B5EF4-FFF2-40B4-BE49-F238E27FC236}">
                <a16:creationId xmlns:a16="http://schemas.microsoft.com/office/drawing/2014/main" id="{4547D397-BEC1-7BA7-86DB-2C7DD4BCF2EC}"/>
              </a:ext>
            </a:extLst>
          </p:cNvPr>
          <p:cNvSpPr txBox="1"/>
          <p:nvPr/>
        </p:nvSpPr>
        <p:spPr>
          <a:xfrm>
            <a:off x="7690500" y="5253936"/>
            <a:ext cx="4501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400"/>
              <a:buFont typeface="Noto Sans Symbol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AI Säkerhet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Google Shape;631;g2f602bd8c52_1_66">
            <a:extLst>
              <a:ext uri="{FF2B5EF4-FFF2-40B4-BE49-F238E27FC236}">
                <a16:creationId xmlns:a16="http://schemas.microsoft.com/office/drawing/2014/main" id="{306C81ED-E648-54E8-4C2F-27C1CE96EB59}"/>
              </a:ext>
            </a:extLst>
          </p:cNvPr>
          <p:cNvCxnSpPr/>
          <p:nvPr/>
        </p:nvCxnSpPr>
        <p:spPr>
          <a:xfrm flipH="1">
            <a:off x="4194529" y="1619027"/>
            <a:ext cx="3096900" cy="27780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" name="Google Shape;633;g2f602bd8c52_1_66">
            <a:extLst>
              <a:ext uri="{FF2B5EF4-FFF2-40B4-BE49-F238E27FC236}">
                <a16:creationId xmlns:a16="http://schemas.microsoft.com/office/drawing/2014/main" id="{EBFCD34E-97EC-91EF-2FAA-4A5DB3C8DED3}"/>
              </a:ext>
            </a:extLst>
          </p:cNvPr>
          <p:cNvCxnSpPr/>
          <p:nvPr/>
        </p:nvCxnSpPr>
        <p:spPr>
          <a:xfrm flipH="1">
            <a:off x="4194529" y="2609211"/>
            <a:ext cx="3096900" cy="2194200"/>
          </a:xfrm>
          <a:prstGeom prst="bentConnector3">
            <a:avLst>
              <a:gd name="adj1" fmla="val 23756"/>
            </a:avLst>
          </a:prstGeom>
          <a:noFill/>
          <a:ln w="2857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9" name="Google Shape;634;g2f602bd8c52_1_66">
            <a:extLst>
              <a:ext uri="{FF2B5EF4-FFF2-40B4-BE49-F238E27FC236}">
                <a16:creationId xmlns:a16="http://schemas.microsoft.com/office/drawing/2014/main" id="{A5C43126-6BE3-062A-CBDD-7C019E0C7D26}"/>
              </a:ext>
            </a:extLst>
          </p:cNvPr>
          <p:cNvCxnSpPr/>
          <p:nvPr/>
        </p:nvCxnSpPr>
        <p:spPr>
          <a:xfrm flipH="1">
            <a:off x="4194381" y="3569570"/>
            <a:ext cx="3136800" cy="1519200"/>
          </a:xfrm>
          <a:prstGeom prst="bentConnector3">
            <a:avLst>
              <a:gd name="adj1" fmla="val 19287"/>
            </a:avLst>
          </a:prstGeom>
          <a:noFill/>
          <a:ln w="2857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0" name="Google Shape;635;g2f602bd8c52_1_66">
            <a:extLst>
              <a:ext uri="{FF2B5EF4-FFF2-40B4-BE49-F238E27FC236}">
                <a16:creationId xmlns:a16="http://schemas.microsoft.com/office/drawing/2014/main" id="{33E7DB75-0744-A700-8511-28B470B8AF8E}"/>
              </a:ext>
            </a:extLst>
          </p:cNvPr>
          <p:cNvCxnSpPr/>
          <p:nvPr/>
        </p:nvCxnSpPr>
        <p:spPr>
          <a:xfrm flipH="1">
            <a:off x="4210729" y="4564727"/>
            <a:ext cx="3080700" cy="8622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1" name="Google Shape;637;g2f602bd8c52_1_66">
            <a:extLst>
              <a:ext uri="{FF2B5EF4-FFF2-40B4-BE49-F238E27FC236}">
                <a16:creationId xmlns:a16="http://schemas.microsoft.com/office/drawing/2014/main" id="{D9CE8732-5DF3-8F8F-316C-E9D1B3B4EA8A}"/>
              </a:ext>
            </a:extLst>
          </p:cNvPr>
          <p:cNvCxnSpPr/>
          <p:nvPr/>
        </p:nvCxnSpPr>
        <p:spPr>
          <a:xfrm flipH="1">
            <a:off x="4210477" y="5580473"/>
            <a:ext cx="3064800" cy="213300"/>
          </a:xfrm>
          <a:prstGeom prst="bentConnector3">
            <a:avLst>
              <a:gd name="adj1" fmla="val 9657"/>
            </a:avLst>
          </a:prstGeom>
          <a:noFill/>
          <a:ln w="2857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898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DEC4-554B-17AA-2AAC-3B58E9DED3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C45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9866971-8FF4-B95D-65AE-BEC440369471}"/>
              </a:ext>
            </a:extLst>
          </p:cNvPr>
          <p:cNvSpPr txBox="1"/>
          <p:nvPr/>
        </p:nvSpPr>
        <p:spPr>
          <a:xfrm>
            <a:off x="1894112" y="1852861"/>
            <a:ext cx="111491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Rädsla                    	</a:t>
            </a:r>
            <a:r>
              <a:rPr lang="sv-SE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Tillit</a:t>
            </a:r>
          </a:p>
        </p:txBody>
      </p:sp>
      <p:cxnSp>
        <p:nvCxnSpPr>
          <p:cNvPr id="3" name="Rak pilkoppling 2">
            <a:extLst>
              <a:ext uri="{FF2B5EF4-FFF2-40B4-BE49-F238E27FC236}">
                <a16:creationId xmlns:a16="http://schemas.microsoft.com/office/drawing/2014/main" id="{66F98B93-573A-C677-63E7-5827EF357E5A}"/>
              </a:ext>
            </a:extLst>
          </p:cNvPr>
          <p:cNvCxnSpPr>
            <a:cxnSpLocks/>
          </p:cNvCxnSpPr>
          <p:nvPr/>
        </p:nvCxnSpPr>
        <p:spPr>
          <a:xfrm>
            <a:off x="4539340" y="2176026"/>
            <a:ext cx="1502229" cy="0"/>
          </a:xfrm>
          <a:prstGeom prst="straightConnector1">
            <a:avLst/>
          </a:prstGeom>
          <a:ln w="1397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643A47FF-455C-AE24-3BB8-38670697CF43}"/>
              </a:ext>
            </a:extLst>
          </p:cNvPr>
          <p:cNvSpPr txBox="1"/>
          <p:nvPr/>
        </p:nvSpPr>
        <p:spPr>
          <a:xfrm>
            <a:off x="1894112" y="3169802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sv-SE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Inåt                          	Utåt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1842FB2-F3EC-00B6-5AAB-5AC2620CF858}"/>
              </a:ext>
            </a:extLst>
          </p:cNvPr>
          <p:cNvSpPr txBox="1"/>
          <p:nvPr/>
        </p:nvSpPr>
        <p:spPr>
          <a:xfrm>
            <a:off x="1807026" y="4259889"/>
            <a:ext cx="111491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>
              <a:defRPr/>
            </a:pPr>
            <a:r>
              <a:rPr lang="sv-SE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Insikt                       	Handling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451FB96F-1D03-DC2F-1026-08F45FE2C36D}"/>
              </a:ext>
            </a:extLst>
          </p:cNvPr>
          <p:cNvSpPr txBox="1"/>
          <p:nvPr/>
        </p:nvSpPr>
        <p:spPr>
          <a:xfrm>
            <a:off x="1807026" y="5439516"/>
            <a:ext cx="111491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>
              <a:defRPr/>
            </a:pPr>
            <a:r>
              <a:rPr lang="sv-SE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Teknik                      	Mervärde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6D81276E-6539-14DE-C107-2B76C11062DD}"/>
              </a:ext>
            </a:extLst>
          </p:cNvPr>
          <p:cNvSpPr txBox="1"/>
          <p:nvPr/>
        </p:nvSpPr>
        <p:spPr>
          <a:xfrm>
            <a:off x="0" y="340604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400" b="0" i="0" dirty="0">
                <a:effectLst/>
                <a:latin typeface="-apple-system"/>
              </a:rPr>
              <a:t>AI - fyra fundamentala förflyttningar</a:t>
            </a:r>
            <a:endParaRPr kumimoji="0" lang="sv-S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9FCE8696-D945-C7F3-7E90-E08093AE7C75}"/>
              </a:ext>
            </a:extLst>
          </p:cNvPr>
          <p:cNvCxnSpPr>
            <a:cxnSpLocks/>
          </p:cNvCxnSpPr>
          <p:nvPr/>
        </p:nvCxnSpPr>
        <p:spPr>
          <a:xfrm>
            <a:off x="4539340" y="3536337"/>
            <a:ext cx="1502229" cy="0"/>
          </a:xfrm>
          <a:prstGeom prst="straightConnector1">
            <a:avLst/>
          </a:prstGeom>
          <a:ln w="1397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461AF7D9-A200-FB8A-AFEC-220E0FEB0069}"/>
              </a:ext>
            </a:extLst>
          </p:cNvPr>
          <p:cNvCxnSpPr>
            <a:cxnSpLocks/>
          </p:cNvCxnSpPr>
          <p:nvPr/>
        </p:nvCxnSpPr>
        <p:spPr>
          <a:xfrm>
            <a:off x="4539340" y="4676515"/>
            <a:ext cx="1502229" cy="0"/>
          </a:xfrm>
          <a:prstGeom prst="straightConnector1">
            <a:avLst/>
          </a:prstGeom>
          <a:ln w="1397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C4208FDE-5782-7C4F-67FF-9B86ABF9DE5D}"/>
              </a:ext>
            </a:extLst>
          </p:cNvPr>
          <p:cNvCxnSpPr>
            <a:cxnSpLocks/>
          </p:cNvCxnSpPr>
          <p:nvPr/>
        </p:nvCxnSpPr>
        <p:spPr>
          <a:xfrm>
            <a:off x="4420807" y="5782826"/>
            <a:ext cx="1502229" cy="0"/>
          </a:xfrm>
          <a:prstGeom prst="straightConnector1">
            <a:avLst/>
          </a:prstGeom>
          <a:ln w="1397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85014486-32FD-7A99-EB9A-C9DCC06B83A3}"/>
              </a:ext>
            </a:extLst>
          </p:cNvPr>
          <p:cNvSpPr txBox="1"/>
          <p:nvPr/>
        </p:nvSpPr>
        <p:spPr>
          <a:xfrm>
            <a:off x="2018212" y="6260047"/>
            <a:ext cx="7589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https://lnkd.in/daDC-xD5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72687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DCC0AF1-E807-2BB8-0C63-54ECBCFA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73" y="3213100"/>
            <a:ext cx="3175000" cy="3175000"/>
          </a:xfrm>
          <a:prstGeom prst="rect">
            <a:avLst/>
          </a:prstGeom>
        </p:spPr>
      </p:pic>
      <p:pic>
        <p:nvPicPr>
          <p:cNvPr id="5" name="Picture 4" descr="A collage of people smiling&#10;&#10;Description automatically generated with low confidence">
            <a:extLst>
              <a:ext uri="{FF2B5EF4-FFF2-40B4-BE49-F238E27FC236}">
                <a16:creationId xmlns:a16="http://schemas.microsoft.com/office/drawing/2014/main" id="{D1C0845D-F777-B389-03AE-4A51C2E3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00E3B-43C9-6411-D060-F37FC563D60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601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5659AD7-318C-97D4-6820-807F1023CF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166800"/>
            <a:ext cx="1339200" cy="350596"/>
          </a:xfrm>
          <a:prstGeom prst="rect">
            <a:avLst/>
          </a:prstGeom>
        </p:spPr>
      </p:pic>
      <p:pic>
        <p:nvPicPr>
          <p:cNvPr id="8" name="Bildobjekt 7" descr="En bild som visar text, utomhus, moln, himmel&#10;&#10;Automatiskt genererad beskrivning">
            <a:extLst>
              <a:ext uri="{FF2B5EF4-FFF2-40B4-BE49-F238E27FC236}">
                <a16:creationId xmlns:a16="http://schemas.microsoft.com/office/drawing/2014/main" id="{ADFACD25-F154-E55C-01D2-ECA3344F1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41" y="824416"/>
            <a:ext cx="5454040" cy="5209165"/>
          </a:xfrm>
          <a:prstGeom prst="rect">
            <a:avLst/>
          </a:prstGeom>
        </p:spPr>
      </p:pic>
      <p:pic>
        <p:nvPicPr>
          <p:cNvPr id="10" name="Bildobjekt 9" descr="En bild som visar text, klädsel, Människoansikte, person&#10;&#10;Automatiskt genererad beskrivning">
            <a:extLst>
              <a:ext uri="{FF2B5EF4-FFF2-40B4-BE49-F238E27FC236}">
                <a16:creationId xmlns:a16="http://schemas.microsoft.com/office/drawing/2014/main" id="{88C0C1FA-E17B-BCFD-D585-BABE074F5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849" y="824416"/>
            <a:ext cx="5044448" cy="520916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33717CD-F6C6-71CC-9C96-E91030619CD0}"/>
              </a:ext>
            </a:extLst>
          </p:cNvPr>
          <p:cNvSpPr txBox="1"/>
          <p:nvPr/>
        </p:nvSpPr>
        <p:spPr>
          <a:xfrm>
            <a:off x="2994521" y="6166800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Från dragplåster till </a:t>
            </a:r>
            <a:r>
              <a:rPr lang="sv-SE" sz="1000" u="sng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hackaton</a:t>
            </a:r>
            <a:r>
              <a:rPr lang="sv-SE" sz="1000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Sollentuna går mot en framtid med AI - Voister</a:t>
            </a:r>
            <a:endParaRPr lang="sv-SE" sz="1000" dirty="0">
              <a:solidFill>
                <a:schemeClr val="bg1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sv-SE" sz="1000" u="sng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Hackatons</a:t>
            </a:r>
            <a:r>
              <a:rPr lang="sv-SE" sz="1000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AI och säkerhet i fokus när Älmhult anordnar inspirationsdag - Voister</a:t>
            </a:r>
            <a:endParaRPr lang="sv-SE" sz="1000" dirty="0">
              <a:solidFill>
                <a:schemeClr val="bg1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19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8DC13-9B94-FD40-AAE7-99E61690E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98BB5-D097-054B-D30A-ACD52C9682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1028" name="Picture 4" descr="Bild">
            <a:extLst>
              <a:ext uri="{FF2B5EF4-FFF2-40B4-BE49-F238E27FC236}">
                <a16:creationId xmlns:a16="http://schemas.microsoft.com/office/drawing/2014/main" id="{99F5D4E1-1AA2-28AF-28FA-D3359BA9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03" y="574157"/>
            <a:ext cx="4838389" cy="48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048D3E2-B8AF-E7BF-1709-F02787E89A2E}"/>
              </a:ext>
            </a:extLst>
          </p:cNvPr>
          <p:cNvSpPr txBox="1"/>
          <p:nvPr/>
        </p:nvSpPr>
        <p:spPr>
          <a:xfrm>
            <a:off x="2830033" y="5684874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https://amywebb.io/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78851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586927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/>
              <a:t> </a:t>
            </a:r>
            <a:endParaRPr lang="sv-SE" sz="50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42CC6CE-F7F0-4E91-A775-AD4DC51BCC24}"/>
              </a:ext>
            </a:extLst>
          </p:cNvPr>
          <p:cNvSpPr txBox="1"/>
          <p:nvPr/>
        </p:nvSpPr>
        <p:spPr>
          <a:xfrm>
            <a:off x="2016297" y="703853"/>
            <a:ext cx="71662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" b="0" i="0" dirty="0">
                <a:effectLst/>
                <a:latin typeface="-apple-system"/>
              </a:rPr>
              <a:t>AI är en paradox</a:t>
            </a:r>
            <a:br>
              <a:rPr lang="sv-SE" sz="4000" dirty="0"/>
            </a:br>
            <a:endParaRPr lang="sv-SE" sz="4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C199D7-8A05-C5CD-386F-B4B70D9D0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343" y="2721161"/>
            <a:ext cx="9838246" cy="113238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5B57D50-0B86-10E4-3AD7-38BB1A44257D}"/>
              </a:ext>
            </a:extLst>
          </p:cNvPr>
          <p:cNvSpPr txBox="1"/>
          <p:nvPr/>
        </p:nvSpPr>
        <p:spPr>
          <a:xfrm>
            <a:off x="1502343" y="5347743"/>
            <a:ext cx="101018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https://www.linkedin.com/pulse/7-paradoxes-artificial-intelligence-navigating-complexity-digital-ms2kc/</a:t>
            </a:r>
            <a:endParaRPr lang="sv-SE" sz="900" dirty="0"/>
          </a:p>
          <a:p>
            <a:endParaRPr lang="sv-S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15548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A8B5D-E5C2-642C-D058-CD93B5CC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688BA0-6185-B26D-4919-E7DE7CE77F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383C547-883C-07A1-A333-1723C0D412B6}"/>
              </a:ext>
            </a:extLst>
          </p:cNvPr>
          <p:cNvSpPr txBox="1"/>
          <p:nvPr/>
        </p:nvSpPr>
        <p:spPr>
          <a:xfrm>
            <a:off x="2830033" y="5684874"/>
            <a:ext cx="71628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https://www.atea.se/strategi-och-utveckling/att-tanka-tillsammans-i-en-brytningstid/</a:t>
            </a:r>
            <a:endParaRPr lang="sv-SE" sz="900" dirty="0"/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C65C6C7-C5B7-5433-3CA3-AD342C530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546" y="1198211"/>
            <a:ext cx="10270039" cy="3907189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721926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30F673C-808E-7D94-B0FA-E1F27E644B06}"/>
              </a:ext>
            </a:extLst>
          </p:cNvPr>
          <p:cNvSpPr txBox="1">
            <a:spLocks/>
          </p:cNvSpPr>
          <p:nvPr/>
        </p:nvSpPr>
        <p:spPr>
          <a:xfrm>
            <a:off x="1502343" y="586927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dirty="0">
                <a:latin typeface="Calibri" panose="020F0502020204030204"/>
              </a:rPr>
              <a:t>Mänsklighetens tidslinje</a:t>
            </a:r>
            <a:endParaRPr lang="sv-SE" sz="5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cxnSp>
        <p:nvCxnSpPr>
          <p:cNvPr id="21" name="Straight Connector 4">
            <a:extLst>
              <a:ext uri="{FF2B5EF4-FFF2-40B4-BE49-F238E27FC236}">
                <a16:creationId xmlns:a16="http://schemas.microsoft.com/office/drawing/2014/main" id="{C80735A5-4DAD-AD5B-7559-37C1A7A9970E}"/>
              </a:ext>
            </a:extLst>
          </p:cNvPr>
          <p:cNvCxnSpPr>
            <a:cxnSpLocks/>
          </p:cNvCxnSpPr>
          <p:nvPr/>
        </p:nvCxnSpPr>
        <p:spPr>
          <a:xfrm flipH="1">
            <a:off x="1406958" y="2470613"/>
            <a:ext cx="2950" cy="2909255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  <a:miter lim="800000"/>
          </a:ln>
          <a:effectLst/>
        </p:spPr>
      </p:cxnSp>
      <p:sp>
        <p:nvSpPr>
          <p:cNvPr id="22" name="Rectangle 6">
            <a:extLst>
              <a:ext uri="{FF2B5EF4-FFF2-40B4-BE49-F238E27FC236}">
                <a16:creationId xmlns:a16="http://schemas.microsoft.com/office/drawing/2014/main" id="{C86D1447-C5F7-C19C-6DBF-E1B491F096EE}"/>
              </a:ext>
            </a:extLst>
          </p:cNvPr>
          <p:cNvSpPr/>
          <p:nvPr/>
        </p:nvSpPr>
        <p:spPr>
          <a:xfrm>
            <a:off x="750384" y="1578916"/>
            <a:ext cx="1319048" cy="887257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sv-SE" sz="1600" b="1">
                <a:latin typeface="Calibri" panose="020F0502020204030204"/>
              </a:rPr>
              <a:t>Homo Sapiens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85DBF366-3D02-0CA4-2168-A8CEC4FF6893}"/>
              </a:ext>
            </a:extLst>
          </p:cNvPr>
          <p:cNvSpPr txBox="1"/>
          <p:nvPr/>
        </p:nvSpPr>
        <p:spPr>
          <a:xfrm rot="19019609">
            <a:off x="268690" y="562344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-300 000 år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8422D5FB-89BC-869B-AB1E-46228D33B994}"/>
              </a:ext>
            </a:extLst>
          </p:cNvPr>
          <p:cNvSpPr txBox="1"/>
          <p:nvPr/>
        </p:nvSpPr>
        <p:spPr>
          <a:xfrm rot="19019609">
            <a:off x="2980210" y="563817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</a:t>
            </a: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6C766F54-C71B-D38B-44F4-22C6BAFCA885}"/>
              </a:ext>
            </a:extLst>
          </p:cNvPr>
          <p:cNvSpPr/>
          <p:nvPr/>
        </p:nvSpPr>
        <p:spPr>
          <a:xfrm>
            <a:off x="9097470" y="2360202"/>
            <a:ext cx="1555430" cy="2973218"/>
          </a:xfrm>
          <a:custGeom>
            <a:avLst/>
            <a:gdLst>
              <a:gd name="connsiteX0" fmla="*/ 0 w 680224"/>
              <a:gd name="connsiteY0" fmla="*/ 0 h 2720898"/>
              <a:gd name="connsiteX1" fmla="*/ 412595 w 680224"/>
              <a:gd name="connsiteY1" fmla="*/ 524107 h 2720898"/>
              <a:gd name="connsiteX2" fmla="*/ 680224 w 680224"/>
              <a:gd name="connsiteY2" fmla="*/ 2720898 h 27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224" h="2720898">
                <a:moveTo>
                  <a:pt x="0" y="0"/>
                </a:moveTo>
                <a:cubicBezTo>
                  <a:pt x="149612" y="35312"/>
                  <a:pt x="299224" y="70624"/>
                  <a:pt x="412595" y="524107"/>
                </a:cubicBezTo>
                <a:cubicBezTo>
                  <a:pt x="525966" y="977590"/>
                  <a:pt x="604024" y="2445835"/>
                  <a:pt x="680224" y="2720898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5">
            <a:extLst>
              <a:ext uri="{FF2B5EF4-FFF2-40B4-BE49-F238E27FC236}">
                <a16:creationId xmlns:a16="http://schemas.microsoft.com/office/drawing/2014/main" id="{AF82344D-A405-A78C-A471-34CAD2906C40}"/>
              </a:ext>
            </a:extLst>
          </p:cNvPr>
          <p:cNvCxnSpPr>
            <a:cxnSpLocks/>
          </p:cNvCxnSpPr>
          <p:nvPr/>
        </p:nvCxnSpPr>
        <p:spPr>
          <a:xfrm>
            <a:off x="1406959" y="5379868"/>
            <a:ext cx="10160340" cy="0"/>
          </a:xfrm>
          <a:prstGeom prst="line">
            <a:avLst/>
          </a:prstGeom>
          <a:noFill/>
          <a:ln w="73025" cap="flat" cmpd="sng" algn="ctr">
            <a:solidFill>
              <a:schemeClr val="tx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35" name="Straight Connector 21">
            <a:extLst>
              <a:ext uri="{FF2B5EF4-FFF2-40B4-BE49-F238E27FC236}">
                <a16:creationId xmlns:a16="http://schemas.microsoft.com/office/drawing/2014/main" id="{87B29DC7-596C-D2D3-DB12-F15B1A838C45}"/>
              </a:ext>
            </a:extLst>
          </p:cNvPr>
          <p:cNvCxnSpPr>
            <a:cxnSpLocks/>
          </p:cNvCxnSpPr>
          <p:nvPr/>
        </p:nvCxnSpPr>
        <p:spPr>
          <a:xfrm>
            <a:off x="3156723" y="2491529"/>
            <a:ext cx="3786" cy="2862984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ysDot"/>
            <a:miter lim="800000"/>
          </a:ln>
          <a:effectLst/>
        </p:spPr>
      </p:cxnSp>
      <p:sp>
        <p:nvSpPr>
          <p:cNvPr id="6" name="Rectangle 11">
            <a:extLst>
              <a:ext uri="{FF2B5EF4-FFF2-40B4-BE49-F238E27FC236}">
                <a16:creationId xmlns:a16="http://schemas.microsoft.com/office/drawing/2014/main" id="{5715EA2B-AB3F-1BA9-BF02-D21CCF61B3A6}"/>
              </a:ext>
            </a:extLst>
          </p:cNvPr>
          <p:cNvSpPr/>
          <p:nvPr/>
        </p:nvSpPr>
        <p:spPr>
          <a:xfrm>
            <a:off x="1510107" y="4013266"/>
            <a:ext cx="942585" cy="390391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Odling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CF008D01-D851-EB94-A0D6-17B2233F7406}"/>
              </a:ext>
            </a:extLst>
          </p:cNvPr>
          <p:cNvSpPr/>
          <p:nvPr/>
        </p:nvSpPr>
        <p:spPr>
          <a:xfrm>
            <a:off x="2381782" y="4252436"/>
            <a:ext cx="826216" cy="1069832"/>
          </a:xfrm>
          <a:custGeom>
            <a:avLst/>
            <a:gdLst>
              <a:gd name="connsiteX0" fmla="*/ 0 w 1962615"/>
              <a:gd name="connsiteY0" fmla="*/ 0 h 1683834"/>
              <a:gd name="connsiteX1" fmla="*/ 1204332 w 1962615"/>
              <a:gd name="connsiteY1" fmla="*/ 356839 h 1683834"/>
              <a:gd name="connsiteX2" fmla="*/ 1962615 w 1962615"/>
              <a:gd name="connsiteY2" fmla="*/ 1683834 h 168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615" h="1683834">
                <a:moveTo>
                  <a:pt x="0" y="0"/>
                </a:moveTo>
                <a:cubicBezTo>
                  <a:pt x="438614" y="38100"/>
                  <a:pt x="877229" y="76200"/>
                  <a:pt x="1204332" y="356839"/>
                </a:cubicBezTo>
                <a:cubicBezTo>
                  <a:pt x="1531435" y="637478"/>
                  <a:pt x="1875264" y="1661532"/>
                  <a:pt x="1962615" y="1683834"/>
                </a:cubicBezTo>
              </a:path>
            </a:pathLst>
          </a:cu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01AD38C8-39DA-2333-E1C3-D3020604511F}"/>
              </a:ext>
            </a:extLst>
          </p:cNvPr>
          <p:cNvSpPr txBox="1"/>
          <p:nvPr/>
        </p:nvSpPr>
        <p:spPr>
          <a:xfrm>
            <a:off x="1518773" y="4273736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-12 000 år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D5CCAB8-BD59-1172-6B66-9F3F9ED5E96B}"/>
              </a:ext>
            </a:extLst>
          </p:cNvPr>
          <p:cNvSpPr txBox="1"/>
          <p:nvPr/>
        </p:nvSpPr>
        <p:spPr>
          <a:xfrm rot="19019609">
            <a:off x="9606172" y="564749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700 000 år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DDCCB581-181B-F7C1-90D2-7341E9AFD199}"/>
              </a:ext>
            </a:extLst>
          </p:cNvPr>
          <p:cNvSpPr/>
          <p:nvPr/>
        </p:nvSpPr>
        <p:spPr>
          <a:xfrm>
            <a:off x="6009451" y="2172817"/>
            <a:ext cx="2827254" cy="580824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Hur ser människan som art ut om 700 000 år?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A454DB49-3254-1DB9-8E5F-B309B1D23C9D}"/>
              </a:ext>
            </a:extLst>
          </p:cNvPr>
          <p:cNvSpPr txBox="1"/>
          <p:nvPr/>
        </p:nvSpPr>
        <p:spPr>
          <a:xfrm>
            <a:off x="6480384" y="2820853"/>
            <a:ext cx="2776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Medellivslängd för en däggdjursart är ca. 1 miljon år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ACBA8C0-F235-D06E-F161-D47FEB0F0988}"/>
              </a:ext>
            </a:extLst>
          </p:cNvPr>
          <p:cNvSpPr txBox="1"/>
          <p:nvPr/>
        </p:nvSpPr>
        <p:spPr>
          <a:xfrm rot="19019609">
            <a:off x="2834977" y="1896867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53D267C-59C4-A79D-E4CF-EF264B33E7E7}"/>
              </a:ext>
            </a:extLst>
          </p:cNvPr>
          <p:cNvSpPr txBox="1"/>
          <p:nvPr/>
        </p:nvSpPr>
        <p:spPr>
          <a:xfrm>
            <a:off x="2691829" y="6267236"/>
            <a:ext cx="569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hlinkClick r:id="rId5"/>
              </a:rPr>
              <a:t>What</a:t>
            </a:r>
            <a:r>
              <a:rPr lang="sv-SE" dirty="0">
                <a:hlinkClick r:id="rId5"/>
              </a:rPr>
              <a:t> we </a:t>
            </a:r>
            <a:r>
              <a:rPr lang="sv-SE" dirty="0" err="1">
                <a:hlinkClick r:id="rId5"/>
              </a:rPr>
              <a:t>owe</a:t>
            </a:r>
            <a:r>
              <a:rPr lang="sv-SE" dirty="0">
                <a:hlinkClick r:id="rId5"/>
              </a:rPr>
              <a:t> the Future </a:t>
            </a:r>
            <a:endParaRPr lang="sv-S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7000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byggnad, person, glasögon&#10;&#10;Automatiskt genererad beskrivning">
            <a:extLst>
              <a:ext uri="{FF2B5EF4-FFF2-40B4-BE49-F238E27FC236}">
                <a16:creationId xmlns:a16="http://schemas.microsoft.com/office/drawing/2014/main" id="{DC777862-613B-83E1-80D3-EB47C3DE9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93" y="1749502"/>
            <a:ext cx="2694945" cy="2906615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D7FAFAE-53AD-32F7-628A-D85330C14D0E}"/>
              </a:ext>
            </a:extLst>
          </p:cNvPr>
          <p:cNvSpPr txBox="1"/>
          <p:nvPr/>
        </p:nvSpPr>
        <p:spPr>
          <a:xfrm>
            <a:off x="1513593" y="4854129"/>
            <a:ext cx="2694946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Anthony Mc Carrick</a:t>
            </a:r>
          </a:p>
          <a:p>
            <a:pPr algn="ctr"/>
            <a:r>
              <a:rPr lang="sv-SE" sz="1600"/>
              <a:t>Strategisk rådgivare AI </a:t>
            </a:r>
            <a:r>
              <a:rPr lang="sv-SE" sz="1600">
                <a:solidFill>
                  <a:schemeClr val="bg1">
                    <a:lumMod val="50000"/>
                    <a:lumOff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anthony.mc-carric@atea.se</a:t>
            </a:r>
            <a:endParaRPr lang="sv-SE" sz="16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B98869-C273-52AB-E1D8-60955A78F8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6" name="Bildobjekt 5" descr="En bild som visar Grafik, mönster, skärmbild, symbol&#10;&#10;Automatiskt genererad beskrivning">
            <a:extLst>
              <a:ext uri="{FF2B5EF4-FFF2-40B4-BE49-F238E27FC236}">
                <a16:creationId xmlns:a16="http://schemas.microsoft.com/office/drawing/2014/main" id="{E44FB5AE-1055-C46F-B7F2-6CAE3CF44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640" y="1778038"/>
            <a:ext cx="3545591" cy="354559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364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DEC4-554B-17AA-2AAC-3B58E9DED3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A8247B6-F75A-DF35-7AF9-E956FD52E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51" y="1317746"/>
            <a:ext cx="9045730" cy="125128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7A2677C-4F61-4CC5-511F-5797A7C3C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751" y="3803828"/>
            <a:ext cx="8979458" cy="173642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60DEDA48-1538-C9E2-11E3-19FCA37C7DBF}"/>
              </a:ext>
            </a:extLst>
          </p:cNvPr>
          <p:cNvSpPr txBox="1"/>
          <p:nvPr/>
        </p:nvSpPr>
        <p:spPr>
          <a:xfrm>
            <a:off x="1929751" y="6052293"/>
            <a:ext cx="71672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https://www.atea.se/datadrivet-och-automation/ai-strategi/</a:t>
            </a:r>
            <a:endParaRPr lang="sv-SE" sz="900" dirty="0"/>
          </a:p>
          <a:p>
            <a:endParaRPr lang="sv-S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3755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774C-9986-1066-ECF0-89B777B9F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2653BE-9F23-8149-A60A-BAAA3508C2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1CD1A92-3D5F-AA71-D8C2-B08AA859A490}"/>
              </a:ext>
            </a:extLst>
          </p:cNvPr>
          <p:cNvSpPr txBox="1">
            <a:spLocks/>
          </p:cNvSpPr>
          <p:nvPr/>
        </p:nvSpPr>
        <p:spPr>
          <a:xfrm>
            <a:off x="2338300" y="1066218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v-SE" sz="50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EB05147-098B-82EC-36BB-EF55D97D9E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9989022-EA45-C70A-4B98-FB381AF5E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855" y="630623"/>
            <a:ext cx="8293526" cy="3835597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21FDA22A-4CF2-BAC1-A68B-C18ADE1D5E8C}"/>
              </a:ext>
            </a:extLst>
          </p:cNvPr>
          <p:cNvSpPr txBox="1"/>
          <p:nvPr/>
        </p:nvSpPr>
        <p:spPr>
          <a:xfrm>
            <a:off x="1699855" y="5996545"/>
            <a:ext cx="74905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https://www.euronews.com/next/2024/09/23/france-appoints-first-ai-minister-amid-political-unrest-as-it-aims-to-become-global-ai-lea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1E29F7B-3B96-A6E5-7ED1-74CC63B40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855" y="4466933"/>
            <a:ext cx="2292468" cy="533427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31547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7D7DF-01E8-6C1B-ACF6-D99F6D698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E5EE8-9BFE-292F-35CE-8AB137C1D6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814CCFA-2AAF-82F5-4AA4-737FE49FF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047" y="917857"/>
            <a:ext cx="4785621" cy="395894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1BC7D81-B56C-C196-290C-DFD48E3473FB}"/>
              </a:ext>
            </a:extLst>
          </p:cNvPr>
          <p:cNvSpPr txBox="1"/>
          <p:nvPr/>
        </p:nvSpPr>
        <p:spPr>
          <a:xfrm>
            <a:off x="2047047" y="6348145"/>
            <a:ext cx="7162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https://www.regeringen.se/rapporter/2024/11/ai-kommissionens-fardplan-for-sverige/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E0103EB-FABA-28B3-82A0-CE76D87F5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47" y="4876801"/>
            <a:ext cx="3391194" cy="74682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7DA38B9-5AC1-BC55-0C9C-C76A1DAF1A42}"/>
              </a:ext>
            </a:extLst>
          </p:cNvPr>
          <p:cNvSpPr txBox="1"/>
          <p:nvPr/>
        </p:nvSpPr>
        <p:spPr>
          <a:xfrm>
            <a:off x="7146893" y="1559206"/>
            <a:ext cx="71628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b="0" i="0" dirty="0">
                <a:effectLst/>
                <a:latin typeface="-apple-system"/>
              </a:rPr>
              <a:t>👉 En stabil grund att bygga på </a:t>
            </a:r>
          </a:p>
          <a:p>
            <a:endParaRPr lang="sv-SE" sz="2800" dirty="0">
              <a:latin typeface="-apple-system"/>
            </a:endParaRPr>
          </a:p>
          <a:p>
            <a:endParaRPr lang="sv-SE" sz="2800" dirty="0">
              <a:latin typeface="-apple-system"/>
            </a:endParaRPr>
          </a:p>
          <a:p>
            <a:r>
              <a:rPr lang="sv-SE" sz="2800" b="0" i="0" dirty="0">
                <a:effectLst/>
                <a:latin typeface="-apple-system"/>
              </a:rPr>
              <a:t>👉 AI för alla </a:t>
            </a:r>
          </a:p>
          <a:p>
            <a:endParaRPr lang="sv-SE" sz="2800" b="0" i="0" dirty="0">
              <a:effectLst/>
              <a:latin typeface="-apple-system"/>
            </a:endParaRPr>
          </a:p>
          <a:p>
            <a:endParaRPr lang="sv-SE" sz="2800" dirty="0">
              <a:latin typeface="-apple-system"/>
            </a:endParaRPr>
          </a:p>
          <a:p>
            <a:r>
              <a:rPr lang="sv-SE" sz="2800" b="0" i="0" dirty="0">
                <a:effectLst/>
                <a:latin typeface="-apple-system"/>
              </a:rPr>
              <a:t>👉Ledarskap och styrning </a:t>
            </a:r>
            <a:endParaRPr lang="sv-SE" sz="28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0609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5DEA4-584A-89DA-4D2A-FF351EEE8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9E6B8-5866-0CF4-186B-78957560B9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https://techcommunity.microsoft.com/t5/ai-applied-ai-blog/revolutionize-your-enterprise-data-with-chatgpt-next-gen-apps-w/ba-p/3762087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151B09A-342E-852D-5AA4-546D22B47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047" y="917857"/>
            <a:ext cx="4785621" cy="395894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EE8A15-B023-9775-47F7-8B6535BFD4B8}"/>
              </a:ext>
            </a:extLst>
          </p:cNvPr>
          <p:cNvSpPr txBox="1"/>
          <p:nvPr/>
        </p:nvSpPr>
        <p:spPr>
          <a:xfrm>
            <a:off x="2047047" y="6348145"/>
            <a:ext cx="7162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/>
              <a:t>https://www.regeringen.se/rapporter/2024/11/ai-kommissionens-fardplan-for-sverige/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F656B0-99B6-5609-3952-AEC57A32A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47" y="4876801"/>
            <a:ext cx="3391194" cy="74682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AB0BDDA-9BC3-2200-DD42-5B5224814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032" y="708451"/>
            <a:ext cx="7262118" cy="5878416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6271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35268-2425-32C4-DC61-941CCDDFD6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https://techcommunity.microsoft.com/t5/ai-applied-ai-blog/revolutionize-your-enterprise-data-with-chatgpt-next-gen-apps-w/ba-p/3762087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866087D-3D9D-B68A-EA7A-E5F0E1802EEB}"/>
              </a:ext>
            </a:extLst>
          </p:cNvPr>
          <p:cNvSpPr txBox="1"/>
          <p:nvPr/>
        </p:nvSpPr>
        <p:spPr>
          <a:xfrm>
            <a:off x="1600586" y="6256444"/>
            <a:ext cx="698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https://www.linkedin.com/posts/stevenouri_this-video-is-100-generated-by-ai-openais-activity-7205121601732804608-uPt8?utm_source=share&amp;utm_medium=member_desktop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666E81-DDBD-93C6-8ACF-5DAEFC4DA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586" y="1538809"/>
            <a:ext cx="8294357" cy="468212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3B122AB-C7B6-DC09-AD47-05E35436A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542" y="376441"/>
            <a:ext cx="5150115" cy="901746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58421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ea Template">
  <a:themeElements>
    <a:clrScheme name="Atea">
      <a:dk1>
        <a:srgbClr val="000000"/>
      </a:dk1>
      <a:lt1>
        <a:srgbClr val="FFFFFF"/>
      </a:lt1>
      <a:dk2>
        <a:srgbClr val="3C454A"/>
      </a:dk2>
      <a:lt2>
        <a:srgbClr val="008A00"/>
      </a:lt2>
      <a:accent1>
        <a:srgbClr val="0965B1"/>
      </a:accent1>
      <a:accent2>
        <a:srgbClr val="D62428"/>
      </a:accent2>
      <a:accent3>
        <a:srgbClr val="99D099"/>
      </a:accent3>
      <a:accent4>
        <a:srgbClr val="F6BD18"/>
      </a:accent4>
      <a:accent5>
        <a:srgbClr val="E56423"/>
      </a:accent5>
      <a:accent6>
        <a:srgbClr val="097188"/>
      </a:accent6>
      <a:hlink>
        <a:srgbClr val="0965B1"/>
      </a:hlink>
      <a:folHlink>
        <a:srgbClr val="D6242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  <a:miter lim="800000"/>
        </a:ln>
      </a:spPr>
      <a:bodyPr rtlCol="0" anchor="ctr"/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noProof="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658BDD9B-2B78-B148-BDDE-5832A5AE4909}" vid="{EC00B0A8-678C-1944-8704-CC4DB2D4F5A1}"/>
    </a:ext>
  </a:extLst>
</a:theme>
</file>

<file path=ppt/theme/theme3.xml><?xml version="1.0" encoding="utf-8"?>
<a:theme xmlns:a="http://schemas.openxmlformats.org/drawingml/2006/main" name="2_AI SWEDEN">
  <a:themeElements>
    <a:clrScheme name="AI Sweden">
      <a:dk1>
        <a:srgbClr val="0D1F2C"/>
      </a:dk1>
      <a:lt1>
        <a:srgbClr val="FFFDF9"/>
      </a:lt1>
      <a:dk2>
        <a:srgbClr val="0D1F2C"/>
      </a:dk2>
      <a:lt2>
        <a:srgbClr val="F4F1E4"/>
      </a:lt2>
      <a:accent1>
        <a:srgbClr val="FFC800"/>
      </a:accent1>
      <a:accent2>
        <a:srgbClr val="00759C"/>
      </a:accent2>
      <a:accent3>
        <a:srgbClr val="004E68"/>
      </a:accent3>
      <a:accent4>
        <a:srgbClr val="0D1F2C"/>
      </a:accent4>
      <a:accent5>
        <a:srgbClr val="FF153B"/>
      </a:accent5>
      <a:accent6>
        <a:srgbClr val="34AF8F"/>
      </a:accent6>
      <a:hlink>
        <a:srgbClr val="004E68"/>
      </a:hlink>
      <a:folHlink>
        <a:srgbClr val="0075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400" b="0" i="0" dirty="0" smtClean="0">
            <a:solidFill>
              <a:schemeClr val="bg1"/>
            </a:solidFill>
            <a:latin typeface="Greycliff CF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bg1"/>
            </a:solidFill>
            <a:latin typeface="Greycliff CF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tea Bilder">
  <a:themeElements>
    <a:clrScheme name="2015">
      <a:dk1>
        <a:sysClr val="windowText" lastClr="000000"/>
      </a:dk1>
      <a:lt1>
        <a:sysClr val="window" lastClr="FFFFFF"/>
      </a:lt1>
      <a:dk2>
        <a:srgbClr val="3C454A"/>
      </a:dk2>
      <a:lt2>
        <a:srgbClr val="5BA019"/>
      </a:lt2>
      <a:accent1>
        <a:srgbClr val="0D4FA1"/>
      </a:accent1>
      <a:accent2>
        <a:srgbClr val="CA0C1F"/>
      </a:accent2>
      <a:accent3>
        <a:srgbClr val="0E511E"/>
      </a:accent3>
      <a:accent4>
        <a:srgbClr val="F3B115"/>
      </a:accent4>
      <a:accent5>
        <a:srgbClr val="E56423"/>
      </a:accent5>
      <a:accent6>
        <a:srgbClr val="372B69"/>
      </a:accent6>
      <a:hlink>
        <a:srgbClr val="0000FF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/>
          </a:solidFill>
          <a:miter lim="800000"/>
        </a:ln>
      </a:spPr>
      <a:bodyPr rtlCol="0" anchor="ctr"/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noProof="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Atea Bilder" id="{ACB07D6E-CD36-2D43-A4CD-DC57717A329E}" vid="{CBB11F7E-1855-D141-9BE4-D883F8224AFB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19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0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5.xml><?xml version="1.0" encoding="utf-8"?>
<TemplafySlideFormConfiguration><![CDATA[{"formFields":[],"formDataEntries":[]}]]></TemplafySlideFormConfiguration>
</file>

<file path=customXml/item26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7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F0BB14377976419ECBFDB124D91B2A" ma:contentTypeVersion="14" ma:contentTypeDescription="Create a new document." ma:contentTypeScope="" ma:versionID="3855a153ab1a43b08591af487a375cb1">
  <xsd:schema xmlns:xsd="http://www.w3.org/2001/XMLSchema" xmlns:xs="http://www.w3.org/2001/XMLSchema" xmlns:p="http://schemas.microsoft.com/office/2006/metadata/properties" xmlns:ns3="ae98159e-ba26-404d-851b-36b5e2f2ef83" xmlns:ns4="bc22f16e-3270-43e8-90ad-a93dcdce4d2f" targetNamespace="http://schemas.microsoft.com/office/2006/metadata/properties" ma:root="true" ma:fieldsID="494e5934f8f9fe431961c714c50eb615" ns3:_="" ns4:_="">
    <xsd:import namespace="ae98159e-ba26-404d-851b-36b5e2f2ef83"/>
    <xsd:import namespace="bc22f16e-3270-43e8-90ad-a93dcdce4d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8159e-ba26-404d-851b-36b5e2f2ef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2f16e-3270-43e8-90ad-a93dcdce4d2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9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slideVersion":1,"isValidatorEnabled":false,"isLocked":false,"elementsMetadata":[],"slideId":"637812308389862807","enableDocumentContentUpdater":false,"version":"2.0"}]]></TemplafySlideTemplateConfiguration>
</file>

<file path=customXml/item30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31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32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33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34.xml><?xml version="1.0" encoding="utf-8"?>
<TemplafySlideFormConfiguration><![CDATA[{"formFields":[],"formDataEntries":[]}]]></TemplafySlideFormConfiguration>
</file>

<file path=customXml/item35.xml><?xml version="1.0" encoding="utf-8"?>
<TemplafySlideTemplateConfiguration><![CDATA[{"slideVersion":1,"isValidatorEnabled":false,"isLocked":false,"elementsMetadata":[],"slideId":"637812308390189208","enableDocumentContentUpdater":false,"version":"2.0"}]]></TemplafySlideTemplateConfiguration>
</file>

<file path=customXml/item36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37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38.xml><?xml version="1.0" encoding="utf-8"?>
<TemplafySlideFormConfiguration><![CDATA[{"formFields":[],"formDataEntries":[]}]]></TemplafySlideFormConfiguration>
</file>

<file path=customXml/item39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0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1.xml><?xml version="1.0" encoding="utf-8"?>
<TemplafySlideFormConfiguration><![CDATA[{"formFields":[],"formDataEntries":[]}]]></TemplafySlideFormConfiguration>
</file>

<file path=customXml/item42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3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4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5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6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7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48.xml><?xml version="1.0" encoding="utf-8"?>
<TemplafySlideFormConfiguration><![CDATA[{"formFields":[],"formDataEntries":[]}]]></TemplafySlideFormConfiguration>
</file>

<file path=customXml/item49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5.xml><?xml version="1.0" encoding="utf-8"?>
<TemplafySlideFormConfiguration><![CDATA[{"formFields":[],"formDataEntries":[]}]]></TemplafySlideFormConfiguration>
</file>

<file path=customXml/item50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51.xml><?xml version="1.0" encoding="utf-8"?>
<TemplafySlideFormConfiguration><![CDATA[{"formFields":[],"formDataEntries":[]}]]></TemplafySlideFormConfiguration>
</file>

<file path=customXml/item52.xml><?xml version="1.0" encoding="utf-8"?>
<TemplafySlideFormConfiguration><![CDATA[{"formFields":[],"formDataEntries":[]}]]></TemplafySlideFormConfiguration>
</file>

<file path=customXml/item53.xml><?xml version="1.0" encoding="utf-8"?>
<TemplafySlideFormConfiguration><![CDATA[{"formFields":[],"formDataEntries":[]}]]></TemplafySlideFormConfiguration>
</file>

<file path=customXml/item54.xml><?xml version="1.0" encoding="utf-8"?>
<TemplafySlideFormConfiguration><![CDATA[{"formFields":[],"formDataEntries":[]}]]></TemplafySlideFormConfiguration>
</file>

<file path=customXml/item55.xml><?xml version="1.0" encoding="utf-8"?>
<TemplafySlideFormConfiguration><![CDATA[{"formFields":[],"formDataEntries":[]}]]></TemplafySlideFormConfiguration>
</file>

<file path=customXml/item56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57.xml><?xml version="1.0" encoding="utf-8"?>
<TemplafySlideFormConfiguration><![CDATA[{"formFields":[],"formDataEntries":[]}]]></TemplafySlideFormConfiguration>
</file>

<file path=customXml/item58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59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60.xml><?xml version="1.0" encoding="utf-8"?>
<TemplafySlideFormConfiguration><![CDATA[{"formFields":[],"formDataEntries":[]}]]></TemplafySlideFormConfiguration>
</file>

<file path=customXml/item61.xml><?xml version="1.0" encoding="utf-8"?>
<TemplafySlideFormConfiguration><![CDATA[{"formFields":[],"formDataEntries":[]}]]></TemplafySlideFormConfiguration>
</file>

<file path=customXml/item62.xml><?xml version="1.0" encoding="utf-8"?>
<TemplafySlideFormConfiguration><![CDATA[{"formFields":[],"formDataEntries":[]}]]></TemplafySlideFormConfiguration>
</file>

<file path=customXml/item63.xml><?xml version="1.0" encoding="utf-8"?>
<TemplafySlideFormConfiguration><![CDATA[{"formFields":[],"formDataEntries":[]}]]></TemplafySlideFormConfiguration>
</file>

<file path=customXml/item64.xml><?xml version="1.0" encoding="utf-8"?>
<TemplafySlideFormConfiguration><![CDATA[{"formFields":[],"formDataEntries":[]}]]></TemplafySlideFormConfiguration>
</file>

<file path=customXml/item65.xml><?xml version="1.0" encoding="utf-8"?>
<TemplafySlideFormConfiguration><![CDATA[{"formFields":[],"formDataEntries":[]}]]></TemplafySlideFormConfiguration>
</file>

<file path=customXml/item66.xml><?xml version="1.0" encoding="utf-8"?>
<TemplafySlideFormConfiguration><![CDATA[{"formFields":[],"formDataEntries":[]}]]></TemplafySlideFormConfiguration>
</file>

<file path=customXml/item67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68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69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e98159e-ba26-404d-851b-36b5e2f2ef83" xsi:nil="true"/>
  </documentManagement>
</p:properties>
</file>

<file path=customXml/item71.xml><?xml version="1.0" encoding="utf-8"?>
<TemplafySlideFormConfiguration><![CDATA[{"formFields":[],"formDataEntries":[]}]]></TemplafySlideFormConfiguration>
</file>

<file path=customXml/item72.xml><?xml version="1.0" encoding="utf-8"?>
<TemplafySlideFormConfiguration><![CDATA[{"formFields":[],"formDataEntries":[]}]]></TemplafySlideFormConfiguration>
</file>

<file path=customXml/item73.xml><?xml version="1.0" encoding="utf-8"?>
<TemplafySlideFormConfiguration><![CDATA[{"formFields":[],"formDataEntries":[]}]]></TemplafySlideFormConfiguration>
</file>

<file path=customXml/item74.xml><?xml version="1.0" encoding="utf-8"?>
<TemplafySlideFormConfiguration><![CDATA[{"formFields":[],"formDataEntries":[]}]]></TemplafySlideFormConfiguration>
</file>

<file path=customXml/item75.xml><?xml version="1.0" encoding="utf-8"?>
<TemplafySlideFormConfiguration><![CDATA[{"formFields":[],"formDataEntries":[]}]]></TemplafySlideFormConfiguration>
</file>

<file path=customXml/item76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77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78.xml><?xml version="1.0" encoding="utf-8"?>
<TemplafySlideFormConfiguration><![CDATA[{"formFields":[],"formDataEntries":[]}]]></TemplafySlideFormConfiguration>
</file>

<file path=customXml/item79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8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80.xml><?xml version="1.0" encoding="utf-8"?>
<TemplafySlideFormConfiguration><![CDATA[{"formFields":[],"formDataEntries":[]}]]></TemplafySlideFormConfiguration>
</file>

<file path=customXml/item81.xml><?xml version="1.0" encoding="utf-8"?>
<TemplafySlideFormConfiguration><![CDATA[{"formFields":[],"formDataEntries":[]}]]></TemplafySlideFormConfiguration>
</file>

<file path=customXml/item82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83.xml><?xml version="1.0" encoding="utf-8"?>
<TemplafySlideFormConfiguration><![CDATA[{"formFields":[],"formDataEntries":[]}]]></TemplafySlideFormConfiguration>
</file>

<file path=customXml/item84.xml><?xml version="1.0" encoding="utf-8"?>
<TemplafySlideTemplateConfiguration><![CDATA[{"slideVersion":1,"isValidatorEnabled":false,"isLocked":false,"elementsMetadata":[],"slideId":"638000379024637403","enableDocumentContentUpdater":false,"version":"2.0"}]]></TemplafySlideTemplateConfiguration>
</file>

<file path=customXml/item85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03BE80E2-0403-4965-B09C-7A1521E549FF}">
  <ds:schemaRefs/>
</ds:datastoreItem>
</file>

<file path=customXml/itemProps10.xml><?xml version="1.0" encoding="utf-8"?>
<ds:datastoreItem xmlns:ds="http://schemas.openxmlformats.org/officeDocument/2006/customXml" ds:itemID="{64BFD35B-ADB3-48D7-90BF-72C60EB83058}">
  <ds:schemaRefs/>
</ds:datastoreItem>
</file>

<file path=customXml/itemProps11.xml><?xml version="1.0" encoding="utf-8"?>
<ds:datastoreItem xmlns:ds="http://schemas.openxmlformats.org/officeDocument/2006/customXml" ds:itemID="{4F3088BF-865D-419C-A689-E3489203700F}">
  <ds:schemaRefs>
    <ds:schemaRef ds:uri="http://schemas.microsoft.com/sharepoint/v3/contenttype/forms"/>
  </ds:schemaRefs>
</ds:datastoreItem>
</file>

<file path=customXml/itemProps12.xml><?xml version="1.0" encoding="utf-8"?>
<ds:datastoreItem xmlns:ds="http://schemas.openxmlformats.org/officeDocument/2006/customXml" ds:itemID="{4088DA60-A7AD-4A4D-8B61-5406A5F3F861}">
  <ds:schemaRefs/>
</ds:datastoreItem>
</file>

<file path=customXml/itemProps13.xml><?xml version="1.0" encoding="utf-8"?>
<ds:datastoreItem xmlns:ds="http://schemas.openxmlformats.org/officeDocument/2006/customXml" ds:itemID="{26F4C9B5-389F-4EE8-B802-91567C0AE335}">
  <ds:schemaRefs/>
</ds:datastoreItem>
</file>

<file path=customXml/itemProps14.xml><?xml version="1.0" encoding="utf-8"?>
<ds:datastoreItem xmlns:ds="http://schemas.openxmlformats.org/officeDocument/2006/customXml" ds:itemID="{56226904-9ACC-4162-BD07-798FF71A4CB3}">
  <ds:schemaRefs/>
</ds:datastoreItem>
</file>

<file path=customXml/itemProps15.xml><?xml version="1.0" encoding="utf-8"?>
<ds:datastoreItem xmlns:ds="http://schemas.openxmlformats.org/officeDocument/2006/customXml" ds:itemID="{7567DD9E-EC98-48BE-A78D-25E55BA1BFC3}">
  <ds:schemaRefs/>
</ds:datastoreItem>
</file>

<file path=customXml/itemProps16.xml><?xml version="1.0" encoding="utf-8"?>
<ds:datastoreItem xmlns:ds="http://schemas.openxmlformats.org/officeDocument/2006/customXml" ds:itemID="{D7ED1DC2-9CE8-42CF-8B6A-DC9C653042B9}">
  <ds:schemaRefs/>
</ds:datastoreItem>
</file>

<file path=customXml/itemProps17.xml><?xml version="1.0" encoding="utf-8"?>
<ds:datastoreItem xmlns:ds="http://schemas.openxmlformats.org/officeDocument/2006/customXml" ds:itemID="{08342060-9CB9-4E07-9614-B83F34DB84F3}">
  <ds:schemaRefs/>
</ds:datastoreItem>
</file>

<file path=customXml/itemProps18.xml><?xml version="1.0" encoding="utf-8"?>
<ds:datastoreItem xmlns:ds="http://schemas.openxmlformats.org/officeDocument/2006/customXml" ds:itemID="{0155C005-C1A7-476C-95BC-AFB90D76A4BD}">
  <ds:schemaRefs/>
</ds:datastoreItem>
</file>

<file path=customXml/itemProps19.xml><?xml version="1.0" encoding="utf-8"?>
<ds:datastoreItem xmlns:ds="http://schemas.openxmlformats.org/officeDocument/2006/customXml" ds:itemID="{35500D13-D64B-4DEB-BA26-157B6F15C47A}">
  <ds:schemaRefs/>
</ds:datastoreItem>
</file>

<file path=customXml/itemProps2.xml><?xml version="1.0" encoding="utf-8"?>
<ds:datastoreItem xmlns:ds="http://schemas.openxmlformats.org/officeDocument/2006/customXml" ds:itemID="{7049A08F-911E-457F-BCAF-EACD0C3A5748}">
  <ds:schemaRefs/>
</ds:datastoreItem>
</file>

<file path=customXml/itemProps20.xml><?xml version="1.0" encoding="utf-8"?>
<ds:datastoreItem xmlns:ds="http://schemas.openxmlformats.org/officeDocument/2006/customXml" ds:itemID="{3626C260-FAAA-45EF-B3BD-D66059888484}">
  <ds:schemaRefs/>
</ds:datastoreItem>
</file>

<file path=customXml/itemProps21.xml><?xml version="1.0" encoding="utf-8"?>
<ds:datastoreItem xmlns:ds="http://schemas.openxmlformats.org/officeDocument/2006/customXml" ds:itemID="{726FC498-015C-4E85-B0F1-045C8982CFDB}">
  <ds:schemaRefs/>
</ds:datastoreItem>
</file>

<file path=customXml/itemProps22.xml><?xml version="1.0" encoding="utf-8"?>
<ds:datastoreItem xmlns:ds="http://schemas.openxmlformats.org/officeDocument/2006/customXml" ds:itemID="{917499F8-F207-4A9B-B8FA-A25C914E8562}">
  <ds:schemaRefs/>
</ds:datastoreItem>
</file>

<file path=customXml/itemProps23.xml><?xml version="1.0" encoding="utf-8"?>
<ds:datastoreItem xmlns:ds="http://schemas.openxmlformats.org/officeDocument/2006/customXml" ds:itemID="{E207355B-8755-4127-AE39-15D69E27DFC8}">
  <ds:schemaRefs/>
</ds:datastoreItem>
</file>

<file path=customXml/itemProps24.xml><?xml version="1.0" encoding="utf-8"?>
<ds:datastoreItem xmlns:ds="http://schemas.openxmlformats.org/officeDocument/2006/customXml" ds:itemID="{9E1EC9D9-6C23-4180-A8ED-BD99311C8A8B}">
  <ds:schemaRefs/>
</ds:datastoreItem>
</file>

<file path=customXml/itemProps25.xml><?xml version="1.0" encoding="utf-8"?>
<ds:datastoreItem xmlns:ds="http://schemas.openxmlformats.org/officeDocument/2006/customXml" ds:itemID="{5EB07578-7FBD-434C-8858-F17BFFAA4E57}">
  <ds:schemaRefs/>
</ds:datastoreItem>
</file>

<file path=customXml/itemProps26.xml><?xml version="1.0" encoding="utf-8"?>
<ds:datastoreItem xmlns:ds="http://schemas.openxmlformats.org/officeDocument/2006/customXml" ds:itemID="{8BF37BF4-04C5-4FFF-B602-ED8305441980}">
  <ds:schemaRefs/>
</ds:datastoreItem>
</file>

<file path=customXml/itemProps27.xml><?xml version="1.0" encoding="utf-8"?>
<ds:datastoreItem xmlns:ds="http://schemas.openxmlformats.org/officeDocument/2006/customXml" ds:itemID="{888A6BB8-218C-46C1-A001-5C13A2EDF597}">
  <ds:schemaRefs/>
</ds:datastoreItem>
</file>

<file path=customXml/itemProps28.xml><?xml version="1.0" encoding="utf-8"?>
<ds:datastoreItem xmlns:ds="http://schemas.openxmlformats.org/officeDocument/2006/customXml" ds:itemID="{A0F90550-55DD-4E49-8431-F2AEA8F9D98D}">
  <ds:schemaRefs>
    <ds:schemaRef ds:uri="ae98159e-ba26-404d-851b-36b5e2f2ef83"/>
    <ds:schemaRef ds:uri="bc22f16e-3270-43e8-90ad-a93dcdce4d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9.xml><?xml version="1.0" encoding="utf-8"?>
<ds:datastoreItem xmlns:ds="http://schemas.openxmlformats.org/officeDocument/2006/customXml" ds:itemID="{34D37DF4-6FD2-4854-AA88-AA604D15ABA2}">
  <ds:schemaRefs/>
</ds:datastoreItem>
</file>

<file path=customXml/itemProps3.xml><?xml version="1.0" encoding="utf-8"?>
<ds:datastoreItem xmlns:ds="http://schemas.openxmlformats.org/officeDocument/2006/customXml" ds:itemID="{90992E3A-D861-4B20-A79F-A3A972826643}">
  <ds:schemaRefs/>
</ds:datastoreItem>
</file>

<file path=customXml/itemProps30.xml><?xml version="1.0" encoding="utf-8"?>
<ds:datastoreItem xmlns:ds="http://schemas.openxmlformats.org/officeDocument/2006/customXml" ds:itemID="{4CE9D837-97C0-489E-B9AC-3DE45C27417C}">
  <ds:schemaRefs/>
</ds:datastoreItem>
</file>

<file path=customXml/itemProps31.xml><?xml version="1.0" encoding="utf-8"?>
<ds:datastoreItem xmlns:ds="http://schemas.openxmlformats.org/officeDocument/2006/customXml" ds:itemID="{F00D163B-5758-46EC-B05C-1F22CC1F5FE9}">
  <ds:schemaRefs/>
</ds:datastoreItem>
</file>

<file path=customXml/itemProps32.xml><?xml version="1.0" encoding="utf-8"?>
<ds:datastoreItem xmlns:ds="http://schemas.openxmlformats.org/officeDocument/2006/customXml" ds:itemID="{1DEC4534-66BF-4FEE-BDDE-11CEEF7E20CE}">
  <ds:schemaRefs/>
</ds:datastoreItem>
</file>

<file path=customXml/itemProps33.xml><?xml version="1.0" encoding="utf-8"?>
<ds:datastoreItem xmlns:ds="http://schemas.openxmlformats.org/officeDocument/2006/customXml" ds:itemID="{03042F38-5B72-4DB5-85AF-30881A8A6035}">
  <ds:schemaRefs/>
</ds:datastoreItem>
</file>

<file path=customXml/itemProps34.xml><?xml version="1.0" encoding="utf-8"?>
<ds:datastoreItem xmlns:ds="http://schemas.openxmlformats.org/officeDocument/2006/customXml" ds:itemID="{5FFD2714-FC0A-42FC-B56F-6B271321E4E1}">
  <ds:schemaRefs/>
</ds:datastoreItem>
</file>

<file path=customXml/itemProps35.xml><?xml version="1.0" encoding="utf-8"?>
<ds:datastoreItem xmlns:ds="http://schemas.openxmlformats.org/officeDocument/2006/customXml" ds:itemID="{1608EA4C-DAE5-AE4D-903C-A8BE443AA285}">
  <ds:schemaRefs/>
</ds:datastoreItem>
</file>

<file path=customXml/itemProps36.xml><?xml version="1.0" encoding="utf-8"?>
<ds:datastoreItem xmlns:ds="http://schemas.openxmlformats.org/officeDocument/2006/customXml" ds:itemID="{AC068D7E-07DF-4C56-BDF3-8842916B342C}">
  <ds:schemaRefs/>
</ds:datastoreItem>
</file>

<file path=customXml/itemProps37.xml><?xml version="1.0" encoding="utf-8"?>
<ds:datastoreItem xmlns:ds="http://schemas.openxmlformats.org/officeDocument/2006/customXml" ds:itemID="{2E00F167-EC37-4902-B910-8890D039E009}">
  <ds:schemaRefs/>
</ds:datastoreItem>
</file>

<file path=customXml/itemProps38.xml><?xml version="1.0" encoding="utf-8"?>
<ds:datastoreItem xmlns:ds="http://schemas.openxmlformats.org/officeDocument/2006/customXml" ds:itemID="{E3EF190D-90E5-47A3-B650-AF815CB2491F}">
  <ds:schemaRefs/>
</ds:datastoreItem>
</file>

<file path=customXml/itemProps39.xml><?xml version="1.0" encoding="utf-8"?>
<ds:datastoreItem xmlns:ds="http://schemas.openxmlformats.org/officeDocument/2006/customXml" ds:itemID="{83C9DD27-FBF4-4A6C-8D3A-8946CC3DDC26}">
  <ds:schemaRefs/>
</ds:datastoreItem>
</file>

<file path=customXml/itemProps4.xml><?xml version="1.0" encoding="utf-8"?>
<ds:datastoreItem xmlns:ds="http://schemas.openxmlformats.org/officeDocument/2006/customXml" ds:itemID="{F7C35BA5-8190-46EA-8486-36BFCC67E2F9}">
  <ds:schemaRefs/>
</ds:datastoreItem>
</file>

<file path=customXml/itemProps40.xml><?xml version="1.0" encoding="utf-8"?>
<ds:datastoreItem xmlns:ds="http://schemas.openxmlformats.org/officeDocument/2006/customXml" ds:itemID="{3E33E894-1315-4462-A7F1-C6B2D55AE4BD}">
  <ds:schemaRefs/>
</ds:datastoreItem>
</file>

<file path=customXml/itemProps41.xml><?xml version="1.0" encoding="utf-8"?>
<ds:datastoreItem xmlns:ds="http://schemas.openxmlformats.org/officeDocument/2006/customXml" ds:itemID="{78D24542-0E92-47B9-A8ED-E79E85330EF5}">
  <ds:schemaRefs/>
</ds:datastoreItem>
</file>

<file path=customXml/itemProps42.xml><?xml version="1.0" encoding="utf-8"?>
<ds:datastoreItem xmlns:ds="http://schemas.openxmlformats.org/officeDocument/2006/customXml" ds:itemID="{A48D5246-128E-4DBE-A1BF-A9E9BEE867C6}">
  <ds:schemaRefs/>
</ds:datastoreItem>
</file>

<file path=customXml/itemProps43.xml><?xml version="1.0" encoding="utf-8"?>
<ds:datastoreItem xmlns:ds="http://schemas.openxmlformats.org/officeDocument/2006/customXml" ds:itemID="{77B1A56A-8080-4D09-96B1-1D4C6475129D}">
  <ds:schemaRefs/>
</ds:datastoreItem>
</file>

<file path=customXml/itemProps44.xml><?xml version="1.0" encoding="utf-8"?>
<ds:datastoreItem xmlns:ds="http://schemas.openxmlformats.org/officeDocument/2006/customXml" ds:itemID="{AABD7419-768A-44F1-9DFA-73B40189872A}">
  <ds:schemaRefs/>
</ds:datastoreItem>
</file>

<file path=customXml/itemProps45.xml><?xml version="1.0" encoding="utf-8"?>
<ds:datastoreItem xmlns:ds="http://schemas.openxmlformats.org/officeDocument/2006/customXml" ds:itemID="{FCBED80E-17E4-46D9-A272-B021FBEA0F4C}">
  <ds:schemaRefs/>
</ds:datastoreItem>
</file>

<file path=customXml/itemProps46.xml><?xml version="1.0" encoding="utf-8"?>
<ds:datastoreItem xmlns:ds="http://schemas.openxmlformats.org/officeDocument/2006/customXml" ds:itemID="{03DA11FE-CAFE-4A16-8A60-E91B7472339B}">
  <ds:schemaRefs/>
</ds:datastoreItem>
</file>

<file path=customXml/itemProps47.xml><?xml version="1.0" encoding="utf-8"?>
<ds:datastoreItem xmlns:ds="http://schemas.openxmlformats.org/officeDocument/2006/customXml" ds:itemID="{24210BE8-3405-4BA2-BD2F-FB823F5383D4}">
  <ds:schemaRefs/>
</ds:datastoreItem>
</file>

<file path=customXml/itemProps48.xml><?xml version="1.0" encoding="utf-8"?>
<ds:datastoreItem xmlns:ds="http://schemas.openxmlformats.org/officeDocument/2006/customXml" ds:itemID="{EF0FFEC5-6311-4DAB-9B73-CC7FC6611458}">
  <ds:schemaRefs/>
</ds:datastoreItem>
</file>

<file path=customXml/itemProps49.xml><?xml version="1.0" encoding="utf-8"?>
<ds:datastoreItem xmlns:ds="http://schemas.openxmlformats.org/officeDocument/2006/customXml" ds:itemID="{6A2354E9-FC8E-4CFF-A5E2-F9BA034CA356}">
  <ds:schemaRefs/>
</ds:datastoreItem>
</file>

<file path=customXml/itemProps5.xml><?xml version="1.0" encoding="utf-8"?>
<ds:datastoreItem xmlns:ds="http://schemas.openxmlformats.org/officeDocument/2006/customXml" ds:itemID="{B8B85FAA-F993-421E-8917-37476259AB39}">
  <ds:schemaRefs/>
</ds:datastoreItem>
</file>

<file path=customXml/itemProps50.xml><?xml version="1.0" encoding="utf-8"?>
<ds:datastoreItem xmlns:ds="http://schemas.openxmlformats.org/officeDocument/2006/customXml" ds:itemID="{3324884F-B095-43E3-A81F-ADC0F0C366F9}">
  <ds:schemaRefs/>
</ds:datastoreItem>
</file>

<file path=customXml/itemProps51.xml><?xml version="1.0" encoding="utf-8"?>
<ds:datastoreItem xmlns:ds="http://schemas.openxmlformats.org/officeDocument/2006/customXml" ds:itemID="{F2DE11A6-FA9B-44FA-97BF-098C5931C705}">
  <ds:schemaRefs/>
</ds:datastoreItem>
</file>

<file path=customXml/itemProps52.xml><?xml version="1.0" encoding="utf-8"?>
<ds:datastoreItem xmlns:ds="http://schemas.openxmlformats.org/officeDocument/2006/customXml" ds:itemID="{83A5C9D3-5B7B-4904-8AC9-45CEA8473040}">
  <ds:schemaRefs/>
</ds:datastoreItem>
</file>

<file path=customXml/itemProps53.xml><?xml version="1.0" encoding="utf-8"?>
<ds:datastoreItem xmlns:ds="http://schemas.openxmlformats.org/officeDocument/2006/customXml" ds:itemID="{4429C890-68FE-4289-8062-27C6EDBA5AD0}">
  <ds:schemaRefs/>
</ds:datastoreItem>
</file>

<file path=customXml/itemProps54.xml><?xml version="1.0" encoding="utf-8"?>
<ds:datastoreItem xmlns:ds="http://schemas.openxmlformats.org/officeDocument/2006/customXml" ds:itemID="{A4107D09-3DC9-4AAE-BC40-6BF84344D90B}">
  <ds:schemaRefs/>
</ds:datastoreItem>
</file>

<file path=customXml/itemProps55.xml><?xml version="1.0" encoding="utf-8"?>
<ds:datastoreItem xmlns:ds="http://schemas.openxmlformats.org/officeDocument/2006/customXml" ds:itemID="{F8D78782-A15A-4FCC-A760-42DA71461D15}">
  <ds:schemaRefs/>
</ds:datastoreItem>
</file>

<file path=customXml/itemProps56.xml><?xml version="1.0" encoding="utf-8"?>
<ds:datastoreItem xmlns:ds="http://schemas.openxmlformats.org/officeDocument/2006/customXml" ds:itemID="{FEA89FF7-0803-40C8-B514-C4B143249444}">
  <ds:schemaRefs/>
</ds:datastoreItem>
</file>

<file path=customXml/itemProps57.xml><?xml version="1.0" encoding="utf-8"?>
<ds:datastoreItem xmlns:ds="http://schemas.openxmlformats.org/officeDocument/2006/customXml" ds:itemID="{5EE4753B-E3FB-4C3D-B42F-E5317A8D2589}">
  <ds:schemaRefs/>
</ds:datastoreItem>
</file>

<file path=customXml/itemProps58.xml><?xml version="1.0" encoding="utf-8"?>
<ds:datastoreItem xmlns:ds="http://schemas.openxmlformats.org/officeDocument/2006/customXml" ds:itemID="{1EED7C87-6671-4E40-8126-D83234652A65}">
  <ds:schemaRefs/>
</ds:datastoreItem>
</file>

<file path=customXml/itemProps59.xml><?xml version="1.0" encoding="utf-8"?>
<ds:datastoreItem xmlns:ds="http://schemas.openxmlformats.org/officeDocument/2006/customXml" ds:itemID="{3AB94C94-68B9-4317-ADD5-71C122D20F40}">
  <ds:schemaRefs/>
</ds:datastoreItem>
</file>

<file path=customXml/itemProps6.xml><?xml version="1.0" encoding="utf-8"?>
<ds:datastoreItem xmlns:ds="http://schemas.openxmlformats.org/officeDocument/2006/customXml" ds:itemID="{E8AB8EF4-AFE2-477B-890B-B533476CDB4D}">
  <ds:schemaRefs/>
</ds:datastoreItem>
</file>

<file path=customXml/itemProps60.xml><?xml version="1.0" encoding="utf-8"?>
<ds:datastoreItem xmlns:ds="http://schemas.openxmlformats.org/officeDocument/2006/customXml" ds:itemID="{EE2DA41E-B8EE-4176-9826-58D43A035639}">
  <ds:schemaRefs/>
</ds:datastoreItem>
</file>

<file path=customXml/itemProps61.xml><?xml version="1.0" encoding="utf-8"?>
<ds:datastoreItem xmlns:ds="http://schemas.openxmlformats.org/officeDocument/2006/customXml" ds:itemID="{DCD43CE1-60A4-43A1-91E4-CBC48742D4D1}">
  <ds:schemaRefs/>
</ds:datastoreItem>
</file>

<file path=customXml/itemProps62.xml><?xml version="1.0" encoding="utf-8"?>
<ds:datastoreItem xmlns:ds="http://schemas.openxmlformats.org/officeDocument/2006/customXml" ds:itemID="{09E59D46-B99A-4C85-AA93-8C8F4AC18EB6}">
  <ds:schemaRefs/>
</ds:datastoreItem>
</file>

<file path=customXml/itemProps63.xml><?xml version="1.0" encoding="utf-8"?>
<ds:datastoreItem xmlns:ds="http://schemas.openxmlformats.org/officeDocument/2006/customXml" ds:itemID="{E5771365-CF79-4670-A6E7-DE84D41995A4}">
  <ds:schemaRefs/>
</ds:datastoreItem>
</file>

<file path=customXml/itemProps64.xml><?xml version="1.0" encoding="utf-8"?>
<ds:datastoreItem xmlns:ds="http://schemas.openxmlformats.org/officeDocument/2006/customXml" ds:itemID="{2D1EEA05-143A-4612-BABA-2FA3A95E95BE}">
  <ds:schemaRefs/>
</ds:datastoreItem>
</file>

<file path=customXml/itemProps65.xml><?xml version="1.0" encoding="utf-8"?>
<ds:datastoreItem xmlns:ds="http://schemas.openxmlformats.org/officeDocument/2006/customXml" ds:itemID="{A9E2AD5B-42BE-4CEF-B4FC-4379B8B2EC8C}">
  <ds:schemaRefs/>
</ds:datastoreItem>
</file>

<file path=customXml/itemProps66.xml><?xml version="1.0" encoding="utf-8"?>
<ds:datastoreItem xmlns:ds="http://schemas.openxmlformats.org/officeDocument/2006/customXml" ds:itemID="{371DF5D9-DA60-498A-8EE6-4C6AC52EE536}">
  <ds:schemaRefs/>
</ds:datastoreItem>
</file>

<file path=customXml/itemProps67.xml><?xml version="1.0" encoding="utf-8"?>
<ds:datastoreItem xmlns:ds="http://schemas.openxmlformats.org/officeDocument/2006/customXml" ds:itemID="{DD96A30E-5EA9-471B-B5AB-E4ABD9083A45}">
  <ds:schemaRefs/>
</ds:datastoreItem>
</file>

<file path=customXml/itemProps68.xml><?xml version="1.0" encoding="utf-8"?>
<ds:datastoreItem xmlns:ds="http://schemas.openxmlformats.org/officeDocument/2006/customXml" ds:itemID="{307737E4-F5C2-4AC2-83BB-B6AC93D37F46}">
  <ds:schemaRefs/>
</ds:datastoreItem>
</file>

<file path=customXml/itemProps69.xml><?xml version="1.0" encoding="utf-8"?>
<ds:datastoreItem xmlns:ds="http://schemas.openxmlformats.org/officeDocument/2006/customXml" ds:itemID="{4980FF56-C9E6-440A-97F9-53A1AB314B9D}">
  <ds:schemaRefs/>
</ds:datastoreItem>
</file>

<file path=customXml/itemProps7.xml><?xml version="1.0" encoding="utf-8"?>
<ds:datastoreItem xmlns:ds="http://schemas.openxmlformats.org/officeDocument/2006/customXml" ds:itemID="{5B125181-C15C-438B-8A73-E9BC314A95B9}">
  <ds:schemaRefs/>
</ds:datastoreItem>
</file>

<file path=customXml/itemProps70.xml><?xml version="1.0" encoding="utf-8"?>
<ds:datastoreItem xmlns:ds="http://schemas.openxmlformats.org/officeDocument/2006/customXml" ds:itemID="{24592FB2-7E7F-4E07-9637-5561BB6706D2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c22f16e-3270-43e8-90ad-a93dcdce4d2f"/>
    <ds:schemaRef ds:uri="ae98159e-ba26-404d-851b-36b5e2f2ef83"/>
    <ds:schemaRef ds:uri="http://schemas.microsoft.com/office/2006/metadata/properties"/>
    <ds:schemaRef ds:uri="http://www.w3.org/XML/1998/namespace"/>
  </ds:schemaRefs>
</ds:datastoreItem>
</file>

<file path=customXml/itemProps71.xml><?xml version="1.0" encoding="utf-8"?>
<ds:datastoreItem xmlns:ds="http://schemas.openxmlformats.org/officeDocument/2006/customXml" ds:itemID="{9414D484-B6FF-4C49-B15B-B5615C4A85FE}">
  <ds:schemaRefs/>
</ds:datastoreItem>
</file>

<file path=customXml/itemProps72.xml><?xml version="1.0" encoding="utf-8"?>
<ds:datastoreItem xmlns:ds="http://schemas.openxmlformats.org/officeDocument/2006/customXml" ds:itemID="{390D9AD5-CAC3-4D54-899F-DEE51C6415C5}">
  <ds:schemaRefs/>
</ds:datastoreItem>
</file>

<file path=customXml/itemProps73.xml><?xml version="1.0" encoding="utf-8"?>
<ds:datastoreItem xmlns:ds="http://schemas.openxmlformats.org/officeDocument/2006/customXml" ds:itemID="{E69B13A6-02B8-4317-B55D-EB31A03513A0}">
  <ds:schemaRefs/>
</ds:datastoreItem>
</file>

<file path=customXml/itemProps74.xml><?xml version="1.0" encoding="utf-8"?>
<ds:datastoreItem xmlns:ds="http://schemas.openxmlformats.org/officeDocument/2006/customXml" ds:itemID="{833FFA72-7248-4A5C-8029-A9F81F9E758F}">
  <ds:schemaRefs/>
</ds:datastoreItem>
</file>

<file path=customXml/itemProps75.xml><?xml version="1.0" encoding="utf-8"?>
<ds:datastoreItem xmlns:ds="http://schemas.openxmlformats.org/officeDocument/2006/customXml" ds:itemID="{F54EA4FA-28FC-4EBC-A274-F194182E5D7F}">
  <ds:schemaRefs/>
</ds:datastoreItem>
</file>

<file path=customXml/itemProps76.xml><?xml version="1.0" encoding="utf-8"?>
<ds:datastoreItem xmlns:ds="http://schemas.openxmlformats.org/officeDocument/2006/customXml" ds:itemID="{A658B8DA-1B84-48D8-9CC1-443F54728AB6}">
  <ds:schemaRefs/>
</ds:datastoreItem>
</file>

<file path=customXml/itemProps77.xml><?xml version="1.0" encoding="utf-8"?>
<ds:datastoreItem xmlns:ds="http://schemas.openxmlformats.org/officeDocument/2006/customXml" ds:itemID="{049028C9-B840-4FAF-B1B5-1D7E9BEB5C88}">
  <ds:schemaRefs/>
</ds:datastoreItem>
</file>

<file path=customXml/itemProps78.xml><?xml version="1.0" encoding="utf-8"?>
<ds:datastoreItem xmlns:ds="http://schemas.openxmlformats.org/officeDocument/2006/customXml" ds:itemID="{76894AAB-E3A2-43A5-AAED-4129328A5A87}">
  <ds:schemaRefs/>
</ds:datastoreItem>
</file>

<file path=customXml/itemProps79.xml><?xml version="1.0" encoding="utf-8"?>
<ds:datastoreItem xmlns:ds="http://schemas.openxmlformats.org/officeDocument/2006/customXml" ds:itemID="{6C3BF1C7-58C5-4642-8524-0DFD70948146}">
  <ds:schemaRefs/>
</ds:datastoreItem>
</file>

<file path=customXml/itemProps8.xml><?xml version="1.0" encoding="utf-8"?>
<ds:datastoreItem xmlns:ds="http://schemas.openxmlformats.org/officeDocument/2006/customXml" ds:itemID="{6E7550DE-A9A6-4BEB-8D5C-B15C6EB8E129}">
  <ds:schemaRefs/>
</ds:datastoreItem>
</file>

<file path=customXml/itemProps80.xml><?xml version="1.0" encoding="utf-8"?>
<ds:datastoreItem xmlns:ds="http://schemas.openxmlformats.org/officeDocument/2006/customXml" ds:itemID="{695D76CA-F409-FA41-BA2A-34DA39F07213}">
  <ds:schemaRefs/>
</ds:datastoreItem>
</file>

<file path=customXml/itemProps81.xml><?xml version="1.0" encoding="utf-8"?>
<ds:datastoreItem xmlns:ds="http://schemas.openxmlformats.org/officeDocument/2006/customXml" ds:itemID="{8AB31C18-5981-4ABE-B02C-C5008872F5C7}">
  <ds:schemaRefs/>
</ds:datastoreItem>
</file>

<file path=customXml/itemProps82.xml><?xml version="1.0" encoding="utf-8"?>
<ds:datastoreItem xmlns:ds="http://schemas.openxmlformats.org/officeDocument/2006/customXml" ds:itemID="{8EE790A6-86BD-43BD-B671-B6A88C16E037}">
  <ds:schemaRefs/>
</ds:datastoreItem>
</file>

<file path=customXml/itemProps83.xml><?xml version="1.0" encoding="utf-8"?>
<ds:datastoreItem xmlns:ds="http://schemas.openxmlformats.org/officeDocument/2006/customXml" ds:itemID="{F0C7E2CB-68BB-4814-A1A0-7615D3489066}">
  <ds:schemaRefs/>
</ds:datastoreItem>
</file>

<file path=customXml/itemProps84.xml><?xml version="1.0" encoding="utf-8"?>
<ds:datastoreItem xmlns:ds="http://schemas.openxmlformats.org/officeDocument/2006/customXml" ds:itemID="{702B2326-DCAC-4948-8C46-4A3287E1E6EB}">
  <ds:schemaRefs/>
</ds:datastoreItem>
</file>

<file path=customXml/itemProps85.xml><?xml version="1.0" encoding="utf-8"?>
<ds:datastoreItem xmlns:ds="http://schemas.openxmlformats.org/officeDocument/2006/customXml" ds:itemID="{05C9F210-FD88-4EA2-9C3A-C721704E79C6}">
  <ds:schemaRefs/>
</ds:datastoreItem>
</file>

<file path=customXml/itemProps9.xml><?xml version="1.0" encoding="utf-8"?>
<ds:datastoreItem xmlns:ds="http://schemas.openxmlformats.org/officeDocument/2006/customXml" ds:itemID="{15096C46-4F41-4B5A-96E6-59CF879C8E74}">
  <ds:schemaRefs/>
</ds:datastoreItem>
</file>

<file path=docMetadata/LabelInfo.xml><?xml version="1.0" encoding="utf-8"?>
<clbl:labelList xmlns:clbl="http://schemas.microsoft.com/office/2020/mipLabelMetadata">
  <clbl:label id="{18450391-6d50-49e0-a466-bfda2ff2a5e1}" enabled="1" method="Privileged" siteId="{65f51067-7d65-4aa9-b996-4cc43a0d7111}" removed="0"/>
  <clbl:label id="{d3b4cf3a-ca77-4a02-aefa-f4398591468f}" enabled="0" method="" siteId="{d3b4cf3a-ca77-4a02-aefa-f4398591468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1604</Words>
  <Application>Microsoft Office PowerPoint</Application>
  <PresentationFormat>Bredbild</PresentationFormat>
  <Paragraphs>261</Paragraphs>
  <Slides>42</Slides>
  <Notes>42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15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42</vt:i4>
      </vt:variant>
    </vt:vector>
  </HeadingPairs>
  <TitlesOfParts>
    <vt:vector size="61" baseType="lpstr">
      <vt:lpstr>-apple-system</vt:lpstr>
      <vt:lpstr>Aptos</vt:lpstr>
      <vt:lpstr>Arial</vt:lpstr>
      <vt:lpstr>Arial Narrow</vt:lpstr>
      <vt:lpstr>Calibri</vt:lpstr>
      <vt:lpstr>Calibri Light</vt:lpstr>
      <vt:lpstr>Century Gothic</vt:lpstr>
      <vt:lpstr>Greycliff CF</vt:lpstr>
      <vt:lpstr>Greycliff CF Heavy</vt:lpstr>
      <vt:lpstr>Linux Libertine</vt:lpstr>
      <vt:lpstr>Noto Sans Symbols</vt:lpstr>
      <vt:lpstr>Roboto</vt:lpstr>
      <vt:lpstr>Times</vt:lpstr>
      <vt:lpstr>Times New Roman</vt:lpstr>
      <vt:lpstr>Wingdings</vt:lpstr>
      <vt:lpstr>Office-tema</vt:lpstr>
      <vt:lpstr>Atea Template</vt:lpstr>
      <vt:lpstr>2_AI SWEDEN</vt:lpstr>
      <vt:lpstr>Atea Bilder</vt:lpstr>
      <vt:lpstr> AI i samhällstjänst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Markus Birgander</dc:creator>
  <cp:lastModifiedBy>Ilkka Kemppainen</cp:lastModifiedBy>
  <cp:revision>10</cp:revision>
  <dcterms:created xsi:type="dcterms:W3CDTF">2022-02-01T07:36:54Z</dcterms:created>
  <dcterms:modified xsi:type="dcterms:W3CDTF">2024-12-05T07:35:41Z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0x010100C6F0BB14377976419ECBFDB124D91B2A</vt:lpwstr>
  </property>
  <property fmtid="{D5CDD505-2E9C-101B-9397-08002B2CF9AE}" pid="3" name="MSIP_Label_18450391-6d50-49e0-a466-bfda2ff2a5e1_Enabled">
    <vt:lpwstr>true</vt:lpwstr>
  </property>
  <property fmtid="{D5CDD505-2E9C-101B-9397-08002B2CF9AE}" pid="4" name="MSIP_Label_18450391-6d50-49e0-a466-bfda2ff2a5e1_SetDate">
    <vt:lpwstr>2023-05-19T06:29:53Z</vt:lpwstr>
  </property>
  <property fmtid="{D5CDD505-2E9C-101B-9397-08002B2CF9AE}" pid="5" name="MSIP_Label_18450391-6d50-49e0-a466-bfda2ff2a5e1_Method">
    <vt:lpwstr>Privileged</vt:lpwstr>
  </property>
  <property fmtid="{D5CDD505-2E9C-101B-9397-08002B2CF9AE}" pid="6" name="MSIP_Label_18450391-6d50-49e0-a466-bfda2ff2a5e1_Name">
    <vt:lpwstr>18450391-6d50-49e0-a466-bfda2ff2a5e1</vt:lpwstr>
  </property>
  <property fmtid="{D5CDD505-2E9C-101B-9397-08002B2CF9AE}" pid="7" name="MSIP_Label_18450391-6d50-49e0-a466-bfda2ff2a5e1_SiteId">
    <vt:lpwstr>65f51067-7d65-4aa9-b996-4cc43a0d7111</vt:lpwstr>
  </property>
  <property fmtid="{D5CDD505-2E9C-101B-9397-08002B2CF9AE}" pid="8" name="MSIP_Label_18450391-6d50-49e0-a466-bfda2ff2a5e1_ActionId">
    <vt:lpwstr>0894340d-718a-4d0d-af3f-7cfac53185d8</vt:lpwstr>
  </property>
  <property fmtid="{D5CDD505-2E9C-101B-9397-08002B2CF9AE}" pid="9" name="MSIP_Label_18450391-6d50-49e0-a466-bfda2ff2a5e1_ContentBits">
    <vt:lpwstr>2</vt:lpwstr>
  </property>
</Properties>
</file>