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0"/>
  </p:notesMasterIdLst>
  <p:sldIdLst>
    <p:sldId id="486" r:id="rId2"/>
    <p:sldId id="502" r:id="rId3"/>
    <p:sldId id="545" r:id="rId4"/>
    <p:sldId id="503" r:id="rId5"/>
    <p:sldId id="564" r:id="rId6"/>
    <p:sldId id="558" r:id="rId7"/>
    <p:sldId id="559" r:id="rId8"/>
    <p:sldId id="562" r:id="rId9"/>
    <p:sldId id="560" r:id="rId10"/>
    <p:sldId id="570" r:id="rId11"/>
    <p:sldId id="577" r:id="rId12"/>
    <p:sldId id="578" r:id="rId13"/>
    <p:sldId id="525" r:id="rId14"/>
    <p:sldId id="526" r:id="rId15"/>
    <p:sldId id="527" r:id="rId16"/>
    <p:sldId id="524" r:id="rId17"/>
    <p:sldId id="567" r:id="rId18"/>
    <p:sldId id="568" r:id="rId19"/>
    <p:sldId id="551" r:id="rId20"/>
    <p:sldId id="550" r:id="rId21"/>
    <p:sldId id="579" r:id="rId22"/>
    <p:sldId id="580" r:id="rId23"/>
    <p:sldId id="581" r:id="rId24"/>
    <p:sldId id="582" r:id="rId25"/>
    <p:sldId id="583" r:id="rId26"/>
    <p:sldId id="584" r:id="rId27"/>
    <p:sldId id="588" r:id="rId28"/>
    <p:sldId id="585" r:id="rId29"/>
    <p:sldId id="586" r:id="rId30"/>
    <p:sldId id="587" r:id="rId31"/>
    <p:sldId id="591" r:id="rId32"/>
    <p:sldId id="592" r:id="rId33"/>
    <p:sldId id="593" r:id="rId34"/>
    <p:sldId id="594" r:id="rId35"/>
    <p:sldId id="595" r:id="rId36"/>
    <p:sldId id="596" r:id="rId37"/>
    <p:sldId id="597" r:id="rId38"/>
    <p:sldId id="598" r:id="rId39"/>
    <p:sldId id="599" r:id="rId40"/>
    <p:sldId id="600" r:id="rId41"/>
    <p:sldId id="601" r:id="rId42"/>
    <p:sldId id="489" r:id="rId43"/>
    <p:sldId id="530" r:id="rId44"/>
    <p:sldId id="590" r:id="rId45"/>
    <p:sldId id="513" r:id="rId46"/>
    <p:sldId id="543" r:id="rId47"/>
    <p:sldId id="554" r:id="rId48"/>
    <p:sldId id="542" r:id="rId49"/>
  </p:sldIdLst>
  <p:sldSz cx="12192000" cy="6858000"/>
  <p:notesSz cx="6797675" cy="9926638"/>
  <p:embeddedFontLst>
    <p:embeddedFont>
      <p:font typeface="Calibri" panose="020F0502020204030204" pitchFamily="34" charset="0"/>
      <p:regular r:id="rId51"/>
      <p:bold r:id="rId52"/>
      <p:italic r:id="rId53"/>
      <p:boldItalic r:id="rId54"/>
    </p:embeddedFont>
    <p:embeddedFont>
      <p:font typeface="PT Serif" panose="020A0603040505020204" pitchFamily="18" charset="0"/>
      <p:regular r:id="rId55"/>
      <p:bold r:id="rId56"/>
      <p:italic r:id="rId57"/>
      <p:boldItalic r:id="rId58"/>
    </p:embeddedFont>
    <p:embeddedFont>
      <p:font typeface="Roboto" panose="02000000000000000000" pitchFamily="2" charset="0"/>
      <p:regular r:id="rId59"/>
      <p:bold r:id="rId60"/>
      <p:italic r:id="rId61"/>
      <p:boldItalic r:id="rId6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id="{62136E53-4050-4679-9D6A-4065F902E809}">
          <p14:sldIdLst/>
        </p14:section>
        <p14:section name="Presentation" id="{28EDC1D9-00BB-45B8-BF4C-17CC0B947B81}">
          <p14:sldIdLst>
            <p14:sldId id="486"/>
            <p14:sldId id="502"/>
            <p14:sldId id="545"/>
            <p14:sldId id="503"/>
            <p14:sldId id="564"/>
            <p14:sldId id="558"/>
            <p14:sldId id="559"/>
            <p14:sldId id="562"/>
            <p14:sldId id="560"/>
            <p14:sldId id="570"/>
            <p14:sldId id="577"/>
            <p14:sldId id="578"/>
            <p14:sldId id="525"/>
            <p14:sldId id="526"/>
            <p14:sldId id="527"/>
            <p14:sldId id="524"/>
            <p14:sldId id="567"/>
            <p14:sldId id="568"/>
            <p14:sldId id="551"/>
            <p14:sldId id="550"/>
            <p14:sldId id="579"/>
            <p14:sldId id="580"/>
            <p14:sldId id="581"/>
            <p14:sldId id="582"/>
            <p14:sldId id="583"/>
            <p14:sldId id="584"/>
            <p14:sldId id="588"/>
            <p14:sldId id="585"/>
            <p14:sldId id="586"/>
            <p14:sldId id="587"/>
            <p14:sldId id="591"/>
            <p14:sldId id="592"/>
            <p14:sldId id="593"/>
            <p14:sldId id="594"/>
            <p14:sldId id="595"/>
            <p14:sldId id="596"/>
            <p14:sldId id="597"/>
            <p14:sldId id="598"/>
            <p14:sldId id="599"/>
            <p14:sldId id="600"/>
            <p14:sldId id="601"/>
            <p14:sldId id="489"/>
            <p14:sldId id="530"/>
            <p14:sldId id="590"/>
            <p14:sldId id="513"/>
            <p14:sldId id="543"/>
            <p14:sldId id="554"/>
            <p14:sldId id="542"/>
          </p14:sldIdLst>
        </p14:section>
      </p14:sectionLst>
    </p:ext>
    <p:ext uri="{EFAFB233-063F-42B5-8137-9DF3F51BA10A}">
      <p15:sldGuideLst xmlns:p15="http://schemas.microsoft.com/office/powerpoint/2012/main">
        <p15:guide id="1" orient="horz" pos="2160" userDrawn="1">
          <p15:clr>
            <a:srgbClr val="A4A3A4"/>
          </p15:clr>
        </p15:guide>
        <p15:guide id="2" pos="4203" userDrawn="1">
          <p15:clr>
            <a:srgbClr val="A4A3A4"/>
          </p15:clr>
        </p15:guide>
        <p15:guide id="3" orient="horz" pos="1774" userDrawn="1">
          <p15:clr>
            <a:srgbClr val="A4A3A4"/>
          </p15:clr>
        </p15:guide>
        <p15:guide id="5" orient="horz" pos="3498" userDrawn="1">
          <p15:clr>
            <a:srgbClr val="A4A3A4"/>
          </p15:clr>
        </p15:guide>
        <p15:guide id="6" orient="horz" pos="1344" userDrawn="1">
          <p15:clr>
            <a:srgbClr val="A4A3A4"/>
          </p15:clr>
        </p15:guide>
        <p15:guide id="7" pos="1164" userDrawn="1">
          <p15:clr>
            <a:srgbClr val="A4A3A4"/>
          </p15:clr>
        </p15:guide>
        <p15:guide id="9" pos="4430" userDrawn="1">
          <p15:clr>
            <a:srgbClr val="A4A3A4"/>
          </p15:clr>
        </p15:guide>
        <p15:guide id="10" pos="6539" userDrawn="1">
          <p15:clr>
            <a:srgbClr val="A4A3A4"/>
          </p15:clr>
        </p15:guide>
        <p15:guide id="11" orient="horz" pos="3997" userDrawn="1">
          <p15:clr>
            <a:srgbClr val="A4A3A4"/>
          </p15:clr>
        </p15:guide>
        <p15:guide id="1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5683" autoAdjust="0"/>
  </p:normalViewPr>
  <p:slideViewPr>
    <p:cSldViewPr snapToGrid="0" showGuides="1">
      <p:cViewPr varScale="1">
        <p:scale>
          <a:sx n="97" d="100"/>
          <a:sy n="97" d="100"/>
        </p:scale>
        <p:origin x="456" y="72"/>
      </p:cViewPr>
      <p:guideLst>
        <p:guide orient="horz" pos="2160"/>
        <p:guide pos="4203"/>
        <p:guide orient="horz" pos="1774"/>
        <p:guide orient="horz" pos="3498"/>
        <p:guide orient="horz" pos="1344"/>
        <p:guide pos="1164"/>
        <p:guide pos="4430"/>
        <p:guide pos="6539"/>
        <p:guide orient="horz" pos="3997"/>
        <p:guide pos="3840"/>
      </p:guideLst>
    </p:cSldViewPr>
  </p:slideViewPr>
  <p:outlineViewPr>
    <p:cViewPr>
      <p:scale>
        <a:sx n="33" d="100"/>
        <a:sy n="33" d="100"/>
      </p:scale>
      <p:origin x="0" y="-6084"/>
    </p:cViewPr>
  </p:outlineViewPr>
  <p:notesTextViewPr>
    <p:cViewPr>
      <p:scale>
        <a:sx n="3" d="2"/>
        <a:sy n="3" d="2"/>
      </p:scale>
      <p:origin x="0" y="0"/>
    </p:cViewPr>
  </p:notesTextViewPr>
  <p:notesViewPr>
    <p:cSldViewPr snapToGrid="0" snapToObjects="1">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err="1"/>
              <a:t>Antal</a:t>
            </a:r>
            <a:r>
              <a:rPr lang="en-US" sz="2400" b="1" dirty="0"/>
              <a:t> </a:t>
            </a:r>
            <a:r>
              <a:rPr lang="en-US" sz="2400" b="1" dirty="0" err="1"/>
              <a:t>aktörer</a:t>
            </a:r>
            <a:r>
              <a:rPr lang="en-US" sz="2400" b="1" dirty="0"/>
              <a:t> </a:t>
            </a:r>
            <a:r>
              <a:rPr lang="en-US" sz="2400" b="1" dirty="0" err="1"/>
              <a:t>i</a:t>
            </a:r>
            <a:r>
              <a:rPr lang="en-US" sz="2400" b="1" dirty="0"/>
              <a:t> </a:t>
            </a:r>
            <a:r>
              <a:rPr lang="en-US" sz="2400" b="1" dirty="0" err="1"/>
              <a:t>Regiondatabasen</a:t>
            </a:r>
            <a:r>
              <a:rPr lang="en-US" sz="2400" b="1" dirty="0"/>
              <a:t> </a:t>
            </a:r>
            <a:r>
              <a:rPr lang="en-US" sz="1200" b="1" dirty="0"/>
              <a:t>231031</a:t>
            </a:r>
            <a:r>
              <a:rPr lang="en-US" sz="1200" b="1" baseline="0" dirty="0"/>
              <a:t>, 241031 </a:t>
            </a:r>
            <a:endParaRPr lang="en-US" sz="12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633625738188976"/>
          <c:y val="4.8175870560047331E-2"/>
          <c:w val="0.79739530019685034"/>
          <c:h val="0.82373026428824658"/>
        </c:manualLayout>
      </c:layout>
      <c:barChart>
        <c:barDir val="bar"/>
        <c:grouping val="clustered"/>
        <c:varyColors val="0"/>
        <c:ser>
          <c:idx val="0"/>
          <c:order val="0"/>
          <c:tx>
            <c:strRef>
              <c:f>Blad1!$B$1</c:f>
              <c:strCache>
                <c:ptCount val="1"/>
                <c:pt idx="0">
                  <c:v>Aktörer i Regiondatabasen, 241031 och 231031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7-4CAD-48AC-BFAC-BCE4C64909E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4CAD-48AC-BFAC-BCE4C64909E0}"/>
              </c:ext>
            </c:extLst>
          </c:dPt>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5-4CAD-48AC-BFAC-BCE4C64909E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4-4CAD-48AC-BFAC-BCE4C64909E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3-4CAD-48AC-BFAC-BCE4C64909E0}"/>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8-4CAD-48AC-BFAC-BCE4C64909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 (Aktörer)</c:v>
                </c:pt>
                <c:pt idx="1">
                  <c:v>Regioner</c:v>
                </c:pt>
                <c:pt idx="2">
                  <c:v>Kommuner</c:v>
                </c:pt>
                <c:pt idx="3">
                  <c:v>Större kommuner                &gt; 19 999</c:v>
                </c:pt>
                <c:pt idx="4">
                  <c:v>Mindre kommuner</c:v>
                </c:pt>
                <c:pt idx="5">
                  <c:v>Övriga aktörer </c:v>
                </c:pt>
              </c:strCache>
            </c:strRef>
          </c:cat>
          <c:val>
            <c:numRef>
              <c:f>Blad1!$B$2:$B$7</c:f>
              <c:numCache>
                <c:formatCode>General</c:formatCode>
                <c:ptCount val="6"/>
                <c:pt idx="0">
                  <c:v>173</c:v>
                </c:pt>
                <c:pt idx="1">
                  <c:v>20</c:v>
                </c:pt>
                <c:pt idx="2">
                  <c:v>146</c:v>
                </c:pt>
                <c:pt idx="3">
                  <c:v>89</c:v>
                </c:pt>
                <c:pt idx="4">
                  <c:v>57</c:v>
                </c:pt>
                <c:pt idx="5">
                  <c:v>7</c:v>
                </c:pt>
              </c:numCache>
            </c:numRef>
          </c:val>
          <c:extLst>
            <c:ext xmlns:c16="http://schemas.microsoft.com/office/drawing/2014/chart" uri="{C3380CC4-5D6E-409C-BE32-E72D297353CC}">
              <c16:uniqueId val="{00000000-4CAD-48AC-BFAC-BCE4C64909E0}"/>
            </c:ext>
          </c:extLst>
        </c:ser>
        <c:ser>
          <c:idx val="1"/>
          <c:order val="1"/>
          <c:tx>
            <c:strRef>
              <c:f>Blad1!$C$1</c:f>
              <c:strCache>
                <c:ptCount val="1"/>
                <c:pt idx="0">
                  <c:v>Kolumn1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 (Aktörer)</c:v>
                </c:pt>
                <c:pt idx="1">
                  <c:v>Regioner</c:v>
                </c:pt>
                <c:pt idx="2">
                  <c:v>Kommuner</c:v>
                </c:pt>
                <c:pt idx="3">
                  <c:v>Större kommuner                &gt; 19 999</c:v>
                </c:pt>
                <c:pt idx="4">
                  <c:v>Mindre kommuner</c:v>
                </c:pt>
                <c:pt idx="5">
                  <c:v>Övriga aktörer </c:v>
                </c:pt>
              </c:strCache>
            </c:strRef>
          </c:cat>
          <c:val>
            <c:numRef>
              <c:f>Blad1!$C$2:$C$7</c:f>
              <c:numCache>
                <c:formatCode>General</c:formatCode>
                <c:ptCount val="6"/>
                <c:pt idx="0">
                  <c:v>172</c:v>
                </c:pt>
                <c:pt idx="1">
                  <c:v>20</c:v>
                </c:pt>
                <c:pt idx="2">
                  <c:v>146</c:v>
                </c:pt>
                <c:pt idx="3">
                  <c:v>86</c:v>
                </c:pt>
                <c:pt idx="4">
                  <c:v>60</c:v>
                </c:pt>
                <c:pt idx="5">
                  <c:v>5</c:v>
                </c:pt>
              </c:numCache>
            </c:numRef>
          </c:val>
          <c:extLst>
            <c:ext xmlns:c16="http://schemas.microsoft.com/office/drawing/2014/chart" uri="{C3380CC4-5D6E-409C-BE32-E72D297353CC}">
              <c16:uniqueId val="{0000000C-E8C9-41B4-81C7-F9D8E6F478D6}"/>
            </c:ext>
          </c:extLst>
        </c:ser>
        <c:dLbls>
          <c:showLegendKey val="0"/>
          <c:showVal val="0"/>
          <c:showCatName val="0"/>
          <c:showSerName val="0"/>
          <c:showPercent val="0"/>
          <c:showBubbleSize val="0"/>
        </c:dLbls>
        <c:gapWidth val="182"/>
        <c:axId val="1861476944"/>
        <c:axId val="1861481104"/>
      </c:barChart>
      <c:catAx>
        <c:axId val="186147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861481104"/>
        <c:crosses val="autoZero"/>
        <c:auto val="1"/>
        <c:lblAlgn val="ctr"/>
        <c:lblOffset val="100"/>
        <c:noMultiLvlLbl val="0"/>
      </c:catAx>
      <c:valAx>
        <c:axId val="1861481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86147694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err="1"/>
              <a:t>Antal</a:t>
            </a:r>
            <a:r>
              <a:rPr lang="en-US" sz="2400" b="1" dirty="0"/>
              <a:t> </a:t>
            </a:r>
            <a:r>
              <a:rPr lang="en-US" sz="2400" b="1" dirty="0" err="1"/>
              <a:t>användare</a:t>
            </a:r>
            <a:r>
              <a:rPr lang="en-US" sz="2400" b="1" dirty="0"/>
              <a:t> </a:t>
            </a:r>
            <a:r>
              <a:rPr lang="en-US" sz="2400" b="1" dirty="0" err="1"/>
              <a:t>i</a:t>
            </a:r>
            <a:r>
              <a:rPr lang="en-US" sz="2400" b="1" dirty="0"/>
              <a:t> </a:t>
            </a:r>
            <a:r>
              <a:rPr lang="en-US" sz="2400" b="1" dirty="0" err="1"/>
              <a:t>Regiondatabasen</a:t>
            </a:r>
            <a:endParaRPr lang="en-US" sz="2400" b="1" dirty="0"/>
          </a:p>
          <a:p>
            <a:pPr>
              <a:defRPr/>
            </a:pPr>
            <a:r>
              <a:rPr lang="en-US" sz="1200" b="1" i="0" u="none" strike="noStrike" kern="1200" spc="0" baseline="0" dirty="0">
                <a:solidFill>
                  <a:prstClr val="black">
                    <a:lumMod val="65000"/>
                    <a:lumOff val="35000"/>
                  </a:prstClr>
                </a:solidFill>
                <a:latin typeface="+mn-lt"/>
                <a:ea typeface="+mn-ea"/>
                <a:cs typeface="+mn-cs"/>
              </a:rPr>
              <a:t> 231031, 241031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6.0635580708661416E-2"/>
          <c:y val="0.11847673975905883"/>
          <c:w val="0.9221769192913386"/>
          <c:h val="0.7656401472908374"/>
        </c:manualLayout>
      </c:layout>
      <c:barChart>
        <c:barDir val="col"/>
        <c:grouping val="clustered"/>
        <c:varyColors val="0"/>
        <c:ser>
          <c:idx val="0"/>
          <c:order val="0"/>
          <c:tx>
            <c:strRef>
              <c:f>Blad1!$B$1</c:f>
              <c:strCache>
                <c:ptCount val="1"/>
                <c:pt idx="0">
                  <c:v>Antal användare i Regiondatabasen</c:v>
                </c:pt>
              </c:strCache>
            </c:strRef>
          </c:tx>
          <c:spPr>
            <a:solidFill>
              <a:schemeClr val="tx2"/>
            </a:solidFill>
            <a:ln w="19050">
              <a:solidFill>
                <a:schemeClr val="lt1"/>
              </a:solidFill>
            </a:ln>
            <a:effectLst/>
          </c:spPr>
          <c:invertIfNegative val="0"/>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1B8-4303-9DDD-F9E7412B680A}"/>
              </c:ext>
            </c:extLst>
          </c:dPt>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2-61B8-4303-9DDD-F9E7412B680A}"/>
              </c:ext>
            </c:extLst>
          </c:dPt>
          <c:dPt>
            <c:idx val="3"/>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3-61B8-4303-9DDD-F9E7412B680A}"/>
              </c:ext>
            </c:extLst>
          </c:dPt>
          <c:dPt>
            <c:idx val="4"/>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61B8-4303-9DDD-F9E7412B680A}"/>
              </c:ext>
            </c:extLst>
          </c:dPt>
          <c:dPt>
            <c:idx val="5"/>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61B8-4303-9DDD-F9E7412B68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c:v>
                </c:pt>
              </c:strCache>
            </c:strRef>
          </c:cat>
          <c:val>
            <c:numRef>
              <c:f>Blad1!$B$2:$B$7</c:f>
              <c:numCache>
                <c:formatCode>General</c:formatCode>
                <c:ptCount val="6"/>
                <c:pt idx="0">
                  <c:v>425</c:v>
                </c:pt>
                <c:pt idx="1">
                  <c:v>151</c:v>
                </c:pt>
                <c:pt idx="2">
                  <c:v>264</c:v>
                </c:pt>
                <c:pt idx="3">
                  <c:v>159</c:v>
                </c:pt>
                <c:pt idx="4">
                  <c:v>105</c:v>
                </c:pt>
                <c:pt idx="5">
                  <c:v>10</c:v>
                </c:pt>
              </c:numCache>
            </c:numRef>
          </c:val>
          <c:extLst>
            <c:ext xmlns:c16="http://schemas.microsoft.com/office/drawing/2014/chart" uri="{C3380CC4-5D6E-409C-BE32-E72D297353CC}">
              <c16:uniqueId val="{00000000-61B8-4303-9DDD-F9E7412B680A}"/>
            </c:ext>
          </c:extLst>
        </c:ser>
        <c:ser>
          <c:idx val="1"/>
          <c:order val="1"/>
          <c:tx>
            <c:strRef>
              <c:f>Blad1!$C$1</c:f>
              <c:strCache>
                <c:ptCount val="1"/>
                <c:pt idx="0">
                  <c:v>Kolumn1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c:v>
                </c:pt>
              </c:strCache>
            </c:strRef>
          </c:cat>
          <c:val>
            <c:numRef>
              <c:f>Blad1!$C$2:$C$7</c:f>
              <c:numCache>
                <c:formatCode>General</c:formatCode>
                <c:ptCount val="6"/>
                <c:pt idx="0">
                  <c:v>434</c:v>
                </c:pt>
                <c:pt idx="1">
                  <c:v>159</c:v>
                </c:pt>
                <c:pt idx="2">
                  <c:v>263</c:v>
                </c:pt>
                <c:pt idx="3">
                  <c:v>151</c:v>
                </c:pt>
                <c:pt idx="4">
                  <c:v>112</c:v>
                </c:pt>
                <c:pt idx="5">
                  <c:v>12</c:v>
                </c:pt>
              </c:numCache>
            </c:numRef>
          </c:val>
          <c:extLst>
            <c:ext xmlns:c16="http://schemas.microsoft.com/office/drawing/2014/chart" uri="{C3380CC4-5D6E-409C-BE32-E72D297353CC}">
              <c16:uniqueId val="{0000000A-FAA4-4C21-BBB4-9D6872311ECD}"/>
            </c:ext>
          </c:extLst>
        </c:ser>
        <c:dLbls>
          <c:dLblPos val="outEnd"/>
          <c:showLegendKey val="0"/>
          <c:showVal val="1"/>
          <c:showCatName val="0"/>
          <c:showSerName val="0"/>
          <c:showPercent val="0"/>
          <c:showBubbleSize val="0"/>
        </c:dLbls>
        <c:gapWidth val="150"/>
        <c:axId val="1963337632"/>
        <c:axId val="1963335552"/>
      </c:barChart>
      <c:catAx>
        <c:axId val="196333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63335552"/>
        <c:crosses val="autoZero"/>
        <c:auto val="1"/>
        <c:lblAlgn val="ctr"/>
        <c:lblOffset val="100"/>
        <c:noMultiLvlLbl val="0"/>
      </c:catAx>
      <c:valAx>
        <c:axId val="196333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6333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sv-SE" sz="2400" b="1" i="0" u="none" strike="noStrike" kern="1200" spc="0" baseline="0" dirty="0">
                <a:solidFill>
                  <a:prstClr val="black">
                    <a:lumMod val="65000"/>
                    <a:lumOff val="35000"/>
                  </a:prstClr>
                </a:solidFill>
                <a:latin typeface="+mn-lt"/>
                <a:ea typeface="+mn-ea"/>
                <a:cs typeface="+mn-cs"/>
              </a:defRPr>
            </a:pPr>
            <a:r>
              <a:rPr lang="sv-SE" sz="2400" b="1" i="0" u="none" strike="noStrike" kern="1200" spc="0" baseline="0" dirty="0">
                <a:solidFill>
                  <a:prstClr val="black">
                    <a:lumMod val="65000"/>
                    <a:lumOff val="35000"/>
                  </a:prstClr>
                </a:solidFill>
                <a:latin typeface="+mn-lt"/>
                <a:ea typeface="+mn-ea"/>
                <a:cs typeface="+mn-cs"/>
              </a:rPr>
              <a:t>Antal nya användare i Regiondatabasen</a:t>
            </a:r>
          </a:p>
          <a:p>
            <a:pPr marL="0" algn="ctr" defTabSz="914400" rtl="0" eaLnBrk="1" latinLnBrk="0" hangingPunct="1">
              <a:defRPr lang="sv-SE" sz="2400" b="1" dirty="0">
                <a:solidFill>
                  <a:prstClr val="black">
                    <a:lumMod val="65000"/>
                    <a:lumOff val="35000"/>
                  </a:prstClr>
                </a:solidFill>
              </a:defRPr>
            </a:pPr>
            <a:r>
              <a:rPr lang="sv-SE" sz="1200" b="1" i="0" u="none" strike="noStrike" kern="1200" spc="0" baseline="0" dirty="0">
                <a:solidFill>
                  <a:prstClr val="black">
                    <a:lumMod val="65000"/>
                    <a:lumOff val="35000"/>
                  </a:prstClr>
                </a:solidFill>
                <a:latin typeface="+mn-lt"/>
                <a:ea typeface="+mn-ea"/>
                <a:cs typeface="+mn-cs"/>
              </a:rPr>
              <a:t>20231031, 20241031</a:t>
            </a:r>
          </a:p>
        </c:rich>
      </c:tx>
      <c:layout>
        <c:manualLayout>
          <c:xMode val="edge"/>
          <c:yMode val="edge"/>
          <c:x val="0.20872650098425197"/>
          <c:y val="3.5156247837337118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sv-SE" sz="2400" b="1" i="0" u="none" strike="noStrike" kern="1200" spc="0" baseline="0" dirty="0">
              <a:solidFill>
                <a:prstClr val="black">
                  <a:lumMod val="65000"/>
                  <a:lumOff val="35000"/>
                </a:prstClr>
              </a:solidFill>
              <a:latin typeface="+mn-lt"/>
              <a:ea typeface="+mn-ea"/>
              <a:cs typeface="+mn-cs"/>
            </a:defRPr>
          </a:pPr>
          <a:endParaRPr lang="sv-SE"/>
        </a:p>
      </c:txPr>
    </c:title>
    <c:autoTitleDeleted val="0"/>
    <c:plotArea>
      <c:layout/>
      <c:barChart>
        <c:barDir val="bar"/>
        <c:grouping val="clustered"/>
        <c:varyColors val="0"/>
        <c:ser>
          <c:idx val="0"/>
          <c:order val="0"/>
          <c:tx>
            <c:strRef>
              <c:f>Blad1!$B$1</c:f>
              <c:strCache>
                <c:ptCount val="1"/>
                <c:pt idx="0">
                  <c:v>Serie 1</c:v>
                </c:pt>
              </c:strCache>
            </c:strRef>
          </c:tx>
          <c:spPr>
            <a:solidFill>
              <a:schemeClr val="tx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8AB0-43EF-8DCF-34991B0720D0}"/>
              </c:ext>
            </c:extLst>
          </c:dPt>
          <c:dPt>
            <c:idx val="2"/>
            <c:invertIfNegative val="0"/>
            <c:bubble3D val="0"/>
            <c:spPr>
              <a:solidFill>
                <a:srgbClr val="FF0000"/>
              </a:solidFill>
              <a:ln>
                <a:noFill/>
              </a:ln>
              <a:effectLst/>
            </c:spPr>
            <c:extLst>
              <c:ext xmlns:c16="http://schemas.microsoft.com/office/drawing/2014/chart" uri="{C3380CC4-5D6E-409C-BE32-E72D297353CC}">
                <c16:uniqueId val="{00000004-8AB0-43EF-8DCF-34991B0720D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8AB0-43EF-8DCF-34991B0720D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6-8AB0-43EF-8DCF-34991B0720D0}"/>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8AB0-43EF-8DCF-34991B0720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6"/>
                <c:pt idx="0">
                  <c:v>Alla</c:v>
                </c:pt>
                <c:pt idx="1">
                  <c:v>Regioner</c:v>
                </c:pt>
                <c:pt idx="2">
                  <c:v>Kommuner</c:v>
                </c:pt>
                <c:pt idx="3">
                  <c:v>Större kommuner &gt; 19 999</c:v>
                </c:pt>
                <c:pt idx="4">
                  <c:v>Mindre kommuner </c:v>
                </c:pt>
                <c:pt idx="5">
                  <c:v>Andra aktörer</c:v>
                </c:pt>
              </c:strCache>
            </c:strRef>
          </c:cat>
          <c:val>
            <c:numRef>
              <c:f>Blad1!$B$2:$B$8</c:f>
              <c:numCache>
                <c:formatCode>General</c:formatCode>
                <c:ptCount val="7"/>
                <c:pt idx="0">
                  <c:v>73</c:v>
                </c:pt>
                <c:pt idx="1">
                  <c:v>23</c:v>
                </c:pt>
                <c:pt idx="2">
                  <c:v>50</c:v>
                </c:pt>
                <c:pt idx="3">
                  <c:v>26</c:v>
                </c:pt>
                <c:pt idx="4">
                  <c:v>24</c:v>
                </c:pt>
                <c:pt idx="5">
                  <c:v>5</c:v>
                </c:pt>
              </c:numCache>
            </c:numRef>
          </c:val>
          <c:extLst>
            <c:ext xmlns:c16="http://schemas.microsoft.com/office/drawing/2014/chart" uri="{C3380CC4-5D6E-409C-BE32-E72D297353CC}">
              <c16:uniqueId val="{00000000-8AB0-43EF-8DCF-34991B0720D0}"/>
            </c:ext>
          </c:extLst>
        </c:ser>
        <c:ser>
          <c:idx val="1"/>
          <c:order val="1"/>
          <c:tx>
            <c:strRef>
              <c:f>Blad1!$C$1</c:f>
              <c:strCache>
                <c:ptCount val="1"/>
                <c:pt idx="0">
                  <c:v>Serie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6"/>
                <c:pt idx="0">
                  <c:v>Alla</c:v>
                </c:pt>
                <c:pt idx="1">
                  <c:v>Regioner</c:v>
                </c:pt>
                <c:pt idx="2">
                  <c:v>Kommuner</c:v>
                </c:pt>
                <c:pt idx="3">
                  <c:v>Större kommuner &gt; 19 999</c:v>
                </c:pt>
                <c:pt idx="4">
                  <c:v>Mindre kommuner </c:v>
                </c:pt>
                <c:pt idx="5">
                  <c:v>Andra aktörer</c:v>
                </c:pt>
              </c:strCache>
            </c:strRef>
          </c:cat>
          <c:val>
            <c:numRef>
              <c:f>Blad1!$C$2:$C$8</c:f>
              <c:numCache>
                <c:formatCode>General</c:formatCode>
                <c:ptCount val="7"/>
                <c:pt idx="0">
                  <c:v>81</c:v>
                </c:pt>
                <c:pt idx="1">
                  <c:v>15</c:v>
                </c:pt>
                <c:pt idx="2">
                  <c:v>52</c:v>
                </c:pt>
                <c:pt idx="3">
                  <c:v>38</c:v>
                </c:pt>
                <c:pt idx="4">
                  <c:v>14</c:v>
                </c:pt>
                <c:pt idx="5">
                  <c:v>14</c:v>
                </c:pt>
              </c:numCache>
            </c:numRef>
          </c:val>
          <c:extLst>
            <c:ext xmlns:c16="http://schemas.microsoft.com/office/drawing/2014/chart" uri="{C3380CC4-5D6E-409C-BE32-E72D297353CC}">
              <c16:uniqueId val="{0000000C-7D32-49A0-BC9D-52B3839B74C0}"/>
            </c:ext>
          </c:extLst>
        </c:ser>
        <c:dLbls>
          <c:showLegendKey val="0"/>
          <c:showVal val="0"/>
          <c:showCatName val="0"/>
          <c:showSerName val="0"/>
          <c:showPercent val="0"/>
          <c:showBubbleSize val="0"/>
        </c:dLbls>
        <c:gapWidth val="182"/>
        <c:axId val="163746864"/>
        <c:axId val="163747280"/>
      </c:barChart>
      <c:catAx>
        <c:axId val="16374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3747280"/>
        <c:crosses val="autoZero"/>
        <c:auto val="1"/>
        <c:lblAlgn val="ctr"/>
        <c:lblOffset val="100"/>
        <c:noMultiLvlLbl val="0"/>
      </c:catAx>
      <c:valAx>
        <c:axId val="163747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374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8394438976378"/>
          <c:y val="8.9439547567414845E-2"/>
          <c:w val="0.68821259259554834"/>
          <c:h val="0.85043536820982191"/>
        </c:manualLayout>
      </c:layout>
      <c:barChart>
        <c:barDir val="bar"/>
        <c:grouping val="clustered"/>
        <c:varyColors val="0"/>
        <c:ser>
          <c:idx val="0"/>
          <c:order val="0"/>
          <c:tx>
            <c:strRef>
              <c:f>Blad1!$B$1</c:f>
              <c:strCache>
                <c:ptCount val="1"/>
                <c:pt idx="0">
                  <c:v>Antal inloggningar i Regiondatabasen</c:v>
                </c:pt>
              </c:strCache>
            </c:strRef>
          </c:tx>
          <c:spPr>
            <a:solidFill>
              <a:schemeClr val="tx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B00C-47BD-BA13-60DAFDD493A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B00C-47BD-BA13-60DAFDD493A2}"/>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B00C-47BD-BA13-60DAFDD493A2}"/>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6-B00C-47BD-BA13-60DAFDD493A2}"/>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B00C-47BD-BA13-60DAFDD493A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0C-47BD-BA13-60DAFDD493A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0C-47BD-BA13-60DAFDD493A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0C-47BD-BA13-60DAFDD493A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0C-47BD-BA13-60DAFDD493A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0C-47BD-BA13-60DAFDD493A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0C-47BD-BA13-60DAFDD493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Blad1!$B$2:$B$7</c:f>
              <c:numCache>
                <c:formatCode>General</c:formatCode>
                <c:ptCount val="6"/>
                <c:pt idx="0">
                  <c:v>4702</c:v>
                </c:pt>
                <c:pt idx="1">
                  <c:v>1661</c:v>
                </c:pt>
                <c:pt idx="2">
                  <c:v>2971</c:v>
                </c:pt>
                <c:pt idx="3">
                  <c:v>1834</c:v>
                </c:pt>
                <c:pt idx="4">
                  <c:v>1137</c:v>
                </c:pt>
                <c:pt idx="5">
                  <c:v>70</c:v>
                </c:pt>
              </c:numCache>
            </c:numRef>
          </c:val>
          <c:extLst>
            <c:ext xmlns:c16="http://schemas.microsoft.com/office/drawing/2014/chart" uri="{C3380CC4-5D6E-409C-BE32-E72D297353CC}">
              <c16:uniqueId val="{00000000-B00C-47BD-BA13-60DAFDD493A2}"/>
            </c:ext>
          </c:extLst>
        </c:ser>
        <c:ser>
          <c:idx val="1"/>
          <c:order val="1"/>
          <c:tx>
            <c:strRef>
              <c:f>Blad1!$C$1</c:f>
              <c:strCache>
                <c:ptCount val="1"/>
                <c:pt idx="0">
                  <c:v>Kolumn1</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76-41AA-B054-395F12737A4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A76-41AA-B054-395F12737A4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A76-41AA-B054-395F12737A4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76-41AA-B054-395F12737A4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76-41AA-B054-395F12737A4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A76-41AA-B054-395F12737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Blad1!$C$2:$C$7</c:f>
              <c:numCache>
                <c:formatCode>General</c:formatCode>
                <c:ptCount val="6"/>
                <c:pt idx="0">
                  <c:v>4061</c:v>
                </c:pt>
                <c:pt idx="1">
                  <c:v>1563</c:v>
                </c:pt>
                <c:pt idx="2">
                  <c:v>2434</c:v>
                </c:pt>
                <c:pt idx="3">
                  <c:v>1444</c:v>
                </c:pt>
                <c:pt idx="4">
                  <c:v>990</c:v>
                </c:pt>
                <c:pt idx="5">
                  <c:v>60</c:v>
                </c:pt>
              </c:numCache>
            </c:numRef>
          </c:val>
          <c:extLst>
            <c:ext xmlns:c16="http://schemas.microsoft.com/office/drawing/2014/chart" uri="{C3380CC4-5D6E-409C-BE32-E72D297353CC}">
              <c16:uniqueId val="{0000000A-0A76-41AA-B054-395F12737A45}"/>
            </c:ext>
          </c:extLst>
        </c:ser>
        <c:dLbls>
          <c:showLegendKey val="0"/>
          <c:showVal val="0"/>
          <c:showCatName val="0"/>
          <c:showSerName val="0"/>
          <c:showPercent val="0"/>
          <c:showBubbleSize val="0"/>
        </c:dLbls>
        <c:gapWidth val="182"/>
        <c:axId val="163747696"/>
        <c:axId val="163748112"/>
      </c:barChart>
      <c:catAx>
        <c:axId val="16374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3748112"/>
        <c:crosses val="autoZero"/>
        <c:auto val="1"/>
        <c:lblAlgn val="ctr"/>
        <c:lblOffset val="100"/>
        <c:noMultiLvlLbl val="0"/>
      </c:catAx>
      <c:valAx>
        <c:axId val="163748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374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sv-SE" dirty="0"/>
              <a:t>  Antal inloggningar i snitt i Regiondatabasen, </a:t>
            </a:r>
            <a:r>
              <a:rPr lang="sv-SE" sz="1200" dirty="0"/>
              <a:t>20231031 och 20241031</a:t>
            </a:r>
          </a:p>
        </c:rich>
      </c:tx>
      <c:layout>
        <c:manualLayout>
          <c:xMode val="edge"/>
          <c:yMode val="edge"/>
          <c:x val="0.10309375"/>
          <c:y val="2.109374870240227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Blad1!$A$1:$B$1</c:f>
              <c:strCache>
                <c:ptCount val="1"/>
                <c:pt idx="0">
                  <c:v>  2024</c:v>
                </c:pt>
              </c:strCache>
            </c:strRef>
          </c:tx>
          <c:spPr>
            <a:solidFill>
              <a:srgbClr val="F05A3C"/>
            </a:solidFill>
            <a:ln>
              <a:noFill/>
            </a:ln>
            <a:effectLst/>
          </c:spPr>
          <c:invertIfNegative val="0"/>
          <c:dPt>
            <c:idx val="0"/>
            <c:invertIfNegative val="0"/>
            <c:bubble3D val="0"/>
            <c:spPr>
              <a:solidFill>
                <a:srgbClr val="1E00BE"/>
              </a:solidFill>
              <a:ln>
                <a:solidFill>
                  <a:schemeClr val="tx1"/>
                </a:solidFill>
              </a:ln>
              <a:effectLst/>
            </c:spPr>
            <c:extLst>
              <c:ext xmlns:c16="http://schemas.microsoft.com/office/drawing/2014/chart" uri="{C3380CC4-5D6E-409C-BE32-E72D297353CC}">
                <c16:uniqueId val="{00000007-5A08-42F5-81C5-A507F44F1244}"/>
              </c:ext>
            </c:extLst>
          </c:dPt>
          <c:dPt>
            <c:idx val="1"/>
            <c:invertIfNegative val="0"/>
            <c:bubble3D val="0"/>
            <c:spPr>
              <a:solidFill>
                <a:srgbClr val="91289B"/>
              </a:solidFill>
              <a:ln>
                <a:noFill/>
              </a:ln>
              <a:effectLst/>
            </c:spPr>
            <c:extLst>
              <c:ext xmlns:c16="http://schemas.microsoft.com/office/drawing/2014/chart" uri="{C3380CC4-5D6E-409C-BE32-E72D297353CC}">
                <c16:uniqueId val="{00000003-5A08-42F5-81C5-A507F44F1244}"/>
              </c:ext>
            </c:extLst>
          </c:dPt>
          <c:dPt>
            <c:idx val="2"/>
            <c:invertIfNegative val="0"/>
            <c:bubble3D val="0"/>
            <c:spPr>
              <a:solidFill>
                <a:srgbClr val="F05A3C"/>
              </a:solidFill>
              <a:ln>
                <a:noFill/>
              </a:ln>
              <a:effectLst/>
            </c:spPr>
            <c:extLst>
              <c:ext xmlns:c16="http://schemas.microsoft.com/office/drawing/2014/chart" uri="{C3380CC4-5D6E-409C-BE32-E72D297353CC}">
                <c16:uniqueId val="{00000008-5A08-42F5-81C5-A507F44F1244}"/>
              </c:ext>
            </c:extLst>
          </c:dPt>
          <c:dPt>
            <c:idx val="3"/>
            <c:invertIfNegative val="0"/>
            <c:bubble3D val="0"/>
            <c:spPr>
              <a:solidFill>
                <a:srgbClr val="F05A3C"/>
              </a:solidFill>
              <a:ln>
                <a:noFill/>
              </a:ln>
              <a:effectLst/>
            </c:spPr>
            <c:extLst>
              <c:ext xmlns:c16="http://schemas.microsoft.com/office/drawing/2014/chart" uri="{C3380CC4-5D6E-409C-BE32-E72D297353CC}">
                <c16:uniqueId val="{00000004-5A08-42F5-81C5-A507F44F1244}"/>
              </c:ext>
            </c:extLst>
          </c:dPt>
          <c:dPt>
            <c:idx val="4"/>
            <c:invertIfNegative val="0"/>
            <c:bubble3D val="0"/>
            <c:spPr>
              <a:solidFill>
                <a:srgbClr val="F05A3C"/>
              </a:solidFill>
              <a:ln>
                <a:solidFill>
                  <a:schemeClr val="accent5"/>
                </a:solidFill>
              </a:ln>
              <a:effectLst/>
            </c:spPr>
            <c:extLst>
              <c:ext xmlns:c16="http://schemas.microsoft.com/office/drawing/2014/chart" uri="{C3380CC4-5D6E-409C-BE32-E72D297353CC}">
                <c16:uniqueId val="{00000005-5A08-42F5-81C5-A507F44F1244}"/>
              </c:ext>
            </c:extLst>
          </c:dPt>
          <c:dPt>
            <c:idx val="5"/>
            <c:invertIfNegative val="0"/>
            <c:bubble3D val="0"/>
            <c:spPr>
              <a:solidFill>
                <a:srgbClr val="00B0F0"/>
              </a:solidFill>
              <a:ln>
                <a:noFill/>
              </a:ln>
              <a:effectLst/>
            </c:spPr>
            <c:extLst>
              <c:ext xmlns:c16="http://schemas.microsoft.com/office/drawing/2014/chart" uri="{C3380CC4-5D6E-409C-BE32-E72D297353CC}">
                <c16:uniqueId val="{00000006-5A08-42F5-81C5-A507F44F12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Blad1!$B$2:$B$7</c:f>
              <c:numCache>
                <c:formatCode>0.0</c:formatCode>
                <c:ptCount val="6"/>
                <c:pt idx="0">
                  <c:v>11.1</c:v>
                </c:pt>
                <c:pt idx="1">
                  <c:v>11</c:v>
                </c:pt>
                <c:pt idx="2">
                  <c:v>11.3</c:v>
                </c:pt>
                <c:pt idx="3">
                  <c:v>11.5</c:v>
                </c:pt>
                <c:pt idx="4">
                  <c:v>10.8</c:v>
                </c:pt>
                <c:pt idx="5">
                  <c:v>2</c:v>
                </c:pt>
              </c:numCache>
            </c:numRef>
          </c:val>
          <c:extLst>
            <c:ext xmlns:c16="http://schemas.microsoft.com/office/drawing/2014/chart" uri="{C3380CC4-5D6E-409C-BE32-E72D297353CC}">
              <c16:uniqueId val="{00000000-5A08-42F5-81C5-A507F44F1244}"/>
            </c:ext>
          </c:extLst>
        </c:ser>
        <c:ser>
          <c:idx val="1"/>
          <c:order val="1"/>
          <c:tx>
            <c:strRef>
              <c:f>Blad1!$C$1</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Blad1!$C$2:$C$7</c:f>
              <c:numCache>
                <c:formatCode>General</c:formatCode>
                <c:ptCount val="6"/>
                <c:pt idx="0">
                  <c:v>9.4</c:v>
                </c:pt>
                <c:pt idx="1">
                  <c:v>9.8000000000000007</c:v>
                </c:pt>
                <c:pt idx="2">
                  <c:v>9.3000000000000007</c:v>
                </c:pt>
                <c:pt idx="3">
                  <c:v>9.6</c:v>
                </c:pt>
                <c:pt idx="4">
                  <c:v>8.8000000000000007</c:v>
                </c:pt>
                <c:pt idx="5">
                  <c:v>5.8</c:v>
                </c:pt>
              </c:numCache>
            </c:numRef>
          </c:val>
          <c:extLst>
            <c:ext xmlns:c16="http://schemas.microsoft.com/office/drawing/2014/chart" uri="{C3380CC4-5D6E-409C-BE32-E72D297353CC}">
              <c16:uniqueId val="{0000000C-A542-46F9-B72E-6C392EA68F2B}"/>
            </c:ext>
          </c:extLst>
        </c:ser>
        <c:dLbls>
          <c:showLegendKey val="0"/>
          <c:showVal val="0"/>
          <c:showCatName val="0"/>
          <c:showSerName val="0"/>
          <c:showPercent val="0"/>
          <c:showBubbleSize val="0"/>
        </c:dLbls>
        <c:gapWidth val="219"/>
        <c:overlap val="-27"/>
        <c:axId val="227945968"/>
        <c:axId val="227945136"/>
      </c:barChart>
      <c:catAx>
        <c:axId val="2279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27945136"/>
        <c:crosses val="autoZero"/>
        <c:auto val="1"/>
        <c:lblAlgn val="ctr"/>
        <c:lblOffset val="100"/>
        <c:noMultiLvlLbl val="0"/>
      </c:catAx>
      <c:valAx>
        <c:axId val="227945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2794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sv-SE" dirty="0"/>
              <a:t>  Antal filuttag, </a:t>
            </a:r>
            <a:r>
              <a:rPr lang="sv-SE" sz="1200" dirty="0"/>
              <a:t>20231031 och 20241031</a:t>
            </a:r>
          </a:p>
        </c:rich>
      </c:tx>
      <c:layout>
        <c:manualLayout>
          <c:xMode val="edge"/>
          <c:yMode val="edge"/>
          <c:x val="0.10309375"/>
          <c:y val="2.109374870240227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Blad1!$A$1:$B$1</c:f>
              <c:strCache>
                <c:ptCount val="1"/>
                <c:pt idx="0">
                  <c:v>  2024</c:v>
                </c:pt>
              </c:strCache>
            </c:strRef>
          </c:tx>
          <c:spPr>
            <a:solidFill>
              <a:srgbClr val="F05A3C"/>
            </a:solidFill>
            <a:ln>
              <a:noFill/>
            </a:ln>
            <a:effectLst/>
          </c:spPr>
          <c:invertIfNegative val="0"/>
          <c:dPt>
            <c:idx val="0"/>
            <c:invertIfNegative val="0"/>
            <c:bubble3D val="0"/>
            <c:spPr>
              <a:solidFill>
                <a:srgbClr val="1E00BE"/>
              </a:solidFill>
              <a:ln>
                <a:solidFill>
                  <a:schemeClr val="tx1"/>
                </a:solidFill>
              </a:ln>
              <a:effectLst/>
            </c:spPr>
            <c:extLst>
              <c:ext xmlns:c16="http://schemas.microsoft.com/office/drawing/2014/chart" uri="{C3380CC4-5D6E-409C-BE32-E72D297353CC}">
                <c16:uniqueId val="{00000007-5A08-42F5-81C5-A507F44F1244}"/>
              </c:ext>
            </c:extLst>
          </c:dPt>
          <c:dPt>
            <c:idx val="1"/>
            <c:invertIfNegative val="0"/>
            <c:bubble3D val="0"/>
            <c:spPr>
              <a:solidFill>
                <a:srgbClr val="91289B"/>
              </a:solidFill>
              <a:ln>
                <a:noFill/>
              </a:ln>
              <a:effectLst/>
            </c:spPr>
            <c:extLst>
              <c:ext xmlns:c16="http://schemas.microsoft.com/office/drawing/2014/chart" uri="{C3380CC4-5D6E-409C-BE32-E72D297353CC}">
                <c16:uniqueId val="{00000003-5A08-42F5-81C5-A507F44F1244}"/>
              </c:ext>
            </c:extLst>
          </c:dPt>
          <c:dPt>
            <c:idx val="2"/>
            <c:invertIfNegative val="0"/>
            <c:bubble3D val="0"/>
            <c:spPr>
              <a:solidFill>
                <a:srgbClr val="F05A3C"/>
              </a:solidFill>
              <a:ln>
                <a:noFill/>
              </a:ln>
              <a:effectLst/>
            </c:spPr>
            <c:extLst>
              <c:ext xmlns:c16="http://schemas.microsoft.com/office/drawing/2014/chart" uri="{C3380CC4-5D6E-409C-BE32-E72D297353CC}">
                <c16:uniqueId val="{00000008-5A08-42F5-81C5-A507F44F1244}"/>
              </c:ext>
            </c:extLst>
          </c:dPt>
          <c:dPt>
            <c:idx val="3"/>
            <c:invertIfNegative val="0"/>
            <c:bubble3D val="0"/>
            <c:spPr>
              <a:solidFill>
                <a:srgbClr val="F05A3C"/>
              </a:solidFill>
              <a:ln>
                <a:noFill/>
              </a:ln>
              <a:effectLst/>
            </c:spPr>
            <c:extLst>
              <c:ext xmlns:c16="http://schemas.microsoft.com/office/drawing/2014/chart" uri="{C3380CC4-5D6E-409C-BE32-E72D297353CC}">
                <c16:uniqueId val="{00000004-5A08-42F5-81C5-A507F44F1244}"/>
              </c:ext>
            </c:extLst>
          </c:dPt>
          <c:dPt>
            <c:idx val="4"/>
            <c:invertIfNegative val="0"/>
            <c:bubble3D val="0"/>
            <c:spPr>
              <a:solidFill>
                <a:srgbClr val="F05A3C"/>
              </a:solidFill>
              <a:ln>
                <a:solidFill>
                  <a:schemeClr val="accent5"/>
                </a:solidFill>
              </a:ln>
              <a:effectLst/>
            </c:spPr>
            <c:extLst>
              <c:ext xmlns:c16="http://schemas.microsoft.com/office/drawing/2014/chart" uri="{C3380CC4-5D6E-409C-BE32-E72D297353CC}">
                <c16:uniqueId val="{00000005-5A08-42F5-81C5-A507F44F1244}"/>
              </c:ext>
            </c:extLst>
          </c:dPt>
          <c:dPt>
            <c:idx val="5"/>
            <c:invertIfNegative val="0"/>
            <c:bubble3D val="0"/>
            <c:spPr>
              <a:solidFill>
                <a:srgbClr val="00B0F0"/>
              </a:solidFill>
              <a:ln>
                <a:noFill/>
              </a:ln>
              <a:effectLst/>
            </c:spPr>
            <c:extLst>
              <c:ext xmlns:c16="http://schemas.microsoft.com/office/drawing/2014/chart" uri="{C3380CC4-5D6E-409C-BE32-E72D297353CC}">
                <c16:uniqueId val="{00000006-5A08-42F5-81C5-A507F44F12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Blad1!$B$2:$B$7</c:f>
              <c:numCache>
                <c:formatCode>0</c:formatCode>
                <c:ptCount val="6"/>
                <c:pt idx="0">
                  <c:v>11252</c:v>
                </c:pt>
                <c:pt idx="1">
                  <c:v>4707</c:v>
                </c:pt>
                <c:pt idx="2">
                  <c:v>6338</c:v>
                </c:pt>
                <c:pt idx="3">
                  <c:v>5722</c:v>
                </c:pt>
                <c:pt idx="4">
                  <c:v>616</c:v>
                </c:pt>
                <c:pt idx="5">
                  <c:v>207</c:v>
                </c:pt>
              </c:numCache>
            </c:numRef>
          </c:val>
          <c:extLst>
            <c:ext xmlns:c16="http://schemas.microsoft.com/office/drawing/2014/chart" uri="{C3380CC4-5D6E-409C-BE32-E72D297353CC}">
              <c16:uniqueId val="{00000000-5A08-42F5-81C5-A507F44F1244}"/>
            </c:ext>
          </c:extLst>
        </c:ser>
        <c:ser>
          <c:idx val="1"/>
          <c:order val="1"/>
          <c:tx>
            <c:strRef>
              <c:f>Blad1!$C$1</c:f>
              <c:strCache>
                <c:ptCount val="1"/>
                <c:pt idx="0">
                  <c:v>2023</c:v>
                </c:pt>
              </c:strCache>
            </c:strRef>
          </c:tx>
          <c:spPr>
            <a:solidFill>
              <a:srgbClr val="00B050"/>
            </a:solidFill>
            <a:ln>
              <a:noFill/>
            </a:ln>
            <a:effectLst/>
          </c:spPr>
          <c:invertIfNegative val="0"/>
          <c:dLbls>
            <c:dLbl>
              <c:idx val="0"/>
              <c:layout>
                <c:manualLayout>
                  <c:x val="2.5000000000000001E-2"/>
                  <c:y val="-2.14841254919216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86-4F2B-8569-0C535F23A394}"/>
                </c:ext>
              </c:extLst>
            </c:dLbl>
            <c:dLbl>
              <c:idx val="1"/>
              <c:layout>
                <c:manualLayout>
                  <c:x val="7.81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86-4F2B-8569-0C535F23A394}"/>
                </c:ext>
              </c:extLst>
            </c:dLbl>
            <c:dLbl>
              <c:idx val="2"/>
              <c:layout>
                <c:manualLayout>
                  <c:x val="1.2499999999999886E-2"/>
                  <c:y val="7.0312495674674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86-4F2B-8569-0C535F23A394}"/>
                </c:ext>
              </c:extLst>
            </c:dLbl>
            <c:dLbl>
              <c:idx val="3"/>
              <c:layout>
                <c:manualLayout>
                  <c:x val="1.2500000000000001E-2"/>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86-4F2B-8569-0C535F23A3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Blad1!$C$2:$C$7</c:f>
              <c:numCache>
                <c:formatCode>0</c:formatCode>
                <c:ptCount val="6"/>
                <c:pt idx="0">
                  <c:v>10839</c:v>
                </c:pt>
                <c:pt idx="1">
                  <c:v>4528</c:v>
                </c:pt>
                <c:pt idx="2">
                  <c:v>6152</c:v>
                </c:pt>
                <c:pt idx="3">
                  <c:v>5613</c:v>
                </c:pt>
                <c:pt idx="4">
                  <c:v>539</c:v>
                </c:pt>
                <c:pt idx="5">
                  <c:v>159</c:v>
                </c:pt>
              </c:numCache>
            </c:numRef>
          </c:val>
          <c:extLst>
            <c:ext xmlns:c16="http://schemas.microsoft.com/office/drawing/2014/chart" uri="{C3380CC4-5D6E-409C-BE32-E72D297353CC}">
              <c16:uniqueId val="{0000000C-A542-46F9-B72E-6C392EA68F2B}"/>
            </c:ext>
          </c:extLst>
        </c:ser>
        <c:dLbls>
          <c:showLegendKey val="0"/>
          <c:showVal val="0"/>
          <c:showCatName val="0"/>
          <c:showSerName val="0"/>
          <c:showPercent val="0"/>
          <c:showBubbleSize val="0"/>
        </c:dLbls>
        <c:gapWidth val="219"/>
        <c:overlap val="-27"/>
        <c:axId val="227945968"/>
        <c:axId val="227945136"/>
      </c:barChart>
      <c:catAx>
        <c:axId val="2279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27945136"/>
        <c:crosses val="autoZero"/>
        <c:auto val="1"/>
        <c:lblAlgn val="ctr"/>
        <c:lblOffset val="100"/>
        <c:noMultiLvlLbl val="0"/>
      </c:catAx>
      <c:valAx>
        <c:axId val="22794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2794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sv-SE" dirty="0"/>
              <a:t>  Antal filuttag i snitt, </a:t>
            </a:r>
            <a:r>
              <a:rPr lang="sv-SE" sz="1200" dirty="0"/>
              <a:t>20231031 och 20241031</a:t>
            </a:r>
          </a:p>
        </c:rich>
      </c:tx>
      <c:layout>
        <c:manualLayout>
          <c:xMode val="edge"/>
          <c:yMode val="edge"/>
          <c:x val="0.10309375"/>
          <c:y val="2.109374870240227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Blad1!$A$1:$B$1</c:f>
              <c:strCache>
                <c:ptCount val="1"/>
                <c:pt idx="0">
                  <c:v>  2024</c:v>
                </c:pt>
              </c:strCache>
            </c:strRef>
          </c:tx>
          <c:spPr>
            <a:solidFill>
              <a:srgbClr val="F05A3C"/>
            </a:solidFill>
            <a:ln>
              <a:noFill/>
            </a:ln>
            <a:effectLst/>
          </c:spPr>
          <c:invertIfNegative val="0"/>
          <c:dPt>
            <c:idx val="0"/>
            <c:invertIfNegative val="0"/>
            <c:bubble3D val="0"/>
            <c:spPr>
              <a:solidFill>
                <a:srgbClr val="1E00BE"/>
              </a:solidFill>
              <a:ln>
                <a:solidFill>
                  <a:schemeClr val="tx1"/>
                </a:solidFill>
              </a:ln>
              <a:effectLst/>
            </c:spPr>
            <c:extLst>
              <c:ext xmlns:c16="http://schemas.microsoft.com/office/drawing/2014/chart" uri="{C3380CC4-5D6E-409C-BE32-E72D297353CC}">
                <c16:uniqueId val="{00000007-5A08-42F5-81C5-A507F44F1244}"/>
              </c:ext>
            </c:extLst>
          </c:dPt>
          <c:dPt>
            <c:idx val="1"/>
            <c:invertIfNegative val="0"/>
            <c:bubble3D val="0"/>
            <c:spPr>
              <a:solidFill>
                <a:srgbClr val="91289B"/>
              </a:solidFill>
              <a:ln>
                <a:noFill/>
              </a:ln>
              <a:effectLst/>
            </c:spPr>
            <c:extLst>
              <c:ext xmlns:c16="http://schemas.microsoft.com/office/drawing/2014/chart" uri="{C3380CC4-5D6E-409C-BE32-E72D297353CC}">
                <c16:uniqueId val="{00000003-5A08-42F5-81C5-A507F44F1244}"/>
              </c:ext>
            </c:extLst>
          </c:dPt>
          <c:dPt>
            <c:idx val="2"/>
            <c:invertIfNegative val="0"/>
            <c:bubble3D val="0"/>
            <c:spPr>
              <a:solidFill>
                <a:srgbClr val="F05A3C"/>
              </a:solidFill>
              <a:ln>
                <a:noFill/>
              </a:ln>
              <a:effectLst/>
            </c:spPr>
            <c:extLst>
              <c:ext xmlns:c16="http://schemas.microsoft.com/office/drawing/2014/chart" uri="{C3380CC4-5D6E-409C-BE32-E72D297353CC}">
                <c16:uniqueId val="{00000008-5A08-42F5-81C5-A507F44F1244}"/>
              </c:ext>
            </c:extLst>
          </c:dPt>
          <c:dPt>
            <c:idx val="3"/>
            <c:invertIfNegative val="0"/>
            <c:bubble3D val="0"/>
            <c:spPr>
              <a:solidFill>
                <a:srgbClr val="F05A3C"/>
              </a:solidFill>
              <a:ln>
                <a:noFill/>
              </a:ln>
              <a:effectLst/>
            </c:spPr>
            <c:extLst>
              <c:ext xmlns:c16="http://schemas.microsoft.com/office/drawing/2014/chart" uri="{C3380CC4-5D6E-409C-BE32-E72D297353CC}">
                <c16:uniqueId val="{00000004-5A08-42F5-81C5-A507F44F1244}"/>
              </c:ext>
            </c:extLst>
          </c:dPt>
          <c:dPt>
            <c:idx val="4"/>
            <c:invertIfNegative val="0"/>
            <c:bubble3D val="0"/>
            <c:spPr>
              <a:solidFill>
                <a:srgbClr val="F05A3C"/>
              </a:solidFill>
              <a:ln>
                <a:solidFill>
                  <a:schemeClr val="accent5"/>
                </a:solidFill>
              </a:ln>
              <a:effectLst/>
            </c:spPr>
            <c:extLst>
              <c:ext xmlns:c16="http://schemas.microsoft.com/office/drawing/2014/chart" uri="{C3380CC4-5D6E-409C-BE32-E72D297353CC}">
                <c16:uniqueId val="{00000005-5A08-42F5-81C5-A507F44F1244}"/>
              </c:ext>
            </c:extLst>
          </c:dPt>
          <c:dPt>
            <c:idx val="5"/>
            <c:invertIfNegative val="0"/>
            <c:bubble3D val="0"/>
            <c:spPr>
              <a:solidFill>
                <a:srgbClr val="00B0F0"/>
              </a:solidFill>
              <a:ln>
                <a:noFill/>
              </a:ln>
              <a:effectLst/>
            </c:spPr>
            <c:extLst>
              <c:ext xmlns:c16="http://schemas.microsoft.com/office/drawing/2014/chart" uri="{C3380CC4-5D6E-409C-BE32-E72D297353CC}">
                <c16:uniqueId val="{00000006-5A08-42F5-81C5-A507F44F12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Blad1!$B$2:$B$7</c:f>
              <c:numCache>
                <c:formatCode>0.0</c:formatCode>
                <c:ptCount val="6"/>
                <c:pt idx="0">
                  <c:v>26.5</c:v>
                </c:pt>
                <c:pt idx="1">
                  <c:v>31.2</c:v>
                </c:pt>
                <c:pt idx="2">
                  <c:v>24</c:v>
                </c:pt>
                <c:pt idx="3">
                  <c:v>36</c:v>
                </c:pt>
                <c:pt idx="4">
                  <c:v>5.9</c:v>
                </c:pt>
                <c:pt idx="5">
                  <c:v>29.6</c:v>
                </c:pt>
              </c:numCache>
            </c:numRef>
          </c:val>
          <c:extLst>
            <c:ext xmlns:c16="http://schemas.microsoft.com/office/drawing/2014/chart" uri="{C3380CC4-5D6E-409C-BE32-E72D297353CC}">
              <c16:uniqueId val="{00000000-5A08-42F5-81C5-A507F44F1244}"/>
            </c:ext>
          </c:extLst>
        </c:ser>
        <c:ser>
          <c:idx val="1"/>
          <c:order val="1"/>
          <c:tx>
            <c:strRef>
              <c:f>Blad1!$C$1</c:f>
              <c:strCache>
                <c:ptCount val="1"/>
                <c:pt idx="0">
                  <c:v>2023</c:v>
                </c:pt>
              </c:strCache>
            </c:strRef>
          </c:tx>
          <c:spPr>
            <a:solidFill>
              <a:srgbClr val="00B050"/>
            </a:solidFill>
            <a:ln>
              <a:noFill/>
            </a:ln>
            <a:effectLst/>
          </c:spPr>
          <c:invertIfNegative val="0"/>
          <c:dLbls>
            <c:dLbl>
              <c:idx val="0"/>
              <c:layout>
                <c:manualLayout>
                  <c:x val="2.5000000000000001E-2"/>
                  <c:y val="-2.14841254919216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86-4F2B-8569-0C535F23A394}"/>
                </c:ext>
              </c:extLst>
            </c:dLbl>
            <c:dLbl>
              <c:idx val="1"/>
              <c:layout>
                <c:manualLayout>
                  <c:x val="7.81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86-4F2B-8569-0C535F23A394}"/>
                </c:ext>
              </c:extLst>
            </c:dLbl>
            <c:dLbl>
              <c:idx val="2"/>
              <c:layout>
                <c:manualLayout>
                  <c:x val="1.2499999999999886E-2"/>
                  <c:y val="7.0312495674674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86-4F2B-8569-0C535F23A394}"/>
                </c:ext>
              </c:extLst>
            </c:dLbl>
            <c:dLbl>
              <c:idx val="3"/>
              <c:layout>
                <c:manualLayout>
                  <c:x val="1.2500000000000001E-2"/>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86-4F2B-8569-0C535F23A3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Alla</c:v>
                </c:pt>
                <c:pt idx="1">
                  <c:v>Regioner</c:v>
                </c:pt>
                <c:pt idx="2">
                  <c:v>Kommuner</c:v>
                </c:pt>
                <c:pt idx="3">
                  <c:v>Större kommuner &gt; 19 999</c:v>
                </c:pt>
                <c:pt idx="4">
                  <c:v>Mindre kommuner</c:v>
                </c:pt>
                <c:pt idx="5">
                  <c:v>Övriga aktörer</c:v>
                </c:pt>
              </c:strCache>
            </c:strRef>
          </c:cat>
          <c:val>
            <c:numRef>
              <c:f>Blad1!$C$2:$C$7</c:f>
              <c:numCache>
                <c:formatCode>0.0</c:formatCode>
                <c:ptCount val="6"/>
                <c:pt idx="0">
                  <c:v>25</c:v>
                </c:pt>
                <c:pt idx="1">
                  <c:v>28.5</c:v>
                </c:pt>
                <c:pt idx="2">
                  <c:v>23.4</c:v>
                </c:pt>
                <c:pt idx="3">
                  <c:v>37.200000000000003</c:v>
                </c:pt>
                <c:pt idx="4">
                  <c:v>4.8</c:v>
                </c:pt>
                <c:pt idx="5">
                  <c:v>31.8</c:v>
                </c:pt>
              </c:numCache>
            </c:numRef>
          </c:val>
          <c:extLst>
            <c:ext xmlns:c16="http://schemas.microsoft.com/office/drawing/2014/chart" uri="{C3380CC4-5D6E-409C-BE32-E72D297353CC}">
              <c16:uniqueId val="{0000000C-A542-46F9-B72E-6C392EA68F2B}"/>
            </c:ext>
          </c:extLst>
        </c:ser>
        <c:dLbls>
          <c:showLegendKey val="0"/>
          <c:showVal val="0"/>
          <c:showCatName val="0"/>
          <c:showSerName val="0"/>
          <c:showPercent val="0"/>
          <c:showBubbleSize val="0"/>
        </c:dLbls>
        <c:gapWidth val="219"/>
        <c:overlap val="-27"/>
        <c:axId val="227945968"/>
        <c:axId val="227945136"/>
      </c:barChart>
      <c:catAx>
        <c:axId val="2279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27945136"/>
        <c:crosses val="autoZero"/>
        <c:auto val="1"/>
        <c:lblAlgn val="ctr"/>
        <c:lblOffset val="100"/>
        <c:noMultiLvlLbl val="0"/>
      </c:catAx>
      <c:valAx>
        <c:axId val="227945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2794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0.44375</cdr:x>
      <cdr:y>0.41562</cdr:y>
    </cdr:from>
    <cdr:to>
      <cdr:x>0.55625</cdr:x>
      <cdr:y>0.58437</cdr:y>
    </cdr:to>
    <cdr:sp macro="" textlink="">
      <cdr:nvSpPr>
        <cdr:cNvPr id="5" name="textruta 4">
          <a:extLst xmlns:a="http://schemas.openxmlformats.org/drawingml/2006/main">
            <a:ext uri="{FF2B5EF4-FFF2-40B4-BE49-F238E27FC236}">
              <a16:creationId xmlns:a16="http://schemas.microsoft.com/office/drawing/2014/main" id="{E69EB775-D7AC-3881-EADC-24DE53118CDA}"/>
            </a:ext>
          </a:extLst>
        </cdr:cNvPr>
        <cdr:cNvSpPr txBox="1"/>
      </cdr:nvSpPr>
      <cdr:spPr>
        <a:xfrm xmlns:a="http://schemas.openxmlformats.org/drawingml/2006/main">
          <a:off x="3606800" y="225213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0.53375</cdr:x>
      <cdr:y>0.33406</cdr:y>
    </cdr:from>
    <cdr:to>
      <cdr:x>0.66125</cdr:x>
      <cdr:y>0.42594</cdr:y>
    </cdr:to>
    <cdr:sp macro="" textlink="">
      <cdr:nvSpPr>
        <cdr:cNvPr id="6" name="textruta 5">
          <a:extLst xmlns:a="http://schemas.openxmlformats.org/drawingml/2006/main">
            <a:ext uri="{FF2B5EF4-FFF2-40B4-BE49-F238E27FC236}">
              <a16:creationId xmlns:a16="http://schemas.microsoft.com/office/drawing/2014/main" id="{B77E18A3-2072-6664-A2C3-0DAB0F9533F5}"/>
            </a:ext>
          </a:extLst>
        </cdr:cNvPr>
        <cdr:cNvSpPr txBox="1"/>
      </cdr:nvSpPr>
      <cdr:spPr>
        <a:xfrm xmlns:a="http://schemas.openxmlformats.org/drawingml/2006/main">
          <a:off x="4338320" y="1810174"/>
          <a:ext cx="1036320" cy="497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0.08643</cdr:x>
      <cdr:y>0.44737</cdr:y>
    </cdr:from>
    <cdr:to>
      <cdr:x>0.14357</cdr:x>
      <cdr:y>0.5</cdr:y>
    </cdr:to>
    <cdr:sp macro="" textlink="">
      <cdr:nvSpPr>
        <cdr:cNvPr id="7" name="textruta 6">
          <a:extLst xmlns:a="http://schemas.openxmlformats.org/drawingml/2006/main">
            <a:ext uri="{FF2B5EF4-FFF2-40B4-BE49-F238E27FC236}">
              <a16:creationId xmlns:a16="http://schemas.microsoft.com/office/drawing/2014/main" id="{468AA479-274A-B960-B44A-D9CF7F0FB7D6}"/>
            </a:ext>
          </a:extLst>
        </cdr:cNvPr>
        <cdr:cNvSpPr txBox="1"/>
      </cdr:nvSpPr>
      <cdr:spPr>
        <a:xfrm xmlns:a="http://schemas.openxmlformats.org/drawingml/2006/main">
          <a:off x="702492" y="2424128"/>
          <a:ext cx="464458" cy="2852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b="1" dirty="0">
              <a:solidFill>
                <a:srgbClr val="FF0000"/>
              </a:solidFill>
            </a:rPr>
            <a:t>2024</a:t>
          </a:r>
        </a:p>
      </cdr:txBody>
    </cdr:sp>
  </cdr:relSizeAnchor>
</c:userShapes>
</file>

<file path=ppt/drawings/drawing2.xml><?xml version="1.0" encoding="utf-8"?>
<c:userShapes xmlns:c="http://schemas.openxmlformats.org/drawingml/2006/chart">
  <cdr:relSizeAnchor xmlns:cdr="http://schemas.openxmlformats.org/drawingml/2006/chartDrawing">
    <cdr:from>
      <cdr:x>0.53203</cdr:x>
      <cdr:y>0.86012</cdr:y>
    </cdr:from>
    <cdr:to>
      <cdr:x>0.61405</cdr:x>
      <cdr:y>0.91408</cdr:y>
    </cdr:to>
    <cdr:sp macro="" textlink="">
      <cdr:nvSpPr>
        <cdr:cNvPr id="2" name="textruta 2">
          <a:extLst xmlns:a="http://schemas.openxmlformats.org/drawingml/2006/main">
            <a:ext uri="{FF2B5EF4-FFF2-40B4-BE49-F238E27FC236}">
              <a16:creationId xmlns:a16="http://schemas.microsoft.com/office/drawing/2014/main" id="{D6D83BDD-617E-B64F-596B-5D3171319DD4}"/>
            </a:ext>
          </a:extLst>
        </cdr:cNvPr>
        <cdr:cNvSpPr txBox="1"/>
      </cdr:nvSpPr>
      <cdr:spPr>
        <a:xfrm xmlns:a="http://schemas.openxmlformats.org/drawingml/2006/main">
          <a:off x="4324309" y="4660722"/>
          <a:ext cx="666652"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300" b="1" dirty="0">
              <a:solidFill>
                <a:srgbClr val="FF0000"/>
              </a:solidFill>
            </a:rPr>
            <a:t>2024</a:t>
          </a:r>
        </a:p>
      </cdr:txBody>
    </cdr:sp>
  </cdr:relSizeAnchor>
</c:userShapes>
</file>

<file path=ppt/drawings/drawing3.xml><?xml version="1.0" encoding="utf-8"?>
<c:userShapes xmlns:c="http://schemas.openxmlformats.org/drawingml/2006/chart">
  <cdr:relSizeAnchor xmlns:cdr="http://schemas.openxmlformats.org/drawingml/2006/chartDrawing">
    <cdr:from>
      <cdr:x>0.55125</cdr:x>
      <cdr:y>0.86813</cdr:y>
    </cdr:from>
    <cdr:to>
      <cdr:x>0.61285</cdr:x>
      <cdr:y>0.90189</cdr:y>
    </cdr:to>
    <cdr:sp macro="" textlink="">
      <cdr:nvSpPr>
        <cdr:cNvPr id="2" name="textruta 1">
          <a:extLst xmlns:a="http://schemas.openxmlformats.org/drawingml/2006/main">
            <a:ext uri="{FF2B5EF4-FFF2-40B4-BE49-F238E27FC236}">
              <a16:creationId xmlns:a16="http://schemas.microsoft.com/office/drawing/2014/main" id="{E447F543-4AF0-D6BB-8D04-A814511051FB}"/>
            </a:ext>
          </a:extLst>
        </cdr:cNvPr>
        <cdr:cNvSpPr txBox="1"/>
      </cdr:nvSpPr>
      <cdr:spPr>
        <a:xfrm xmlns:a="http://schemas.openxmlformats.org/drawingml/2006/main">
          <a:off x="4558936" y="5094513"/>
          <a:ext cx="509451" cy="1981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solidFill>
                <a:srgbClr val="FF0000"/>
              </a:solidFill>
            </a:rPr>
            <a:t>2024</a:t>
          </a:r>
        </a:p>
      </cdr:txBody>
    </cdr:sp>
  </cdr:relSizeAnchor>
</c:userShapes>
</file>

<file path=ppt/drawings/drawing4.xml><?xml version="1.0" encoding="utf-8"?>
<c:userShapes xmlns:c="http://schemas.openxmlformats.org/drawingml/2006/chart">
  <cdr:relSizeAnchor xmlns:cdr="http://schemas.openxmlformats.org/drawingml/2006/chartDrawing">
    <cdr:from>
      <cdr:x>0.35847</cdr:x>
      <cdr:y>0.22102</cdr:y>
    </cdr:from>
    <cdr:to>
      <cdr:x>0.47097</cdr:x>
      <cdr:y>0.38977</cdr:y>
    </cdr:to>
    <cdr:sp macro="" textlink="">
      <cdr:nvSpPr>
        <cdr:cNvPr id="2" name="textruta 1">
          <a:extLst xmlns:a="http://schemas.openxmlformats.org/drawingml/2006/main">
            <a:ext uri="{FF2B5EF4-FFF2-40B4-BE49-F238E27FC236}">
              <a16:creationId xmlns:a16="http://schemas.microsoft.com/office/drawing/2014/main" id="{D7FEE1C0-15D0-6C46-857B-B467F5A34A92}"/>
            </a:ext>
          </a:extLst>
        </cdr:cNvPr>
        <cdr:cNvSpPr txBox="1"/>
      </cdr:nvSpPr>
      <cdr:spPr>
        <a:xfrm xmlns:a="http://schemas.openxmlformats.org/drawingml/2006/main">
          <a:off x="2913626" y="11976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0.4371</cdr:x>
      <cdr:y>0.25912</cdr:y>
    </cdr:from>
    <cdr:to>
      <cdr:x>0.5496</cdr:x>
      <cdr:y>0.42787</cdr:y>
    </cdr:to>
    <cdr:sp macro="" textlink="">
      <cdr:nvSpPr>
        <cdr:cNvPr id="2" name="textruta 1">
          <a:extLst xmlns:a="http://schemas.openxmlformats.org/drawingml/2006/main">
            <a:ext uri="{FF2B5EF4-FFF2-40B4-BE49-F238E27FC236}">
              <a16:creationId xmlns:a16="http://schemas.microsoft.com/office/drawing/2014/main" id="{D6218D84-7A35-F986-1F8E-DEFFE66308AF}"/>
            </a:ext>
          </a:extLst>
        </cdr:cNvPr>
        <cdr:cNvSpPr txBox="1"/>
      </cdr:nvSpPr>
      <cdr:spPr>
        <a:xfrm xmlns:a="http://schemas.openxmlformats.org/drawingml/2006/main">
          <a:off x="3552723" y="14041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0.6379</cdr:x>
      <cdr:y>0.27545</cdr:y>
    </cdr:from>
    <cdr:to>
      <cdr:x>0.7504</cdr:x>
      <cdr:y>0.4442</cdr:y>
    </cdr:to>
    <cdr:sp macro="" textlink="">
      <cdr:nvSpPr>
        <cdr:cNvPr id="3" name="textruta 2">
          <a:extLst xmlns:a="http://schemas.openxmlformats.org/drawingml/2006/main">
            <a:ext uri="{FF2B5EF4-FFF2-40B4-BE49-F238E27FC236}">
              <a16:creationId xmlns:a16="http://schemas.microsoft.com/office/drawing/2014/main" id="{8BF3EF77-C354-4C60-BFF2-F8790F555DA8}"/>
            </a:ext>
          </a:extLst>
        </cdr:cNvPr>
        <cdr:cNvSpPr txBox="1"/>
      </cdr:nvSpPr>
      <cdr:spPr>
        <a:xfrm xmlns:a="http://schemas.openxmlformats.org/drawingml/2006/main">
          <a:off x="5184877" y="14925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0.10746</cdr:x>
      <cdr:y>0.47664</cdr:y>
    </cdr:from>
    <cdr:to>
      <cdr:x>0.1746</cdr:x>
      <cdr:y>0.52336</cdr:y>
    </cdr:to>
    <cdr:sp macro="" textlink="">
      <cdr:nvSpPr>
        <cdr:cNvPr id="4" name="textruta 3">
          <a:extLst xmlns:a="http://schemas.openxmlformats.org/drawingml/2006/main">
            <a:ext uri="{FF2B5EF4-FFF2-40B4-BE49-F238E27FC236}">
              <a16:creationId xmlns:a16="http://schemas.microsoft.com/office/drawing/2014/main" id="{2E608290-CFD8-E94D-8BF9-1945C5332A4E}"/>
            </a:ext>
          </a:extLst>
        </cdr:cNvPr>
        <cdr:cNvSpPr txBox="1"/>
      </cdr:nvSpPr>
      <cdr:spPr>
        <a:xfrm xmlns:a="http://schemas.openxmlformats.org/drawingml/2006/main">
          <a:off x="873432" y="2582742"/>
          <a:ext cx="545690" cy="253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00" dirty="0">
              <a:solidFill>
                <a:srgbClr val="FF0000"/>
              </a:solidFill>
            </a:rPr>
            <a:t>2024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35EA5A-DF0F-4E0C-A2F5-DC9DD916BA51}" type="datetimeFigureOut">
              <a:rPr lang="sv-SE" smtClean="0"/>
              <a:t>2024-12-02</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09258E-0FA5-4D2C-A7D7-ADBAD530FDF6}" type="slidenum">
              <a:rPr lang="sv-SE" smtClean="0"/>
              <a:t>‹#›</a:t>
            </a:fld>
            <a:endParaRPr lang="sv-SE"/>
          </a:p>
        </p:txBody>
      </p:sp>
    </p:spTree>
    <p:extLst>
      <p:ext uri="{BB962C8B-B14F-4D97-AF65-F5344CB8AC3E}">
        <p14:creationId xmlns:p14="http://schemas.microsoft.com/office/powerpoint/2010/main" val="142106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a:t>
            </a:fld>
            <a:endParaRPr lang="sv-SE" dirty="0"/>
          </a:p>
        </p:txBody>
      </p:sp>
    </p:spTree>
    <p:extLst>
      <p:ext uri="{BB962C8B-B14F-4D97-AF65-F5344CB8AC3E}">
        <p14:creationId xmlns:p14="http://schemas.microsoft.com/office/powerpoint/2010/main" val="349925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258E-0FA5-4D2C-A7D7-ADBAD530FDF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41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258E-0FA5-4D2C-A7D7-ADBAD530FDF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55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13</a:t>
            </a:fld>
            <a:endParaRPr lang="sv-SE"/>
          </a:p>
        </p:txBody>
      </p:sp>
    </p:spTree>
    <p:extLst>
      <p:ext uri="{BB962C8B-B14F-4D97-AF65-F5344CB8AC3E}">
        <p14:creationId xmlns:p14="http://schemas.microsoft.com/office/powerpoint/2010/main" val="267740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14</a:t>
            </a:fld>
            <a:endParaRPr lang="sv-SE"/>
          </a:p>
        </p:txBody>
      </p:sp>
    </p:spTree>
    <p:extLst>
      <p:ext uri="{BB962C8B-B14F-4D97-AF65-F5344CB8AC3E}">
        <p14:creationId xmlns:p14="http://schemas.microsoft.com/office/powerpoint/2010/main" val="95924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16</a:t>
            </a:fld>
            <a:endParaRPr lang="sv-SE"/>
          </a:p>
        </p:txBody>
      </p:sp>
    </p:spTree>
    <p:extLst>
      <p:ext uri="{BB962C8B-B14F-4D97-AF65-F5344CB8AC3E}">
        <p14:creationId xmlns:p14="http://schemas.microsoft.com/office/powerpoint/2010/main" val="420882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18</a:t>
            </a:fld>
            <a:endParaRPr lang="sv-SE"/>
          </a:p>
        </p:txBody>
      </p:sp>
    </p:spTree>
    <p:extLst>
      <p:ext uri="{BB962C8B-B14F-4D97-AF65-F5344CB8AC3E}">
        <p14:creationId xmlns:p14="http://schemas.microsoft.com/office/powerpoint/2010/main" val="303978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20</a:t>
            </a:fld>
            <a:endParaRPr lang="sv-SE"/>
          </a:p>
        </p:txBody>
      </p:sp>
    </p:spTree>
    <p:extLst>
      <p:ext uri="{BB962C8B-B14F-4D97-AF65-F5344CB8AC3E}">
        <p14:creationId xmlns:p14="http://schemas.microsoft.com/office/powerpoint/2010/main" val="112664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21</a:t>
            </a:fld>
            <a:endParaRPr lang="sv-SE"/>
          </a:p>
        </p:txBody>
      </p:sp>
    </p:spTree>
    <p:extLst>
      <p:ext uri="{BB962C8B-B14F-4D97-AF65-F5344CB8AC3E}">
        <p14:creationId xmlns:p14="http://schemas.microsoft.com/office/powerpoint/2010/main" val="196325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22</a:t>
            </a:fld>
            <a:endParaRPr lang="sv-SE"/>
          </a:p>
        </p:txBody>
      </p:sp>
    </p:spTree>
    <p:extLst>
      <p:ext uri="{BB962C8B-B14F-4D97-AF65-F5344CB8AC3E}">
        <p14:creationId xmlns:p14="http://schemas.microsoft.com/office/powerpoint/2010/main" val="225202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23</a:t>
            </a:fld>
            <a:endParaRPr lang="sv-SE"/>
          </a:p>
        </p:txBody>
      </p:sp>
    </p:spTree>
    <p:extLst>
      <p:ext uri="{BB962C8B-B14F-4D97-AF65-F5344CB8AC3E}">
        <p14:creationId xmlns:p14="http://schemas.microsoft.com/office/powerpoint/2010/main" val="124762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a:t>
            </a:fld>
            <a:endParaRPr lang="sv-SE" dirty="0"/>
          </a:p>
        </p:txBody>
      </p:sp>
    </p:spTree>
    <p:extLst>
      <p:ext uri="{BB962C8B-B14F-4D97-AF65-F5344CB8AC3E}">
        <p14:creationId xmlns:p14="http://schemas.microsoft.com/office/powerpoint/2010/main" val="132645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24</a:t>
            </a:fld>
            <a:endParaRPr lang="sv-SE"/>
          </a:p>
        </p:txBody>
      </p:sp>
    </p:spTree>
    <p:extLst>
      <p:ext uri="{BB962C8B-B14F-4D97-AF65-F5344CB8AC3E}">
        <p14:creationId xmlns:p14="http://schemas.microsoft.com/office/powerpoint/2010/main" val="298918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25</a:t>
            </a:fld>
            <a:endParaRPr lang="sv-SE"/>
          </a:p>
        </p:txBody>
      </p:sp>
    </p:spTree>
    <p:extLst>
      <p:ext uri="{BB962C8B-B14F-4D97-AF65-F5344CB8AC3E}">
        <p14:creationId xmlns:p14="http://schemas.microsoft.com/office/powerpoint/2010/main" val="73364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26</a:t>
            </a:fld>
            <a:endParaRPr lang="sv-SE"/>
          </a:p>
        </p:txBody>
      </p:sp>
    </p:spTree>
    <p:extLst>
      <p:ext uri="{BB962C8B-B14F-4D97-AF65-F5344CB8AC3E}">
        <p14:creationId xmlns:p14="http://schemas.microsoft.com/office/powerpoint/2010/main" val="136707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27</a:t>
            </a:fld>
            <a:endParaRPr lang="sv-SE"/>
          </a:p>
        </p:txBody>
      </p:sp>
    </p:spTree>
    <p:extLst>
      <p:ext uri="{BB962C8B-B14F-4D97-AF65-F5344CB8AC3E}">
        <p14:creationId xmlns:p14="http://schemas.microsoft.com/office/powerpoint/2010/main" val="950715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28</a:t>
            </a:fld>
            <a:endParaRPr lang="sv-SE"/>
          </a:p>
        </p:txBody>
      </p:sp>
    </p:spTree>
    <p:extLst>
      <p:ext uri="{BB962C8B-B14F-4D97-AF65-F5344CB8AC3E}">
        <p14:creationId xmlns:p14="http://schemas.microsoft.com/office/powerpoint/2010/main" val="8649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29</a:t>
            </a:fld>
            <a:endParaRPr lang="sv-SE"/>
          </a:p>
        </p:txBody>
      </p:sp>
    </p:spTree>
    <p:extLst>
      <p:ext uri="{BB962C8B-B14F-4D97-AF65-F5344CB8AC3E}">
        <p14:creationId xmlns:p14="http://schemas.microsoft.com/office/powerpoint/2010/main" val="245324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30</a:t>
            </a:fld>
            <a:endParaRPr lang="sv-SE"/>
          </a:p>
        </p:txBody>
      </p:sp>
    </p:spTree>
    <p:extLst>
      <p:ext uri="{BB962C8B-B14F-4D97-AF65-F5344CB8AC3E}">
        <p14:creationId xmlns:p14="http://schemas.microsoft.com/office/powerpoint/2010/main" val="1517735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rPr>
              <a:t>Ett konto kan vara aktivt eller avslutat. En användare som inte loggat in på 12 månader blir låst. Det innebär att vi på supporten måste låsa upp kontot innan de kan logga in. Men det räknas fortfarande som aktivt.</a:t>
            </a:r>
          </a:p>
          <a:p>
            <a:r>
              <a:rPr lang="sv-SE" sz="1800" dirty="0">
                <a:effectLst/>
                <a:latin typeface="Calibri" panose="020F0502020204030204" pitchFamily="34" charset="0"/>
                <a:ea typeface="Calibri" panose="020F0502020204030204" pitchFamily="34" charset="0"/>
              </a:rPr>
              <a:t>Kommuner som under perioden inte haft några användare räknas inte med.</a:t>
            </a:r>
          </a:p>
          <a:p>
            <a:r>
              <a:rPr lang="sv-SE" sz="1800" dirty="0">
                <a:effectLst/>
                <a:latin typeface="Calibri" panose="020F0502020204030204" pitchFamily="34" charset="0"/>
                <a:ea typeface="Calibri" panose="020F0502020204030204" pitchFamily="34" charset="0"/>
              </a:rPr>
              <a:t>Ett avslutat konto är borttaget och finns inte kvar längre, utan måste skapas om på nytt om det ska bli aktivt. Det som är räknat är alltså alla aktiva konton, alla konton som finns skapade och som har möjlighet att logga in eller som finns skapade men är låsta.</a:t>
            </a:r>
          </a:p>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31</a:t>
            </a:fld>
            <a:endParaRPr lang="sv-SE"/>
          </a:p>
        </p:txBody>
      </p:sp>
    </p:spTree>
    <p:extLst>
      <p:ext uri="{BB962C8B-B14F-4D97-AF65-F5344CB8AC3E}">
        <p14:creationId xmlns:p14="http://schemas.microsoft.com/office/powerpoint/2010/main" val="1285993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Inkluderar även länsstyrelser, Västtrafik etc. 6 aktörer. </a:t>
            </a:r>
            <a:r>
              <a:rPr lang="sv-SE" sz="1800" dirty="0">
                <a:effectLst/>
                <a:latin typeface="Calibri" panose="020F0502020204030204" pitchFamily="34" charset="0"/>
                <a:ea typeface="Calibri" panose="020F0502020204030204" pitchFamily="34" charset="0"/>
              </a:rPr>
              <a:t>Ett konto kan vara aktivt eller avslutat. En användare som inte loggat in på 12 månader blir låst. Det innebär att vi på supporten måste låsa upp kontot innan de kan logga in. Men det räknas fortfarande som aktivt.</a:t>
            </a:r>
          </a:p>
          <a:p>
            <a:r>
              <a:rPr lang="sv-SE" sz="1800" dirty="0">
                <a:effectLst/>
                <a:latin typeface="Calibri" panose="020F0502020204030204" pitchFamily="34" charset="0"/>
                <a:ea typeface="Calibri" panose="020F0502020204030204" pitchFamily="34" charset="0"/>
              </a:rPr>
              <a:t>Ett avslutat konto är borttaget och finns inte kvar längre, utan måste skapas om på nytt om det ska bli aktivt. Det som är räknat är alltså alla aktiva konton, alla konton som finns skapade och som har möjlighet att logga in eller som finns skapade men är låsta.</a:t>
            </a:r>
          </a:p>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32</a:t>
            </a:fld>
            <a:endParaRPr lang="sv-SE"/>
          </a:p>
        </p:txBody>
      </p:sp>
    </p:spTree>
    <p:extLst>
      <p:ext uri="{BB962C8B-B14F-4D97-AF65-F5344CB8AC3E}">
        <p14:creationId xmlns:p14="http://schemas.microsoft.com/office/powerpoint/2010/main" val="1414171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Inkluderar även länsstyrelser, Västtrafik etc. 6 aktörer. </a:t>
            </a:r>
            <a:r>
              <a:rPr lang="sv-SE" sz="1800" dirty="0">
                <a:effectLst/>
                <a:latin typeface="Calibri" panose="020F0502020204030204" pitchFamily="34" charset="0"/>
                <a:ea typeface="Calibri" panose="020F0502020204030204" pitchFamily="34" charset="0"/>
              </a:rPr>
              <a:t>Ett konto kan vara aktivt eller avslutat. En användare som inte loggat in på 12 månader blir låst. Det innebär att vi på supporten måste låsa upp kontot innan de kan logga in. Men det räknas fortfarande som aktivt.</a:t>
            </a:r>
          </a:p>
          <a:p>
            <a:r>
              <a:rPr lang="sv-SE" sz="1800" dirty="0">
                <a:effectLst/>
                <a:latin typeface="Calibri" panose="020F0502020204030204" pitchFamily="34" charset="0"/>
                <a:ea typeface="Calibri" panose="020F0502020204030204" pitchFamily="34" charset="0"/>
              </a:rPr>
              <a:t>Ett avslutat konto är borttaget och finns inte kvar längre, utan måste skapas om på nytt om det ska bli aktivt. Det som är räknat är alltså alla aktiva konton, alla konton som finns skapade och som har möjlighet att logga in eller som finns skapade men är låsta.</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258E-0FA5-4D2C-A7D7-ADBAD530FDF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56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909258E-0FA5-4D2C-A7D7-ADBAD530FDF6}" type="slidenum">
              <a:rPr lang="sv-SE" smtClean="0"/>
              <a:t>4</a:t>
            </a:fld>
            <a:endParaRPr lang="sv-SE"/>
          </a:p>
        </p:txBody>
      </p:sp>
    </p:spTree>
    <p:extLst>
      <p:ext uri="{BB962C8B-B14F-4D97-AF65-F5344CB8AC3E}">
        <p14:creationId xmlns:p14="http://schemas.microsoft.com/office/powerpoint/2010/main" val="3814165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34</a:t>
            </a:fld>
            <a:endParaRPr lang="sv-SE"/>
          </a:p>
        </p:txBody>
      </p:sp>
    </p:spTree>
    <p:extLst>
      <p:ext uri="{BB962C8B-B14F-4D97-AF65-F5344CB8AC3E}">
        <p14:creationId xmlns:p14="http://schemas.microsoft.com/office/powerpoint/2010/main" val="3508260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35</a:t>
            </a:fld>
            <a:endParaRPr lang="sv-SE"/>
          </a:p>
        </p:txBody>
      </p:sp>
    </p:spTree>
    <p:extLst>
      <p:ext uri="{BB962C8B-B14F-4D97-AF65-F5344CB8AC3E}">
        <p14:creationId xmlns:p14="http://schemas.microsoft.com/office/powerpoint/2010/main" val="2351688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xstora</a:t>
            </a:r>
            <a:r>
              <a:rPr lang="sv-SE" dirty="0"/>
              <a:t> kommuner har inte loggat in och x små kommuner har inte loggat.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36</a:t>
            </a:fld>
            <a:endParaRPr lang="sv-SE"/>
          </a:p>
        </p:txBody>
      </p:sp>
    </p:spTree>
    <p:extLst>
      <p:ext uri="{BB962C8B-B14F-4D97-AF65-F5344CB8AC3E}">
        <p14:creationId xmlns:p14="http://schemas.microsoft.com/office/powerpoint/2010/main" val="608558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xstora</a:t>
            </a:r>
            <a:r>
              <a:rPr lang="sv-SE" dirty="0"/>
              <a:t> kommuner har inte loggat in och x små kommuner har inte loggat.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37</a:t>
            </a:fld>
            <a:endParaRPr lang="sv-SE"/>
          </a:p>
        </p:txBody>
      </p:sp>
    </p:spTree>
    <p:extLst>
      <p:ext uri="{BB962C8B-B14F-4D97-AF65-F5344CB8AC3E}">
        <p14:creationId xmlns:p14="http://schemas.microsoft.com/office/powerpoint/2010/main" val="2492993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C00000"/>
                </a:solidFill>
              </a:rPr>
              <a:t>8 stora kommuner har inte loggat in och 12 små kommuner har inte loggat.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38</a:t>
            </a:fld>
            <a:endParaRPr lang="sv-SE"/>
          </a:p>
        </p:txBody>
      </p:sp>
    </p:spTree>
    <p:extLst>
      <p:ext uri="{BB962C8B-B14F-4D97-AF65-F5344CB8AC3E}">
        <p14:creationId xmlns:p14="http://schemas.microsoft.com/office/powerpoint/2010/main" val="2992330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C00000"/>
                </a:solidFill>
              </a:rPr>
              <a:t>8 stora kommuner har inte loggat in och 12 små kommuner har inte loggat.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39</a:t>
            </a:fld>
            <a:endParaRPr lang="sv-SE"/>
          </a:p>
        </p:txBody>
      </p:sp>
    </p:spTree>
    <p:extLst>
      <p:ext uri="{BB962C8B-B14F-4D97-AF65-F5344CB8AC3E}">
        <p14:creationId xmlns:p14="http://schemas.microsoft.com/office/powerpoint/2010/main" val="3646179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bo</a:t>
            </a:r>
            <a:endParaRPr lang="sv-SE" dirty="0"/>
          </a:p>
          <a:p>
            <a:endParaRPr lang="sv-SE" dirty="0"/>
          </a:p>
          <a:p>
            <a:r>
              <a:rPr lang="sv-SE" dirty="0"/>
              <a:t>x stora kommuner har inte loggat in och x små kommuner har inte loggat.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40</a:t>
            </a:fld>
            <a:endParaRPr lang="sv-SE"/>
          </a:p>
        </p:txBody>
      </p:sp>
    </p:spTree>
    <p:extLst>
      <p:ext uri="{BB962C8B-B14F-4D97-AF65-F5344CB8AC3E}">
        <p14:creationId xmlns:p14="http://schemas.microsoft.com/office/powerpoint/2010/main" val="3511060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bo</a:t>
            </a:r>
            <a:endParaRPr lang="sv-SE" dirty="0"/>
          </a:p>
          <a:p>
            <a:endParaRPr lang="sv-SE" dirty="0"/>
          </a:p>
          <a:p>
            <a:r>
              <a:rPr lang="sv-SE" dirty="0"/>
              <a:t>x stora kommuner har inte loggat in och x små kommuner har inte loggat.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41</a:t>
            </a:fld>
            <a:endParaRPr lang="sv-SE"/>
          </a:p>
        </p:txBody>
      </p:sp>
    </p:spTree>
    <p:extLst>
      <p:ext uri="{BB962C8B-B14F-4D97-AF65-F5344CB8AC3E}">
        <p14:creationId xmlns:p14="http://schemas.microsoft.com/office/powerpoint/2010/main" val="3374823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42</a:t>
            </a:fld>
            <a:endParaRPr lang="sv-SE" dirty="0"/>
          </a:p>
        </p:txBody>
      </p:sp>
    </p:spTree>
    <p:extLst>
      <p:ext uri="{BB962C8B-B14F-4D97-AF65-F5344CB8AC3E}">
        <p14:creationId xmlns:p14="http://schemas.microsoft.com/office/powerpoint/2010/main" val="61486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Röjande kontroll nytt sedan förra konferensen. </a:t>
            </a:r>
          </a:p>
          <a:p>
            <a:r>
              <a:rPr lang="sv-SE" dirty="0"/>
              <a:t>FAQ byggs på successivt. Kommer snart några frågor om fordon.</a:t>
            </a:r>
          </a:p>
        </p:txBody>
      </p:sp>
      <p:sp>
        <p:nvSpPr>
          <p:cNvPr id="4" name="Platshållare för bildnummer 3"/>
          <p:cNvSpPr>
            <a:spLocks noGrp="1"/>
          </p:cNvSpPr>
          <p:nvPr>
            <p:ph type="sldNum" sz="quarter" idx="5"/>
          </p:nvPr>
        </p:nvSpPr>
        <p:spPr/>
        <p:txBody>
          <a:bodyPr/>
          <a:lstStyle/>
          <a:p>
            <a:fld id="{C909258E-0FA5-4D2C-A7D7-ADBAD530FDF6}" type="slidenum">
              <a:rPr lang="sv-SE" smtClean="0"/>
              <a:t>43</a:t>
            </a:fld>
            <a:endParaRPr lang="sv-SE" dirty="0"/>
          </a:p>
        </p:txBody>
      </p:sp>
    </p:spTree>
    <p:extLst>
      <p:ext uri="{BB962C8B-B14F-4D97-AF65-F5344CB8AC3E}">
        <p14:creationId xmlns:p14="http://schemas.microsoft.com/office/powerpoint/2010/main" val="306759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rPr>
              <a:t>Ett konto kan vara aktivt eller avslutat. En användare som inte loggat in på 12 månader blir låst. Det innebär att vi på supporten måste låsa upp kontot innan de kan logga in. Men det räknas fortfarande som aktivt.</a:t>
            </a:r>
          </a:p>
          <a:p>
            <a:r>
              <a:rPr lang="sv-SE" sz="1800" dirty="0">
                <a:effectLst/>
                <a:latin typeface="Calibri" panose="020F0502020204030204" pitchFamily="34" charset="0"/>
                <a:ea typeface="Calibri" panose="020F0502020204030204" pitchFamily="34" charset="0"/>
              </a:rPr>
              <a:t>Kommuner som under perioden inte haft några användare räknas inte med.</a:t>
            </a:r>
          </a:p>
          <a:p>
            <a:r>
              <a:rPr lang="sv-SE" sz="1800" dirty="0">
                <a:effectLst/>
                <a:latin typeface="Calibri" panose="020F0502020204030204" pitchFamily="34" charset="0"/>
                <a:ea typeface="Calibri" panose="020F0502020204030204" pitchFamily="34" charset="0"/>
              </a:rPr>
              <a:t>Ett avslutat konto är borttaget och finns inte kvar längre, utan måste skapas om på nytt om det ska bli aktivt. Det som är räknat är alltså alla aktiva konton, alla konton som finns skapade och som har möjlighet att logga in eller som finns skapade men är låsta.</a:t>
            </a:r>
          </a:p>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5</a:t>
            </a:fld>
            <a:endParaRPr lang="sv-SE"/>
          </a:p>
        </p:txBody>
      </p:sp>
    </p:spTree>
    <p:extLst>
      <p:ext uri="{BB962C8B-B14F-4D97-AF65-F5344CB8AC3E}">
        <p14:creationId xmlns:p14="http://schemas.microsoft.com/office/powerpoint/2010/main" val="392790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9258E-0FA5-4D2C-A7D7-ADBAD530FDF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139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909258E-0FA5-4D2C-A7D7-ADBAD530FDF6}" type="slidenum">
              <a:rPr lang="sv-SE" smtClean="0"/>
              <a:t>45</a:t>
            </a:fld>
            <a:endParaRPr lang="sv-SE"/>
          </a:p>
        </p:txBody>
      </p:sp>
    </p:spTree>
    <p:extLst>
      <p:ext uri="{BB962C8B-B14F-4D97-AF65-F5344CB8AC3E}">
        <p14:creationId xmlns:p14="http://schemas.microsoft.com/office/powerpoint/2010/main" val="2733203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rPr>
              <a:t>Bara så att vi vet hur det funkar. De använder antingen </a:t>
            </a:r>
            <a:r>
              <a:rPr lang="sv-SE" sz="1800" dirty="0" err="1">
                <a:effectLst/>
                <a:latin typeface="Calibri" panose="020F0502020204030204" pitchFamily="34" charset="0"/>
                <a:ea typeface="Calibri" panose="020F0502020204030204" pitchFamily="34" charset="0"/>
              </a:rPr>
              <a:t>BankID</a:t>
            </a:r>
            <a:r>
              <a:rPr lang="sv-SE" sz="1800" dirty="0">
                <a:effectLst/>
                <a:latin typeface="Calibri" panose="020F0502020204030204" pitchFamily="34" charset="0"/>
                <a:ea typeface="Calibri" panose="020F0502020204030204" pitchFamily="34" charset="0"/>
              </a:rPr>
              <a:t> eller </a:t>
            </a:r>
            <a:r>
              <a:rPr lang="sv-SE" sz="1800" dirty="0" err="1">
                <a:effectLst/>
                <a:latin typeface="Calibri" panose="020F0502020204030204" pitchFamily="34" charset="0"/>
                <a:ea typeface="Calibri" panose="020F0502020204030204" pitchFamily="34" charset="0"/>
              </a:rPr>
              <a:t>appen</a:t>
            </a:r>
            <a:r>
              <a:rPr lang="sv-SE" sz="1800" dirty="0">
                <a:effectLst/>
                <a:latin typeface="Calibri" panose="020F0502020204030204" pitchFamily="34" charset="0"/>
                <a:ea typeface="Calibri" panose="020F0502020204030204" pitchFamily="34" charset="0"/>
              </a:rPr>
              <a:t> Google </a:t>
            </a:r>
            <a:r>
              <a:rPr lang="sv-SE" sz="1800" dirty="0" err="1">
                <a:effectLst/>
                <a:latin typeface="Calibri" panose="020F0502020204030204" pitchFamily="34" charset="0"/>
                <a:ea typeface="Calibri" panose="020F0502020204030204" pitchFamily="34" charset="0"/>
              </a:rPr>
              <a:t>Authenticator</a:t>
            </a:r>
            <a:r>
              <a:rPr lang="sv-SE" sz="1800" dirty="0">
                <a:effectLst/>
                <a:latin typeface="Calibri" panose="020F0502020204030204" pitchFamily="34" charset="0"/>
                <a:ea typeface="Calibri" panose="020F0502020204030204" pitchFamily="34" charset="0"/>
              </a:rPr>
              <a:t>.</a:t>
            </a:r>
          </a:p>
          <a:p>
            <a:r>
              <a:rPr lang="sv-SE" sz="1800" dirty="0">
                <a:effectLst/>
                <a:latin typeface="Calibri" panose="020F0502020204030204" pitchFamily="34" charset="0"/>
                <a:ea typeface="Calibri" panose="020F0502020204030204" pitchFamily="34" charset="0"/>
              </a:rPr>
              <a:t>Man loggar in med vald metod, men till skillnad från tidigare så loggar man endast in en gång. </a:t>
            </a:r>
          </a:p>
          <a:p>
            <a:r>
              <a:rPr lang="sv-SE" sz="1800" dirty="0">
                <a:effectLst/>
                <a:latin typeface="Calibri" panose="020F0502020204030204" pitchFamily="34" charset="0"/>
                <a:ea typeface="Calibri" panose="020F0502020204030204" pitchFamily="34" charset="0"/>
              </a:rPr>
              <a:t> Tidigare var det först med </a:t>
            </a:r>
            <a:r>
              <a:rPr lang="sv-SE" sz="1800" dirty="0" err="1">
                <a:effectLst/>
                <a:latin typeface="Calibri" panose="020F0502020204030204" pitchFamily="34" charset="0"/>
                <a:ea typeface="Calibri" panose="020F0502020204030204" pitchFamily="34" charset="0"/>
              </a:rPr>
              <a:t>app</a:t>
            </a:r>
            <a:r>
              <a:rPr lang="sv-SE" sz="1800" dirty="0">
                <a:effectLst/>
                <a:latin typeface="Calibri" panose="020F0502020204030204" pitchFamily="34" charset="0"/>
                <a:ea typeface="Calibri" panose="020F0502020204030204" pitchFamily="34" charset="0"/>
              </a:rPr>
              <a:t>/kort och sen en till inloggning till servern.</a:t>
            </a:r>
          </a:p>
          <a:p>
            <a:r>
              <a:rPr lang="sv-SE" sz="1800" dirty="0">
                <a:effectLst/>
                <a:latin typeface="Calibri" panose="020F0502020204030204" pitchFamily="34" charset="0"/>
                <a:ea typeface="Calibri" panose="020F0502020204030204" pitchFamily="34" charset="0"/>
              </a:rPr>
              <a:t>Nu är det en inloggning med </a:t>
            </a:r>
            <a:r>
              <a:rPr lang="sv-SE" sz="1800" dirty="0" err="1">
                <a:effectLst/>
                <a:latin typeface="Calibri" panose="020F0502020204030204" pitchFamily="34" charset="0"/>
                <a:ea typeface="Calibri" panose="020F0502020204030204" pitchFamily="34" charset="0"/>
              </a:rPr>
              <a:t>BankId</a:t>
            </a:r>
            <a:r>
              <a:rPr lang="sv-SE" sz="1800" dirty="0">
                <a:effectLst/>
                <a:latin typeface="Calibri" panose="020F0502020204030204" pitchFamily="34" charset="0"/>
                <a:ea typeface="Calibri" panose="020F0502020204030204" pitchFamily="34" charset="0"/>
              </a:rPr>
              <a:t> eller Google </a:t>
            </a:r>
            <a:r>
              <a:rPr lang="sv-SE" sz="1800" dirty="0" err="1">
                <a:effectLst/>
                <a:latin typeface="Calibri" panose="020F0502020204030204" pitchFamily="34" charset="0"/>
                <a:ea typeface="Calibri" panose="020F0502020204030204" pitchFamily="34" charset="0"/>
              </a:rPr>
              <a:t>Auth</a:t>
            </a:r>
            <a:r>
              <a:rPr lang="sv-SE" sz="1800" dirty="0">
                <a:effectLst/>
                <a:latin typeface="Calibri" panose="020F0502020204030204" pitchFamily="34" charset="0"/>
                <a:ea typeface="Calibri" panose="020F0502020204030204" pitchFamily="34" charset="0"/>
              </a:rPr>
              <a:t> + lösenord. Ingen extra inloggning till servern.</a:t>
            </a:r>
          </a:p>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46</a:t>
            </a:fld>
            <a:endParaRPr lang="sv-SE"/>
          </a:p>
        </p:txBody>
      </p:sp>
    </p:spTree>
    <p:extLst>
      <p:ext uri="{BB962C8B-B14F-4D97-AF65-F5344CB8AC3E}">
        <p14:creationId xmlns:p14="http://schemas.microsoft.com/office/powerpoint/2010/main" val="2066405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säkerhetskort finns längre inte att använda.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47</a:t>
            </a:fld>
            <a:endParaRPr lang="sv-SE"/>
          </a:p>
        </p:txBody>
      </p:sp>
    </p:spTree>
    <p:extLst>
      <p:ext uri="{BB962C8B-B14F-4D97-AF65-F5344CB8AC3E}">
        <p14:creationId xmlns:p14="http://schemas.microsoft.com/office/powerpoint/2010/main" val="3046579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09258E-0FA5-4D2C-A7D7-ADBAD530FDF6}" type="slidenum">
              <a:rPr lang="sv-SE" smtClean="0"/>
              <a:t>48</a:t>
            </a:fld>
            <a:endParaRPr lang="sv-SE"/>
          </a:p>
        </p:txBody>
      </p:sp>
    </p:spTree>
    <p:extLst>
      <p:ext uri="{BB962C8B-B14F-4D97-AF65-F5344CB8AC3E}">
        <p14:creationId xmlns:p14="http://schemas.microsoft.com/office/powerpoint/2010/main" val="50075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Större kommuner= 20 000 eller fler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Övriga: Kommunalförbund, Länsstyrelser, Regionalägda trafikbolag</a:t>
            </a:r>
          </a:p>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6</a:t>
            </a:fld>
            <a:endParaRPr lang="sv-SE"/>
          </a:p>
        </p:txBody>
      </p:sp>
    </p:spTree>
    <p:extLst>
      <p:ext uri="{BB962C8B-B14F-4D97-AF65-F5344CB8AC3E}">
        <p14:creationId xmlns:p14="http://schemas.microsoft.com/office/powerpoint/2010/main" val="304884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Ett avslutat konto är borttaget och finns inte kvar längre, utan måste skapas om på nytt om det ska bli aktivt. Det som är räknat är alltså alla aktiva konton, alla konton som finns skapade och som har möjlighet att logga in eller som finns skapade men är låsta.</a:t>
            </a:r>
          </a:p>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7</a:t>
            </a:fld>
            <a:endParaRPr lang="sv-SE"/>
          </a:p>
        </p:txBody>
      </p:sp>
    </p:spTree>
    <p:extLst>
      <p:ext uri="{BB962C8B-B14F-4D97-AF65-F5344CB8AC3E}">
        <p14:creationId xmlns:p14="http://schemas.microsoft.com/office/powerpoint/2010/main" val="139077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8</a:t>
            </a:fld>
            <a:endParaRPr lang="sv-SE"/>
          </a:p>
        </p:txBody>
      </p:sp>
    </p:spTree>
    <p:extLst>
      <p:ext uri="{BB962C8B-B14F-4D97-AF65-F5344CB8AC3E}">
        <p14:creationId xmlns:p14="http://schemas.microsoft.com/office/powerpoint/2010/main" val="80109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9</a:t>
            </a:fld>
            <a:endParaRPr lang="sv-SE"/>
          </a:p>
        </p:txBody>
      </p:sp>
    </p:spTree>
    <p:extLst>
      <p:ext uri="{BB962C8B-B14F-4D97-AF65-F5344CB8AC3E}">
        <p14:creationId xmlns:p14="http://schemas.microsoft.com/office/powerpoint/2010/main" val="27476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10</a:t>
            </a:fld>
            <a:endParaRPr lang="sv-SE"/>
          </a:p>
        </p:txBody>
      </p:sp>
    </p:spTree>
    <p:extLst>
      <p:ext uri="{BB962C8B-B14F-4D97-AF65-F5344CB8AC3E}">
        <p14:creationId xmlns:p14="http://schemas.microsoft.com/office/powerpoint/2010/main" val="1020961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3" name="Platshållare för datum 2">
            <a:extLst>
              <a:ext uri="{FF2B5EF4-FFF2-40B4-BE49-F238E27FC236}">
                <a16:creationId xmlns:a16="http://schemas.microsoft.com/office/drawing/2014/main" id="{B97EF6C3-0241-4F7E-A3D3-C3B7FAA686DD}"/>
              </a:ext>
            </a:extLst>
          </p:cNvPr>
          <p:cNvSpPr>
            <a:spLocks noGrp="1"/>
          </p:cNvSpPr>
          <p:nvPr>
            <p:ph type="dt" sz="half" idx="11"/>
          </p:nvPr>
        </p:nvSpPr>
        <p:spPr/>
        <p:txBody>
          <a:bodyPr/>
          <a:lstStyle/>
          <a:p>
            <a:fld id="{DD6FA40D-1A6B-47F3-AD8F-738E56F60A5B}" type="datetime1">
              <a:rPr lang="sv-SE" smtClean="0"/>
              <a:pPr/>
              <a:t>2024-12-02</a:t>
            </a:fld>
            <a:endParaRPr lang="sv-SE" dirty="0"/>
          </a:p>
        </p:txBody>
      </p:sp>
      <p:sp>
        <p:nvSpPr>
          <p:cNvPr id="4" name="Platshållare för sidfot 3">
            <a:extLst>
              <a:ext uri="{FF2B5EF4-FFF2-40B4-BE49-F238E27FC236}">
                <a16:creationId xmlns:a16="http://schemas.microsoft.com/office/drawing/2014/main" id="{56D2F430-F8DE-45A5-B181-A4A7ACF89B67}"/>
              </a:ext>
            </a:extLst>
          </p:cNvPr>
          <p:cNvSpPr>
            <a:spLocks noGrp="1"/>
          </p:cNvSpPr>
          <p:nvPr>
            <p:ph type="ftr" sz="quarter" idx="12"/>
          </p:nvPr>
        </p:nvSpPr>
        <p:spPr/>
        <p:txBody>
          <a:bodyPr/>
          <a:lstStyle/>
          <a:p>
            <a:endParaRPr lang="sv-SE" dirty="0"/>
          </a:p>
        </p:txBody>
      </p:sp>
      <p:sp>
        <p:nvSpPr>
          <p:cNvPr id="5" name="Platshållare för bildnummer 4">
            <a:extLst>
              <a:ext uri="{FF2B5EF4-FFF2-40B4-BE49-F238E27FC236}">
                <a16:creationId xmlns:a16="http://schemas.microsoft.com/office/drawing/2014/main" id="{5EA35C09-B849-44D2-BCE6-B45EF3FCE80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4606791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två punktlistor">
    <p:bg bwMode="ltGray">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
        <p:nvSpPr>
          <p:cNvPr id="10" name="Platshållare för text 8"/>
          <p:cNvSpPr>
            <a:spLocks noGrp="1"/>
          </p:cNvSpPr>
          <p:nvPr>
            <p:ph type="body" sz="quarter" idx="14" hasCustomPrompt="1"/>
          </p:nvPr>
        </p:nvSpPr>
        <p:spPr>
          <a:xfrm>
            <a:off x="1839913"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Platshållare för text 8">
            <a:extLst>
              <a:ext uri="{FF2B5EF4-FFF2-40B4-BE49-F238E27FC236}">
                <a16:creationId xmlns:a16="http://schemas.microsoft.com/office/drawing/2014/main" id="{EF08AAD5-ECE8-4F0F-8C4D-8A72E807E265}"/>
              </a:ext>
            </a:extLst>
          </p:cNvPr>
          <p:cNvSpPr>
            <a:spLocks noGrp="1"/>
          </p:cNvSpPr>
          <p:nvPr>
            <p:ph type="body" sz="quarter" idx="18" hasCustomPrompt="1"/>
          </p:nvPr>
        </p:nvSpPr>
        <p:spPr>
          <a:xfrm>
            <a:off x="6395272"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6607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 </a:t>
            </a:r>
            <a:br>
              <a:rPr lang="sv-SE" dirty="0"/>
            </a:br>
            <a:r>
              <a:rPr lang="sv-SE" dirty="0"/>
              <a:t>Bildproportioner 784px * 395px vid 72ppi.</a:t>
            </a:r>
          </a:p>
        </p:txBody>
      </p:sp>
      <p:sp>
        <p:nvSpPr>
          <p:cNvPr id="5" name="Platshållare för datum 4">
            <a:extLst>
              <a:ext uri="{FF2B5EF4-FFF2-40B4-BE49-F238E27FC236}">
                <a16:creationId xmlns:a16="http://schemas.microsoft.com/office/drawing/2014/main" id="{3491BE33-8CE1-48D7-84D5-C2D368957C3E}"/>
              </a:ext>
            </a:extLst>
          </p:cNvPr>
          <p:cNvSpPr>
            <a:spLocks noGrp="1"/>
          </p:cNvSpPr>
          <p:nvPr>
            <p:ph type="dt" sz="half" idx="16"/>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7D6D43A4-5C9F-40A3-BE15-180DC7BA7B87}"/>
              </a:ext>
            </a:extLst>
          </p:cNvPr>
          <p:cNvSpPr>
            <a:spLocks noGrp="1"/>
          </p:cNvSpPr>
          <p:nvPr>
            <p:ph type="ftr" sz="quarter" idx="17"/>
          </p:nvPr>
        </p:nvSpPr>
        <p:spPr/>
        <p:txBody>
          <a:bodyPr/>
          <a:lstStyle/>
          <a:p>
            <a:endParaRPr lang="sv-SE" dirty="0"/>
          </a:p>
        </p:txBody>
      </p:sp>
      <p:sp>
        <p:nvSpPr>
          <p:cNvPr id="7" name="Platshållare för bildnummer 6">
            <a:extLst>
              <a:ext uri="{FF2B5EF4-FFF2-40B4-BE49-F238E27FC236}">
                <a16:creationId xmlns:a16="http://schemas.microsoft.com/office/drawing/2014/main" id="{6FAE2253-B4EE-442B-94FF-CE1BF15369A0}"/>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784px * 395px vid 72ppi.</a:t>
            </a:r>
          </a:p>
        </p:txBody>
      </p:sp>
      <p:sp>
        <p:nvSpPr>
          <p:cNvPr id="3" name="Platshållare för text 2">
            <a:extLst>
              <a:ext uri="{FF2B5EF4-FFF2-40B4-BE49-F238E27FC236}">
                <a16:creationId xmlns:a16="http://schemas.microsoft.com/office/drawing/2014/main" id="{AFF42CA9-A248-4E47-8F2D-B72B7CA16C55}"/>
              </a:ext>
            </a:extLst>
          </p:cNvPr>
          <p:cNvSpPr>
            <a:spLocks noGrp="1"/>
          </p:cNvSpPr>
          <p:nvPr>
            <p:ph type="body" sz="quarter" idx="16"/>
          </p:nvPr>
        </p:nvSpPr>
        <p:spPr>
          <a:xfrm>
            <a:off x="1878014" y="6035674"/>
            <a:ext cx="7469186" cy="340763"/>
          </a:xfrm>
        </p:spPr>
        <p:txBody>
          <a:bodyPr anchor="b"/>
          <a:lstStyle>
            <a:lvl1pPr marL="0" indent="0">
              <a:buNone/>
              <a:defRPr sz="1500"/>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6" name="Platshållare för datum 5">
            <a:extLst>
              <a:ext uri="{FF2B5EF4-FFF2-40B4-BE49-F238E27FC236}">
                <a16:creationId xmlns:a16="http://schemas.microsoft.com/office/drawing/2014/main" id="{0C70B065-F0A6-4E4F-B3E2-1576C189F508}"/>
              </a:ext>
            </a:extLst>
          </p:cNvPr>
          <p:cNvSpPr>
            <a:spLocks noGrp="1"/>
          </p:cNvSpPr>
          <p:nvPr>
            <p:ph type="dt" sz="half" idx="17"/>
          </p:nvPr>
        </p:nvSpPr>
        <p:spPr>
          <a:xfrm>
            <a:off x="9773986" y="6117397"/>
            <a:ext cx="1080000" cy="360000"/>
          </a:xfrm>
        </p:spPr>
        <p:txBody>
          <a:bodyPr/>
          <a:lstStyle>
            <a:lvl1pPr algn="r">
              <a:defRPr/>
            </a:lvl1pPr>
          </a:lstStyle>
          <a:p>
            <a:fld id="{DD6FA40D-1A6B-47F3-AD8F-738E56F60A5B}" type="datetime1">
              <a:rPr lang="sv-SE" smtClean="0"/>
              <a:pPr/>
              <a:t>2024-12-02</a:t>
            </a:fld>
            <a:endParaRPr lang="sv-SE" dirty="0"/>
          </a:p>
        </p:txBody>
      </p:sp>
      <p:sp>
        <p:nvSpPr>
          <p:cNvPr id="7" name="Platshållare för sidfot 6">
            <a:extLst>
              <a:ext uri="{FF2B5EF4-FFF2-40B4-BE49-F238E27FC236}">
                <a16:creationId xmlns:a16="http://schemas.microsoft.com/office/drawing/2014/main" id="{E1F696BB-671D-4C01-A4ED-C0F49226E9EC}"/>
              </a:ext>
            </a:extLst>
          </p:cNvPr>
          <p:cNvSpPr>
            <a:spLocks noGrp="1"/>
          </p:cNvSpPr>
          <p:nvPr>
            <p:ph type="ftr" sz="quarter" idx="18"/>
          </p:nvPr>
        </p:nvSpPr>
        <p:spPr>
          <a:xfrm>
            <a:off x="9773986" y="5553075"/>
            <a:ext cx="1699670" cy="564321"/>
          </a:xfrm>
        </p:spPr>
        <p:txBody>
          <a:bodyPr anchor="b"/>
          <a:lstStyle/>
          <a:p>
            <a:endParaRPr lang="sv-SE" dirty="0"/>
          </a:p>
        </p:txBody>
      </p:sp>
      <p:sp>
        <p:nvSpPr>
          <p:cNvPr id="8" name="Platshållare för bildnummer 7">
            <a:extLst>
              <a:ext uri="{FF2B5EF4-FFF2-40B4-BE49-F238E27FC236}">
                <a16:creationId xmlns:a16="http://schemas.microsoft.com/office/drawing/2014/main" id="{F76102CB-A850-4B25-9224-1BCEEAE6593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74541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261665"/>
            <a:ext cx="7469186" cy="3763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30384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och källa">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404872"/>
            <a:ext cx="7469186" cy="362075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a:xfrm>
            <a:off x="9773986" y="6117397"/>
            <a:ext cx="1080000" cy="360000"/>
          </a:xfrm>
        </p:spPr>
        <p:txBody>
          <a:bodyPr/>
          <a:lstStyle>
            <a:lvl1pPr algn="r">
              <a:defRPr/>
            </a:lvl1pPr>
          </a:lstStyle>
          <a:p>
            <a:fld id="{DD6FA40D-1A6B-47F3-AD8F-738E56F60A5B}" type="datetime1">
              <a:rPr lang="sv-SE" smtClean="0"/>
              <a:pPr/>
              <a:t>2024-12-02</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a:xfrm>
            <a:off x="9773986" y="5553075"/>
            <a:ext cx="1699670" cy="564321"/>
          </a:xfrm>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3" name="Platshållare för text 2">
            <a:extLst>
              <a:ext uri="{FF2B5EF4-FFF2-40B4-BE49-F238E27FC236}">
                <a16:creationId xmlns:a16="http://schemas.microsoft.com/office/drawing/2014/main" id="{00C87DAA-BC48-4362-8F30-F223189C9BFE}"/>
              </a:ext>
            </a:extLst>
          </p:cNvPr>
          <p:cNvSpPr>
            <a:spLocks noGrp="1"/>
          </p:cNvSpPr>
          <p:nvPr>
            <p:ph type="body" sz="quarter" idx="14" hasCustomPrompt="1"/>
          </p:nvPr>
        </p:nvSpPr>
        <p:spPr>
          <a:xfrm>
            <a:off x="1844766" y="6035674"/>
            <a:ext cx="7469186" cy="340763"/>
          </a:xfrm>
        </p:spPr>
        <p:txBody>
          <a:bodyPr anchor="b"/>
          <a:lstStyle>
            <a:lvl1pPr marL="0" indent="0">
              <a:buNone/>
              <a:defRPr sz="1500"/>
            </a:lvl1pPr>
            <a:lvl2pPr marL="314325" indent="0">
              <a:buNone/>
              <a:defRPr/>
            </a:lvl2pPr>
            <a:lvl3pPr marL="590550" indent="0">
              <a:buNone/>
              <a:defRPr/>
            </a:lvl3pPr>
            <a:lvl4pPr marL="895350" indent="0">
              <a:buNone/>
              <a:defRPr/>
            </a:lvl4pPr>
            <a:lvl5pPr marL="1171575" indent="0">
              <a:buNone/>
              <a:defRPr/>
            </a:lvl5pPr>
          </a:lstStyle>
          <a:p>
            <a:pPr lvl="0"/>
            <a:r>
              <a:rPr lang="sv-SE" dirty="0"/>
              <a:t>Källa</a:t>
            </a:r>
          </a:p>
        </p:txBody>
      </p:sp>
      <p:sp>
        <p:nvSpPr>
          <p:cNvPr id="4" name="Platshållare för text 3">
            <a:extLst>
              <a:ext uri="{FF2B5EF4-FFF2-40B4-BE49-F238E27FC236}">
                <a16:creationId xmlns:a16="http://schemas.microsoft.com/office/drawing/2014/main" id="{570A2D51-0826-4AE1-8C91-9D544F45760D}"/>
              </a:ext>
            </a:extLst>
          </p:cNvPr>
          <p:cNvSpPr>
            <a:spLocks noGrp="1"/>
          </p:cNvSpPr>
          <p:nvPr>
            <p:ph type="body" sz="quarter" idx="15" hasCustomPrompt="1"/>
          </p:nvPr>
        </p:nvSpPr>
        <p:spPr>
          <a:xfrm>
            <a:off x="1844766" y="1792837"/>
            <a:ext cx="7381121" cy="340763"/>
          </a:xfrm>
        </p:spPr>
        <p:txBody>
          <a:bodyPr/>
          <a:lstStyle>
            <a:lvl1pPr marL="0" indent="0">
              <a:buNone/>
              <a:defRPr>
                <a:solidFill>
                  <a:schemeClr val="tx2"/>
                </a:solidFill>
              </a:defRPr>
            </a:lvl1pPr>
          </a:lstStyle>
          <a:p>
            <a:pPr lvl="0"/>
            <a:r>
              <a:rPr lang="sv-SE" dirty="0"/>
              <a:t>Underrubrik</a:t>
            </a:r>
          </a:p>
        </p:txBody>
      </p:sp>
    </p:spTree>
    <p:extLst>
      <p:ext uri="{BB962C8B-B14F-4D97-AF65-F5344CB8AC3E}">
        <p14:creationId xmlns:p14="http://schemas.microsoft.com/office/powerpoint/2010/main" val="18464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unktlista och 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3235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3" y="0"/>
            <a:ext cx="5138737" cy="6858000"/>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720px vid 72ppi.</a:t>
            </a:r>
            <a:br>
              <a:rPr lang="sv-SE" dirty="0"/>
            </a:br>
            <a:endParaRPr lang="sv-SE" dirty="0"/>
          </a:p>
        </p:txBody>
      </p:sp>
      <p:sp>
        <p:nvSpPr>
          <p:cNvPr id="5" name="Platshållare för datum 4">
            <a:extLst>
              <a:ext uri="{FF2B5EF4-FFF2-40B4-BE49-F238E27FC236}">
                <a16:creationId xmlns:a16="http://schemas.microsoft.com/office/drawing/2014/main" id="{068D4A83-B3A9-47F9-AEC8-0F26771B20E3}"/>
              </a:ext>
            </a:extLst>
          </p:cNvPr>
          <p:cNvSpPr>
            <a:spLocks noGrp="1"/>
          </p:cNvSpPr>
          <p:nvPr>
            <p:ph type="dt" sz="half" idx="16"/>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85E2E8D8-208D-4501-A386-DA031D53F6AD}"/>
              </a:ext>
            </a:extLst>
          </p:cNvPr>
          <p:cNvSpPr>
            <a:spLocks noGrp="1"/>
          </p:cNvSpPr>
          <p:nvPr>
            <p:ph type="ftr" sz="quarter" idx="17"/>
          </p:nvPr>
        </p:nvSpPr>
        <p:spPr>
          <a:xfrm>
            <a:off x="4038600" y="6117397"/>
            <a:ext cx="3014663" cy="360000"/>
          </a:xfrm>
        </p:spPr>
        <p:txBody>
          <a:bodyPr/>
          <a:lstStyle/>
          <a:p>
            <a:endParaRPr lang="sv-SE" dirty="0"/>
          </a:p>
        </p:txBody>
      </p:sp>
      <p:sp>
        <p:nvSpPr>
          <p:cNvPr id="7" name="Platshållare för bildnummer 6">
            <a:extLst>
              <a:ext uri="{FF2B5EF4-FFF2-40B4-BE49-F238E27FC236}">
                <a16:creationId xmlns:a16="http://schemas.microsoft.com/office/drawing/2014/main" id="{16747845-D6D0-4EDC-ACA9-1F8597A93EA4}"/>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4931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unktlista och 2 bilder">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7" y="1320075"/>
            <a:ext cx="4827496"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3" y="2825750"/>
            <a:ext cx="4827495"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4" y="0"/>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br>
              <a:rPr lang="sv-SE" dirty="0"/>
            </a:br>
            <a:endParaRPr lang="sv-SE" dirty="0"/>
          </a:p>
        </p:txBody>
      </p:sp>
      <p:sp>
        <p:nvSpPr>
          <p:cNvPr id="5" name="Platshållare för bild 12">
            <a:extLst>
              <a:ext uri="{FF2B5EF4-FFF2-40B4-BE49-F238E27FC236}">
                <a16:creationId xmlns:a16="http://schemas.microsoft.com/office/drawing/2014/main" id="{4A40CD9A-E033-4BE9-86A7-2E87E746EE28}"/>
              </a:ext>
            </a:extLst>
          </p:cNvPr>
          <p:cNvSpPr>
            <a:spLocks noGrp="1"/>
          </p:cNvSpPr>
          <p:nvPr>
            <p:ph type="pic" sz="quarter" idx="16" hasCustomPrompt="1"/>
          </p:nvPr>
        </p:nvSpPr>
        <p:spPr bwMode="auto">
          <a:xfrm>
            <a:off x="7053264" y="3466356"/>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p>
        </p:txBody>
      </p:sp>
      <p:sp>
        <p:nvSpPr>
          <p:cNvPr id="6" name="Platshållare för datum 5">
            <a:extLst>
              <a:ext uri="{FF2B5EF4-FFF2-40B4-BE49-F238E27FC236}">
                <a16:creationId xmlns:a16="http://schemas.microsoft.com/office/drawing/2014/main" id="{23C45604-70F1-4192-8754-B85F344D5578}"/>
              </a:ext>
            </a:extLst>
          </p:cNvPr>
          <p:cNvSpPr>
            <a:spLocks noGrp="1"/>
          </p:cNvSpPr>
          <p:nvPr>
            <p:ph type="dt" sz="half" idx="17"/>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0EAEC080-BBF3-4997-ABC5-7E13A491D6AC}"/>
              </a:ext>
            </a:extLst>
          </p:cNvPr>
          <p:cNvSpPr>
            <a:spLocks noGrp="1"/>
          </p:cNvSpPr>
          <p:nvPr>
            <p:ph type="ftr" sz="quarter" idx="18"/>
          </p:nvPr>
        </p:nvSpPr>
        <p:spPr>
          <a:xfrm>
            <a:off x="4038600" y="6117397"/>
            <a:ext cx="3014663" cy="360000"/>
          </a:xfrm>
        </p:spPr>
        <p:txBody>
          <a:bodyPr/>
          <a:lstStyle/>
          <a:p>
            <a:endParaRPr lang="sv-SE" dirty="0"/>
          </a:p>
        </p:txBody>
      </p:sp>
      <p:sp>
        <p:nvSpPr>
          <p:cNvPr id="8" name="Platshållare för bildnummer 7">
            <a:extLst>
              <a:ext uri="{FF2B5EF4-FFF2-40B4-BE49-F238E27FC236}">
                <a16:creationId xmlns:a16="http://schemas.microsoft.com/office/drawing/2014/main" id="{C12D284C-484E-4F86-9D30-9628043E7E8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44289850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unktlista och 1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p:nvPr>
        </p:nvSpPr>
        <p:spPr>
          <a:xfrm>
            <a:off x="7818438" y="0"/>
            <a:ext cx="4373562" cy="6858000"/>
          </a:xfrm>
        </p:spPr>
        <p:txBody>
          <a:bodyPr tIns="324000"/>
          <a:lstStyle>
            <a:lvl1pPr marL="0" indent="0" algn="ctr">
              <a:buFontTx/>
              <a:buNone/>
              <a:defRPr/>
            </a:lvl1pPr>
          </a:lstStyle>
          <a:p>
            <a:pPr lvl="0"/>
            <a:r>
              <a:rPr lang="sv-SE"/>
              <a:t>Redigera format för bakgrundstext</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4744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unktlista och 2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p:nvPr>
        </p:nvSpPr>
        <p:spPr>
          <a:xfrm>
            <a:off x="7818438" y="0"/>
            <a:ext cx="4373562" cy="3425825"/>
          </a:xfrm>
        </p:spPr>
        <p:txBody>
          <a:bodyPr tIns="324000"/>
          <a:lstStyle>
            <a:lvl1pPr marL="0" indent="0" algn="ctr">
              <a:buFontTx/>
              <a:buNone/>
              <a:defRPr/>
            </a:lvl1pPr>
          </a:lstStyle>
          <a:p>
            <a:pPr lvl="0"/>
            <a:r>
              <a:rPr lang="sv-SE"/>
              <a:t>Redigera format för bakgrundstext</a:t>
            </a:r>
          </a:p>
        </p:txBody>
      </p:sp>
      <p:sp>
        <p:nvSpPr>
          <p:cNvPr id="11" name="Platshållare för innehåll 2"/>
          <p:cNvSpPr>
            <a:spLocks noGrp="1"/>
          </p:cNvSpPr>
          <p:nvPr>
            <p:ph sz="quarter" idx="16"/>
          </p:nvPr>
        </p:nvSpPr>
        <p:spPr>
          <a:xfrm>
            <a:off x="7818438" y="3429000"/>
            <a:ext cx="4373562" cy="3425825"/>
          </a:xfrm>
        </p:spPr>
        <p:txBody>
          <a:bodyPr tIns="324000"/>
          <a:lstStyle>
            <a:lvl1pPr marL="0" indent="0" algn="ctr">
              <a:buFontTx/>
              <a:buNone/>
              <a:defRPr/>
            </a:lvl1pPr>
          </a:lstStyle>
          <a:p>
            <a:pPr lvl="0"/>
            <a:r>
              <a:rPr lang="sv-SE"/>
              <a:t>Redigera format för bakgrundstext</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4591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vi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hasCustomPrompt="1"/>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marL="0" indent="0">
              <a:buNone/>
              <a:defRPr>
                <a:solidFill>
                  <a:schemeClr val="tx1"/>
                </a:solidFill>
              </a:defRPr>
            </a:lvl1pPr>
          </a:lstStyle>
          <a:p>
            <a:r>
              <a:rPr lang="sv-SE" dirty="0"/>
              <a:t>Klicka på ikonen för att lägga till en bild.</a:t>
            </a:r>
            <a:br>
              <a:rPr lang="sv-SE" dirty="0"/>
            </a:br>
            <a:r>
              <a:rPr lang="sv-SE" dirty="0"/>
              <a:t>Bildproportioner 1294px * 729px vid 72ppi.</a:t>
            </a:r>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2" name="Platshållare för datum 1">
            <a:extLst>
              <a:ext uri="{FF2B5EF4-FFF2-40B4-BE49-F238E27FC236}">
                <a16:creationId xmlns:a16="http://schemas.microsoft.com/office/drawing/2014/main" id="{B18157B3-B3D7-4E8E-A87F-1B5E562922A5}"/>
              </a:ext>
            </a:extLst>
          </p:cNvPr>
          <p:cNvSpPr>
            <a:spLocks noGrp="1"/>
          </p:cNvSpPr>
          <p:nvPr>
            <p:ph type="dt" sz="half" idx="12"/>
          </p:nvPr>
        </p:nvSpPr>
        <p:spPr>
          <a:xfrm>
            <a:off x="9773986" y="6117397"/>
            <a:ext cx="1080000" cy="360000"/>
          </a:xfrm>
        </p:spPr>
        <p:txBody>
          <a:bodyPr/>
          <a:lstStyle>
            <a:lvl1pPr algn="r">
              <a:defRPr/>
            </a:lvl1pPr>
          </a:lstStyle>
          <a:p>
            <a:fld id="{65482580-9759-4449-BE0E-7090FCBA2BE4}" type="datetime1">
              <a:rPr lang="sv-SE" smtClean="0"/>
              <a:t>2024-12-02</a:t>
            </a:fld>
            <a:endParaRPr lang="sv-SE" dirty="0"/>
          </a:p>
        </p:txBody>
      </p:sp>
      <p:sp>
        <p:nvSpPr>
          <p:cNvPr id="4" name="Platshållare för sidfot 3">
            <a:extLst>
              <a:ext uri="{FF2B5EF4-FFF2-40B4-BE49-F238E27FC236}">
                <a16:creationId xmlns:a16="http://schemas.microsoft.com/office/drawing/2014/main" id="{2854471B-20FD-4F9D-9D6F-38E431E99E15}"/>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13046F0B-0298-4EC3-984D-C8CED4F1EF9B}"/>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0909614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00646A6B-14CF-4F46-A30C-431AA535D2BE}"/>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358152AF-30D5-4C5F-9CB4-844D04B190E0}"/>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6FF4F668-E35B-4A49-A79B-1D4C96C240D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65368175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svar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a:defRPr>
                <a:solidFill>
                  <a:schemeClr val="tx1"/>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2" name="Platshållare för datum 1">
            <a:extLst>
              <a:ext uri="{FF2B5EF4-FFF2-40B4-BE49-F238E27FC236}">
                <a16:creationId xmlns:a16="http://schemas.microsoft.com/office/drawing/2014/main" id="{9496E75B-581D-46B9-BA7D-A68EA322777D}"/>
              </a:ext>
            </a:extLst>
          </p:cNvPr>
          <p:cNvSpPr>
            <a:spLocks noGrp="1"/>
          </p:cNvSpPr>
          <p:nvPr>
            <p:ph type="dt" sz="half" idx="12"/>
          </p:nvPr>
        </p:nvSpPr>
        <p:spPr>
          <a:xfrm>
            <a:off x="9773986" y="6117397"/>
            <a:ext cx="1080000" cy="360000"/>
          </a:xfrm>
        </p:spPr>
        <p:txBody>
          <a:bodyPr/>
          <a:lstStyle>
            <a:lvl1pPr algn="r">
              <a:defRPr/>
            </a:lvl1pPr>
          </a:lstStyle>
          <a:p>
            <a:fld id="{CE00161E-F38A-452D-9E94-ACC50D8A7652}" type="datetime1">
              <a:rPr lang="sv-SE" smtClean="0"/>
              <a:t>2024-12-02</a:t>
            </a:fld>
            <a:endParaRPr lang="sv-SE" dirty="0"/>
          </a:p>
        </p:txBody>
      </p:sp>
      <p:sp>
        <p:nvSpPr>
          <p:cNvPr id="4" name="Platshållare för sidfot 3">
            <a:extLst>
              <a:ext uri="{FF2B5EF4-FFF2-40B4-BE49-F238E27FC236}">
                <a16:creationId xmlns:a16="http://schemas.microsoft.com/office/drawing/2014/main" id="{FACDDECF-B828-4DB5-8DC1-75415E05F242}"/>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F172003D-97CC-4314-B10C-9D89AC030B11}"/>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76976451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sid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2363381" y="1458803"/>
            <a:ext cx="8227281" cy="3659107"/>
          </a:xfrm>
          <a:prstGeom prst="rect">
            <a:avLst/>
          </a:prstGeom>
        </p:spPr>
        <p:txBody>
          <a:bodyPr/>
          <a:lstStyle>
            <a:lvl1pPr>
              <a:lnSpc>
                <a:spcPct val="110000"/>
              </a:lnSpc>
              <a:defRPr sz="5000"/>
            </a:lvl1pPr>
          </a:lstStyle>
          <a:p>
            <a:r>
              <a:rPr lang="sv-SE" dirty="0"/>
              <a:t>Citat</a:t>
            </a:r>
          </a:p>
        </p:txBody>
      </p:sp>
      <p:sp>
        <p:nvSpPr>
          <p:cNvPr id="5" name="Platshållare för datum 4">
            <a:extLst>
              <a:ext uri="{FF2B5EF4-FFF2-40B4-BE49-F238E27FC236}">
                <a16:creationId xmlns:a16="http://schemas.microsoft.com/office/drawing/2014/main" id="{16CE74D7-D5DA-4033-A08E-ED4E101B02C1}"/>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F04BB9AB-4FA2-49C0-AFEC-C4E46C910B6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69C8215-4CD1-443C-9613-5AEC6D2E5DD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27430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d eller siffr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0" y="1458803"/>
            <a:ext cx="12191999" cy="3659107"/>
          </a:xfrm>
          <a:prstGeom prst="rect">
            <a:avLst/>
          </a:prstGeom>
        </p:spPr>
        <p:txBody>
          <a:bodyPr/>
          <a:lstStyle>
            <a:lvl1pPr algn="ctr">
              <a:lnSpc>
                <a:spcPct val="110000"/>
              </a:lnSpc>
              <a:defRPr sz="10000"/>
            </a:lvl1pPr>
          </a:lstStyle>
          <a:p>
            <a:r>
              <a:rPr lang="sv-SE" dirty="0"/>
              <a:t>Ord eller siffra</a:t>
            </a:r>
          </a:p>
        </p:txBody>
      </p:sp>
      <p:sp>
        <p:nvSpPr>
          <p:cNvPr id="5" name="Platshållare för datum 4">
            <a:extLst>
              <a:ext uri="{FF2B5EF4-FFF2-40B4-BE49-F238E27FC236}">
                <a16:creationId xmlns:a16="http://schemas.microsoft.com/office/drawing/2014/main" id="{1EF73305-A696-4440-97F1-3D609D70A16D}"/>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6" name="Platshållare för sidfot 5">
            <a:extLst>
              <a:ext uri="{FF2B5EF4-FFF2-40B4-BE49-F238E27FC236}">
                <a16:creationId xmlns:a16="http://schemas.microsoft.com/office/drawing/2014/main" id="{050188DA-DF3E-4105-9FFA-1D005E6AE11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56AC43D-FFD9-47FA-B774-A3A552E89F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2321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1">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28DE8A3C-DFE3-4A02-8707-54698C331B55}"/>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CCC2AB4D-CE55-443A-8348-3B56D356A60E}"/>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5126E12-1DB7-4B46-AD23-C37BF74C1DA4}"/>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64056670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utsida 2">
    <p:bg>
      <p:bgPr>
        <a:solidFill>
          <a:schemeClr val="accent3"/>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B5D89767-6392-4124-A655-D9B6B7457E05}"/>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D3C19679-0B6D-49C5-AF04-89949C35C98B}"/>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315D5E5-D824-4B8B-8566-90F794ED2CAC}"/>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5143607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sida 3">
    <p:bg>
      <p:bgPr>
        <a:solidFill>
          <a:schemeClr val="accent2"/>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FAA7B25D-A717-4A78-A055-CFD6601F3C53}"/>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FB5FE7FC-AF6E-41E1-89AD-2FEC849B9EA5}"/>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DD8EFA3A-62D8-4D40-82D8-659416CA3729}"/>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423072046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sida 4">
    <p:bg>
      <p:bgPr>
        <a:solidFill>
          <a:schemeClr val="accent5"/>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5E72654F-EC6C-403E-A3E9-174486D3BA21}"/>
              </a:ext>
            </a:extLst>
          </p:cNvPr>
          <p:cNvSpPr>
            <a:spLocks noGrp="1"/>
          </p:cNvSpPr>
          <p:nvPr>
            <p:ph type="dt" sz="half" idx="12"/>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1635D99E-456D-4D49-A9C6-B4C308D1E320}"/>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73B0CAE1-9F1B-4E86-9ABE-500525301766}"/>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847061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bg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bg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B33E9909-B33F-4591-82F9-29D0BE63D148}"/>
              </a:ext>
            </a:extLst>
          </p:cNvPr>
          <p:cNvSpPr>
            <a:spLocks noGrp="1"/>
          </p:cNvSpPr>
          <p:nvPr>
            <p:ph type="dt" sz="half" idx="11"/>
          </p:nvPr>
        </p:nvSpPr>
        <p:spPr/>
        <p:txBody>
          <a:bodyPr/>
          <a:lstStyle>
            <a:lvl1pPr>
              <a:defRPr>
                <a:solidFill>
                  <a:schemeClr val="bg2"/>
                </a:solidFill>
              </a:defRPr>
            </a:lvl1pPr>
          </a:lstStyle>
          <a:p>
            <a:fld id="{DD6FA40D-1A6B-47F3-AD8F-738E56F60A5B}" type="datetime1">
              <a:rPr lang="sv-SE" smtClean="0"/>
              <a:pPr/>
              <a:t>2024-12-02</a:t>
            </a:fld>
            <a:endParaRPr lang="sv-SE" dirty="0"/>
          </a:p>
        </p:txBody>
      </p:sp>
      <p:sp>
        <p:nvSpPr>
          <p:cNvPr id="7" name="Platshållare för sidfot 6">
            <a:extLst>
              <a:ext uri="{FF2B5EF4-FFF2-40B4-BE49-F238E27FC236}">
                <a16:creationId xmlns:a16="http://schemas.microsoft.com/office/drawing/2014/main" id="{DEEB7789-E584-475C-B899-C19C55733D7E}"/>
              </a:ext>
            </a:extLst>
          </p:cNvPr>
          <p:cNvSpPr>
            <a:spLocks noGrp="1"/>
          </p:cNvSpPr>
          <p:nvPr>
            <p:ph type="ftr" sz="quarter" idx="12"/>
          </p:nvPr>
        </p:nvSpPr>
        <p:spPr/>
        <p:txBody>
          <a:bodyPr/>
          <a:lstStyle>
            <a:lvl1pPr>
              <a:defRPr>
                <a:solidFill>
                  <a:schemeClr val="bg2"/>
                </a:solidFill>
              </a:defRPr>
            </a:lvl1pPr>
          </a:lstStyle>
          <a:p>
            <a:endParaRPr lang="sv-SE" dirty="0"/>
          </a:p>
        </p:txBody>
      </p:sp>
      <p:sp>
        <p:nvSpPr>
          <p:cNvPr id="9" name="Platshållare för bildnummer 8">
            <a:extLst>
              <a:ext uri="{FF2B5EF4-FFF2-40B4-BE49-F238E27FC236}">
                <a16:creationId xmlns:a16="http://schemas.microsoft.com/office/drawing/2014/main" id="{F796283D-A9AC-4664-8B62-D4597D8DD513}"/>
              </a:ext>
            </a:extLst>
          </p:cNvPr>
          <p:cNvSpPr>
            <a:spLocks noGrp="1"/>
          </p:cNvSpPr>
          <p:nvPr>
            <p:ph type="sldNum" sz="quarter" idx="13"/>
          </p:nvPr>
        </p:nvSpPr>
        <p:spPr/>
        <p:txBody>
          <a:bodyPr/>
          <a:lstStyle>
            <a:lvl1pPr>
              <a:defRPr>
                <a:solidFill>
                  <a:schemeClr val="bg2"/>
                </a:solidFill>
              </a:defRPr>
            </a:lvl1pPr>
          </a:lstStyle>
          <a:p>
            <a:fld id="{5BC4F65D-E8CF-43F4-9BF9-C68DC7E86418}" type="slidenum">
              <a:rPr lang="sv-SE" smtClean="0"/>
              <a:pPr/>
              <a:t>‹#›</a:t>
            </a:fld>
            <a:endParaRPr lang="sv-SE" dirty="0"/>
          </a:p>
        </p:txBody>
      </p:sp>
      <p:grpSp>
        <p:nvGrpSpPr>
          <p:cNvPr id="26" name="Bild 1">
            <a:extLst>
              <a:ext uri="{FF2B5EF4-FFF2-40B4-BE49-F238E27FC236}">
                <a16:creationId xmlns:a16="http://schemas.microsoft.com/office/drawing/2014/main" id="{034D6BCD-BF47-4D86-A884-264CD855E80C}"/>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27" name="Frihandsfigur: Form 26">
              <a:extLst>
                <a:ext uri="{FF2B5EF4-FFF2-40B4-BE49-F238E27FC236}">
                  <a16:creationId xmlns:a16="http://schemas.microsoft.com/office/drawing/2014/main" id="{57A29028-A8FA-4962-AC3E-D6CDF7A3CEC9}"/>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solidFill>
              <a:schemeClr val="bg1"/>
            </a:solidFill>
            <a:ln w="9525"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6E7BC1B9-4FBD-452F-B393-2684ED4D8741}"/>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solidFill>
              <a:schemeClr val="bg1"/>
            </a:solidFill>
            <a:ln w="9525"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83B98F73-756A-4D8A-9467-FB92A9EC9199}"/>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solidFill>
              <a:schemeClr val="bg1"/>
            </a:solid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21564886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73738721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1">
    <p:bg bwMode="lt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D7C27ACB-6EE2-4232-ADF9-7E3FAE2F73A1}"/>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45F39AEF-6B83-4A1F-88B8-260069A11F6D}"/>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9F8DB89C-BC78-41A2-BE5C-20929238F556}"/>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228362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sida 2">
    <p:bg bwMode="lt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FA6EE341-152C-4B7D-BCAA-998BE35CC4D6}"/>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FA1DD2E2-2D51-4A3B-9C71-385E1B97B17B}"/>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157EE97F-7B20-41BC-A2E5-F2775CF6B50C}"/>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3828359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3">
    <p:bg bwMode="ltGray">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53814667-9318-45E4-ADBE-B0F4465BC937}"/>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1E9A082C-BAD0-4607-8BD1-DBC8961DE221}"/>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AF42A3B9-8A52-4C46-8AEE-3464601868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97882353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4">
    <p:bg bwMode="ltGray">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804CADD0-73A0-4C7B-BCBB-D5B2E13FB054}"/>
              </a:ext>
            </a:extLst>
          </p:cNvPr>
          <p:cNvSpPr>
            <a:spLocks noGrp="1"/>
          </p:cNvSpPr>
          <p:nvPr>
            <p:ph type="dt" sz="half" idx="10"/>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617ECB84-F078-4004-9A3D-130B82F6F8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DAF1111B-C129-4FD7-8BC6-6A6751B5FF4B}"/>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93116942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punktlista">
    <p:bg bwMode="ltGray">
      <p:bgRef idx="1001">
        <a:schemeClr val="bg1"/>
      </p:bgRef>
    </p:bg>
    <p:spTree>
      <p:nvGrpSpPr>
        <p:cNvPr id="1" name=""/>
        <p:cNvGrpSpPr/>
        <p:nvPr/>
      </p:nvGrpSpPr>
      <p:grpSpPr>
        <a:xfrm>
          <a:off x="0" y="0"/>
          <a:ext cx="0" cy="0"/>
          <a:chOff x="0" y="0"/>
          <a:chExt cx="0" cy="0"/>
        </a:xfrm>
      </p:grpSpPr>
      <p:sp>
        <p:nvSpPr>
          <p:cNvPr id="10" name="Platshållare för text 8"/>
          <p:cNvSpPr>
            <a:spLocks noGrp="1"/>
          </p:cNvSpPr>
          <p:nvPr>
            <p:ph type="body" sz="quarter" idx="14" hasCustomPrompt="1"/>
          </p:nvPr>
        </p:nvSpPr>
        <p:spPr>
          <a:xfrm>
            <a:off x="1839913" y="2825750"/>
            <a:ext cx="8526462"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2024-12-02</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Rubrik 1">
            <a:extLst>
              <a:ext uri="{FF2B5EF4-FFF2-40B4-BE49-F238E27FC236}">
                <a16:creationId xmlns:a16="http://schemas.microsoft.com/office/drawing/2014/main" id="{6D7113AC-1BDB-405C-A114-68973313806A}"/>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Tree>
    <p:extLst>
      <p:ext uri="{BB962C8B-B14F-4D97-AF65-F5344CB8AC3E}">
        <p14:creationId xmlns:p14="http://schemas.microsoft.com/office/powerpoint/2010/main" val="386388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a:extLst>
              <a:ext uri="{FF2B5EF4-FFF2-40B4-BE49-F238E27FC236}">
                <a16:creationId xmlns:a16="http://schemas.microsoft.com/office/drawing/2014/main" id="{E7CC2552-3E36-4395-8FFB-71F0E02FCCAB}"/>
              </a:ext>
            </a:extLst>
          </p:cNvPr>
          <p:cNvSpPr>
            <a:spLocks noGrp="1"/>
          </p:cNvSpPr>
          <p:nvPr>
            <p:ph type="title"/>
          </p:nvPr>
        </p:nvSpPr>
        <p:spPr>
          <a:xfrm>
            <a:off x="1844766" y="809450"/>
            <a:ext cx="8515350" cy="1325563"/>
          </a:xfrm>
          <a:prstGeom prst="rect">
            <a:avLst/>
          </a:prstGeom>
        </p:spPr>
        <p:txBody>
          <a:bodyPr vert="horz" lIns="0" tIns="0" rIns="0" bIns="0" rtlCol="0" anchor="t" anchorCtr="0">
            <a:noAutofit/>
          </a:bodyPr>
          <a:lstStyle/>
          <a:p>
            <a:r>
              <a:rPr lang="sv-SE" dirty="0"/>
              <a:t>Klicka här för att ändra mall för rubrikformat</a:t>
            </a:r>
          </a:p>
        </p:txBody>
      </p:sp>
      <p:sp>
        <p:nvSpPr>
          <p:cNvPr id="12" name="Platshållare för text 2">
            <a:extLst>
              <a:ext uri="{FF2B5EF4-FFF2-40B4-BE49-F238E27FC236}">
                <a16:creationId xmlns:a16="http://schemas.microsoft.com/office/drawing/2014/main" id="{D42663DD-2093-4B94-B16D-D2ED61DD2636}"/>
              </a:ext>
            </a:extLst>
          </p:cNvPr>
          <p:cNvSpPr>
            <a:spLocks noGrp="1"/>
          </p:cNvSpPr>
          <p:nvPr>
            <p:ph type="body" idx="1"/>
          </p:nvPr>
        </p:nvSpPr>
        <p:spPr>
          <a:xfrm>
            <a:off x="1844766" y="2821894"/>
            <a:ext cx="8515350" cy="2733676"/>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4" name="Platshållare för datum 3">
            <a:extLst>
              <a:ext uri="{FF2B5EF4-FFF2-40B4-BE49-F238E27FC236}">
                <a16:creationId xmlns:a16="http://schemas.microsoft.com/office/drawing/2014/main" id="{9627DED6-7C45-4BFF-BA19-9EB26FD48C54}"/>
              </a:ext>
            </a:extLst>
          </p:cNvPr>
          <p:cNvSpPr>
            <a:spLocks noGrp="1"/>
          </p:cNvSpPr>
          <p:nvPr>
            <p:ph type="dt" sz="half" idx="2"/>
          </p:nvPr>
        </p:nvSpPr>
        <p:spPr>
          <a:xfrm>
            <a:off x="1844766" y="6117397"/>
            <a:ext cx="1216486" cy="360000"/>
          </a:xfrm>
          <a:prstGeom prst="rect">
            <a:avLst/>
          </a:prstGeom>
        </p:spPr>
        <p:txBody>
          <a:bodyPr vert="horz" lIns="0" tIns="0" rIns="0" bIns="0" rtlCol="0" anchor="ctr"/>
          <a:lstStyle>
            <a:lvl1pPr algn="l">
              <a:lnSpc>
                <a:spcPts val="1200"/>
              </a:lnSpc>
              <a:defRPr sz="900">
                <a:solidFill>
                  <a:schemeClr val="tx2"/>
                </a:solidFill>
                <a:latin typeface="+mj-lt"/>
              </a:defRPr>
            </a:lvl1pPr>
          </a:lstStyle>
          <a:p>
            <a:fld id="{DD6FA40D-1A6B-47F3-AD8F-738E56F60A5B}" type="datetime1">
              <a:rPr lang="sv-SE" smtClean="0"/>
              <a:pPr/>
              <a:t>2024-12-02</a:t>
            </a:fld>
            <a:endParaRPr lang="sv-SE" dirty="0"/>
          </a:p>
        </p:txBody>
      </p:sp>
      <p:sp>
        <p:nvSpPr>
          <p:cNvPr id="2" name="Platshållare för sidfot 1">
            <a:extLst>
              <a:ext uri="{FF2B5EF4-FFF2-40B4-BE49-F238E27FC236}">
                <a16:creationId xmlns:a16="http://schemas.microsoft.com/office/drawing/2014/main" id="{6B319D03-8C02-49E4-9E11-08A87F0D607B}"/>
              </a:ext>
            </a:extLst>
          </p:cNvPr>
          <p:cNvSpPr>
            <a:spLocks noGrp="1"/>
          </p:cNvSpPr>
          <p:nvPr>
            <p:ph type="ftr" sz="quarter" idx="3"/>
          </p:nvPr>
        </p:nvSpPr>
        <p:spPr>
          <a:xfrm>
            <a:off x="4038600" y="6117397"/>
            <a:ext cx="4114800" cy="360000"/>
          </a:xfrm>
          <a:prstGeom prst="rect">
            <a:avLst/>
          </a:prstGeom>
        </p:spPr>
        <p:txBody>
          <a:bodyPr vert="horz" lIns="91440" tIns="45720" rIns="91440" bIns="45720" rtlCol="0" anchor="ctr"/>
          <a:lstStyle>
            <a:lvl1pPr algn="ctr">
              <a:defRPr sz="900">
                <a:solidFill>
                  <a:schemeClr val="tx2"/>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4FDE0324-73A0-419D-8DD6-D50D96864630}"/>
              </a:ext>
            </a:extLst>
          </p:cNvPr>
          <p:cNvSpPr>
            <a:spLocks noGrp="1"/>
          </p:cNvSpPr>
          <p:nvPr>
            <p:ph type="sldNum" sz="quarter" idx="4"/>
          </p:nvPr>
        </p:nvSpPr>
        <p:spPr>
          <a:xfrm>
            <a:off x="10883106" y="6117397"/>
            <a:ext cx="590550" cy="360000"/>
          </a:xfrm>
          <a:prstGeom prst="rect">
            <a:avLst/>
          </a:prstGeom>
        </p:spPr>
        <p:txBody>
          <a:bodyPr vert="horz" lIns="0" tIns="0" rIns="91440" bIns="0" rtlCol="0" anchor="ctr"/>
          <a:lstStyle>
            <a:lvl1pPr algn="r">
              <a:lnSpc>
                <a:spcPts val="1200"/>
              </a:lnSpc>
              <a:defRPr sz="900">
                <a:solidFill>
                  <a:schemeClr val="tx2"/>
                </a:solidFill>
                <a:latin typeface="+mj-lt"/>
              </a:defRPr>
            </a:lvl1pPr>
          </a:lstStyle>
          <a:p>
            <a:fld id="{5BC4F65D-E8CF-43F4-9BF9-C68DC7E86418}" type="slidenum">
              <a:rPr lang="sv-SE" smtClean="0"/>
              <a:pPr/>
              <a:t>‹#›</a:t>
            </a:fld>
            <a:endParaRPr lang="sv-SE" dirty="0"/>
          </a:p>
        </p:txBody>
      </p:sp>
      <p:grpSp>
        <p:nvGrpSpPr>
          <p:cNvPr id="15" name="Bild 1">
            <a:extLst>
              <a:ext uri="{FF2B5EF4-FFF2-40B4-BE49-F238E27FC236}">
                <a16:creationId xmlns:a16="http://schemas.microsoft.com/office/drawing/2014/main" id="{2F403638-799E-4113-8DCD-875F099FF5FF}"/>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16" name="Frihandsfigur: Form 15">
              <a:extLst>
                <a:ext uri="{FF2B5EF4-FFF2-40B4-BE49-F238E27FC236}">
                  <a16:creationId xmlns:a16="http://schemas.microsoft.com/office/drawing/2014/main" id="{AE5E74F8-CEA1-4737-A3E3-5920FA89D976}"/>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grpFill/>
            <a:ln w="9525"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26D430B5-46AA-49E3-A523-30C658742042}"/>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grpFill/>
            <a:ln w="9525"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60780B84-A019-4B75-9F4C-7897F1FA975A}"/>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grp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1808895532"/>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712" r:id="rId3"/>
    <p:sldLayoutId id="2147483713" r:id="rId4"/>
    <p:sldLayoutId id="2147483714" r:id="rId5"/>
    <p:sldLayoutId id="2147483715" r:id="rId6"/>
    <p:sldLayoutId id="2147483716" r:id="rId7"/>
    <p:sldLayoutId id="2147483717" r:id="rId8"/>
    <p:sldLayoutId id="2147483687" r:id="rId9"/>
    <p:sldLayoutId id="2147483721" r:id="rId10"/>
    <p:sldLayoutId id="2147483693" r:id="rId11"/>
    <p:sldLayoutId id="2147483709" r:id="rId12"/>
    <p:sldLayoutId id="2147483710" r:id="rId13"/>
    <p:sldLayoutId id="2147483718" r:id="rId14"/>
    <p:sldLayoutId id="2147483669" r:id="rId15"/>
    <p:sldLayoutId id="2147483708" r:id="rId16"/>
    <p:sldLayoutId id="2147483719" r:id="rId17"/>
    <p:sldLayoutId id="2147483696" r:id="rId18"/>
    <p:sldLayoutId id="2147483707" r:id="rId19"/>
    <p:sldLayoutId id="2147483688" r:id="rId20"/>
    <p:sldLayoutId id="2147483694" r:id="rId21"/>
    <p:sldLayoutId id="2147483695" r:id="rId22"/>
    <p:sldLayoutId id="2147483706" r:id="rId23"/>
    <p:sldLayoutId id="2147483705" r:id="rId24"/>
    <p:sldLayoutId id="2147483704" r:id="rId25"/>
    <p:sldLayoutId id="2147483700" r:id="rId26"/>
  </p:sldLayoutIdLst>
  <p:hf sldNum="0" hdr="0" ftr="0" dt="0"/>
  <p:txStyles>
    <p:titleStyle>
      <a:lvl1pPr algn="l" defTabSz="914400" rtl="0" eaLnBrk="1" latinLnBrk="0" hangingPunct="1">
        <a:lnSpc>
          <a:spcPts val="4200"/>
        </a:lnSpc>
        <a:spcBef>
          <a:spcPct val="0"/>
        </a:spcBef>
        <a:buNone/>
        <a:defRPr sz="3800" b="1" kern="1200">
          <a:solidFill>
            <a:schemeClr val="tx2"/>
          </a:solidFill>
          <a:latin typeface="+mj-lt"/>
          <a:ea typeface="+mj-ea"/>
          <a:cs typeface="+mj-cs"/>
        </a:defRPr>
      </a:lvl1pPr>
    </p:titleStyle>
    <p:bodyStyle>
      <a:lvl1pPr marL="307975" indent="-307975" algn="l" defTabSz="914400" rtl="0" eaLnBrk="1" latinLnBrk="0" hangingPunct="1">
        <a:lnSpc>
          <a:spcPct val="100000"/>
        </a:lnSpc>
        <a:spcBef>
          <a:spcPts val="600"/>
        </a:spcBef>
        <a:buSzPct val="93000"/>
        <a:buFont typeface="Arial" panose="020B0604020202020204" pitchFamily="34" charset="0"/>
        <a:buChar char="•"/>
        <a:defRPr sz="2000" kern="1200">
          <a:solidFill>
            <a:schemeClr val="tx1"/>
          </a:solidFill>
          <a:latin typeface="+mn-lt"/>
          <a:ea typeface="+mn-ea"/>
          <a:cs typeface="+mn-cs"/>
        </a:defRPr>
      </a:lvl1pPr>
      <a:lvl2pPr marL="627063" indent="-312738" algn="l" defTabSz="914400" rtl="0" eaLnBrk="1" latinLnBrk="0" hangingPunct="1">
        <a:lnSpc>
          <a:spcPct val="100000"/>
        </a:lnSpc>
        <a:spcBef>
          <a:spcPts val="0"/>
        </a:spcBef>
        <a:buSzPct val="93000"/>
        <a:buFont typeface="Arial" panose="020B0604020202020204" pitchFamily="34" charset="0"/>
        <a:buChar char="•"/>
        <a:defRPr sz="2000" kern="1200">
          <a:solidFill>
            <a:schemeClr val="tx1"/>
          </a:solidFill>
          <a:latin typeface="+mn-lt"/>
          <a:ea typeface="+mn-ea"/>
          <a:cs typeface="+mn-cs"/>
        </a:defRPr>
      </a:lvl2pPr>
      <a:lvl3pPr marL="893763" indent="-303213"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4pPr>
      <a:lvl5pPr marL="1447800" indent="-276225" algn="l" defTabSz="914400" rtl="0" eaLnBrk="1" latinLnBrk="0" hangingPunct="1">
        <a:lnSpc>
          <a:spcPct val="100000"/>
        </a:lnSpc>
        <a:spcBef>
          <a:spcPts val="0"/>
        </a:spcBef>
        <a:buSzPct val="93000"/>
        <a:buFont typeface="Roboto" panose="02000000000000000000" pitchFamily="2" charset="0"/>
        <a:buChar char="&gt;"/>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39" userDrawn="1">
          <p15:clr>
            <a:srgbClr val="F26B43"/>
          </p15:clr>
        </p15:guide>
        <p15:guide id="2" orient="horz" pos="3498" userDrawn="1">
          <p15:clr>
            <a:srgbClr val="F26B43"/>
          </p15:clr>
        </p15:guide>
        <p15:guide id="3" pos="1164" userDrawn="1">
          <p15:clr>
            <a:srgbClr val="F26B43"/>
          </p15:clr>
        </p15:guide>
        <p15:guide id="4" orient="horz" pos="1344" userDrawn="1">
          <p15:clr>
            <a:srgbClr val="F26B43"/>
          </p15:clr>
        </p15:guide>
        <p15:guide id="5" orient="horz" pos="1774" userDrawn="1">
          <p15:clr>
            <a:srgbClr val="F26B43"/>
          </p15:clr>
        </p15:guide>
        <p15:guide id="6" orient="horz" pos="3997" userDrawn="1">
          <p15:clr>
            <a:srgbClr val="F26B43"/>
          </p15:clr>
        </p15:guide>
        <p15:guide id="7" pos="4430" userDrawn="1">
          <p15:clr>
            <a:srgbClr val="F26B43"/>
          </p15:clr>
        </p15:guide>
        <p15:guide id="8" pos="4203"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mailto:mona@scb.se"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4542F6-18DE-4E3E-A048-0B260AAAB25B}"/>
              </a:ext>
            </a:extLst>
          </p:cNvPr>
          <p:cNvSpPr>
            <a:spLocks noGrp="1"/>
          </p:cNvSpPr>
          <p:nvPr>
            <p:ph type="ctrTitle"/>
          </p:nvPr>
        </p:nvSpPr>
        <p:spPr/>
        <p:txBody>
          <a:bodyPr/>
          <a:lstStyle/>
          <a:p>
            <a:pPr algn="ctr"/>
            <a:r>
              <a:rPr lang="sv-SE" sz="13000" dirty="0"/>
              <a:t>SCB</a:t>
            </a:r>
            <a:br>
              <a:rPr lang="sv-SE" dirty="0"/>
            </a:br>
            <a:r>
              <a:rPr lang="sv-SE" dirty="0"/>
              <a:t> </a:t>
            </a:r>
          </a:p>
        </p:txBody>
      </p:sp>
      <p:sp>
        <p:nvSpPr>
          <p:cNvPr id="5" name="Platshållare för text 4">
            <a:extLst>
              <a:ext uri="{FF2B5EF4-FFF2-40B4-BE49-F238E27FC236}">
                <a16:creationId xmlns:a16="http://schemas.microsoft.com/office/drawing/2014/main" id="{7DF1DE92-D1FF-4701-8A2E-5217F911EE06}"/>
              </a:ext>
            </a:extLst>
          </p:cNvPr>
          <p:cNvSpPr>
            <a:spLocks noGrp="1"/>
          </p:cNvSpPr>
          <p:nvPr>
            <p:ph type="body" sz="quarter" idx="10"/>
          </p:nvPr>
        </p:nvSpPr>
        <p:spPr/>
        <p:txBody>
          <a:bodyPr/>
          <a:lstStyle/>
          <a:p>
            <a:pPr algn="ctr"/>
            <a:r>
              <a:rPr lang="sv-SE" dirty="0"/>
              <a:t>Ann-Sofie Davidsson</a:t>
            </a:r>
          </a:p>
          <a:p>
            <a:pPr algn="ctr"/>
            <a:r>
              <a:rPr lang="sv-SE" dirty="0"/>
              <a:t>Christina Grandelius </a:t>
            </a:r>
          </a:p>
        </p:txBody>
      </p:sp>
    </p:spTree>
    <p:extLst>
      <p:ext uri="{BB962C8B-B14F-4D97-AF65-F5344CB8AC3E}">
        <p14:creationId xmlns:p14="http://schemas.microsoft.com/office/powerpoint/2010/main" val="324580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DF6DD7-AB3B-646B-D135-AB504A31860E}"/>
              </a:ext>
            </a:extLst>
          </p:cNvPr>
          <p:cNvGraphicFramePr/>
          <p:nvPr>
            <p:extLst>
              <p:ext uri="{D42A27DB-BD31-4B8C-83A1-F6EECF244321}">
                <p14:modId xmlns:p14="http://schemas.microsoft.com/office/powerpoint/2010/main" val="303070117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F9148533-CE2A-B322-B92B-110D5FDB27B6}"/>
              </a:ext>
            </a:extLst>
          </p:cNvPr>
          <p:cNvSpPr txBox="1"/>
          <p:nvPr/>
        </p:nvSpPr>
        <p:spPr>
          <a:xfrm>
            <a:off x="2753033" y="3755922"/>
            <a:ext cx="560437" cy="253916"/>
          </a:xfrm>
          <a:prstGeom prst="rect">
            <a:avLst/>
          </a:prstGeom>
          <a:noFill/>
        </p:spPr>
        <p:txBody>
          <a:bodyPr wrap="square" rtlCol="0">
            <a:spAutoFit/>
          </a:bodyPr>
          <a:lstStyle/>
          <a:p>
            <a:r>
              <a:rPr lang="sv-SE" sz="1000" dirty="0">
                <a:solidFill>
                  <a:srgbClr val="FF0000"/>
                </a:solidFill>
              </a:rPr>
              <a:t>2024</a:t>
            </a:r>
          </a:p>
        </p:txBody>
      </p:sp>
    </p:spTree>
    <p:extLst>
      <p:ext uri="{BB962C8B-B14F-4D97-AF65-F5344CB8AC3E}">
        <p14:creationId xmlns:p14="http://schemas.microsoft.com/office/powerpoint/2010/main" val="164551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DF6DD7-AB3B-646B-D135-AB504A31860E}"/>
              </a:ext>
            </a:extLst>
          </p:cNvPr>
          <p:cNvGraphicFramePr/>
          <p:nvPr>
            <p:extLst>
              <p:ext uri="{D42A27DB-BD31-4B8C-83A1-F6EECF244321}">
                <p14:modId xmlns:p14="http://schemas.microsoft.com/office/powerpoint/2010/main" val="39556227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08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4DF6DD7-AB3B-646B-D135-AB504A31860E}"/>
              </a:ext>
            </a:extLst>
          </p:cNvPr>
          <p:cNvGraphicFramePr/>
          <p:nvPr>
            <p:extLst>
              <p:ext uri="{D42A27DB-BD31-4B8C-83A1-F6EECF244321}">
                <p14:modId xmlns:p14="http://schemas.microsoft.com/office/powerpoint/2010/main" val="228025254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89748C99-DE7B-B806-0884-B5F1BBE888A6}"/>
              </a:ext>
            </a:extLst>
          </p:cNvPr>
          <p:cNvSpPr txBox="1"/>
          <p:nvPr/>
        </p:nvSpPr>
        <p:spPr>
          <a:xfrm>
            <a:off x="2762865" y="3428999"/>
            <a:ext cx="473206" cy="246221"/>
          </a:xfrm>
          <a:prstGeom prst="rect">
            <a:avLst/>
          </a:prstGeom>
          <a:noFill/>
        </p:spPr>
        <p:txBody>
          <a:bodyPr wrap="none" rtlCol="0">
            <a:spAutoFit/>
          </a:bodyPr>
          <a:lstStyle/>
          <a:p>
            <a:r>
              <a:rPr lang="sv-SE" sz="1000" dirty="0">
                <a:solidFill>
                  <a:srgbClr val="FF0000"/>
                </a:solidFill>
              </a:rPr>
              <a:t>2024</a:t>
            </a:r>
          </a:p>
        </p:txBody>
      </p:sp>
    </p:spTree>
    <p:extLst>
      <p:ext uri="{BB962C8B-B14F-4D97-AF65-F5344CB8AC3E}">
        <p14:creationId xmlns:p14="http://schemas.microsoft.com/office/powerpoint/2010/main" val="37997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sz="1400" dirty="0"/>
            </a:br>
            <a:r>
              <a:rPr lang="sv-SE" dirty="0"/>
              <a:t>Regioner – Topp 5</a:t>
            </a:r>
            <a:br>
              <a:rPr lang="sv-SE" dirty="0"/>
            </a:br>
            <a:r>
              <a:rPr lang="sv-SE" sz="2000" dirty="0"/>
              <a:t>- totalt antal inloggningar*</a:t>
            </a:r>
          </a:p>
        </p:txBody>
      </p:sp>
      <p:sp>
        <p:nvSpPr>
          <p:cNvPr id="3" name="Platshållare för text 2"/>
          <p:cNvSpPr>
            <a:spLocks noGrp="1"/>
          </p:cNvSpPr>
          <p:nvPr>
            <p:ph type="body" sz="quarter" idx="14"/>
          </p:nvPr>
        </p:nvSpPr>
        <p:spPr>
          <a:xfrm>
            <a:off x="1839913" y="3147526"/>
            <a:ext cx="4832350" cy="2732088"/>
          </a:xfrm>
        </p:spPr>
        <p:txBody>
          <a:bodyPr/>
          <a:lstStyle/>
          <a:p>
            <a:r>
              <a:rPr lang="sv-SE" dirty="0"/>
              <a:t>Västra Götalandsregionen</a:t>
            </a:r>
          </a:p>
          <a:p>
            <a:r>
              <a:rPr lang="sv-SE" dirty="0"/>
              <a:t>Stockholm</a:t>
            </a:r>
          </a:p>
          <a:p>
            <a:r>
              <a:rPr lang="sv-SE" dirty="0"/>
              <a:t>Gävleborg</a:t>
            </a:r>
          </a:p>
          <a:p>
            <a:r>
              <a:rPr lang="sv-SE" dirty="0"/>
              <a:t>Kalmar</a:t>
            </a:r>
          </a:p>
          <a:p>
            <a:r>
              <a:rPr lang="sv-SE" dirty="0"/>
              <a:t>Jönköping (Västmanland)</a:t>
            </a:r>
          </a:p>
          <a:p>
            <a:endParaRPr lang="sv-SE" dirty="0"/>
          </a:p>
          <a:p>
            <a:pPr marL="0" indent="0">
              <a:buNone/>
            </a:pPr>
            <a:r>
              <a:rPr lang="sv-SE" sz="1400" dirty="0"/>
              <a:t> * Utloggning automatiskt efter 30 minuters inaktivitet</a:t>
            </a:r>
          </a:p>
          <a:p>
            <a:pPr marL="0" indent="0">
              <a:buNone/>
            </a:pPr>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46663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dirty="0"/>
            </a:br>
            <a:r>
              <a:rPr lang="sv-SE" dirty="0"/>
              <a:t>Regioner - Topp 5</a:t>
            </a:r>
            <a:br>
              <a:rPr lang="sv-SE" dirty="0"/>
            </a:br>
            <a:r>
              <a:rPr lang="sv-SE" sz="2000" dirty="0"/>
              <a:t>- inloggningar i snitt per användare *</a:t>
            </a:r>
          </a:p>
        </p:txBody>
      </p:sp>
      <p:sp>
        <p:nvSpPr>
          <p:cNvPr id="3" name="Platshållare för text 2"/>
          <p:cNvSpPr>
            <a:spLocks noGrp="1"/>
          </p:cNvSpPr>
          <p:nvPr>
            <p:ph type="body" sz="quarter" idx="14"/>
          </p:nvPr>
        </p:nvSpPr>
        <p:spPr>
          <a:xfrm>
            <a:off x="1839913" y="3122231"/>
            <a:ext cx="4832350" cy="2732088"/>
          </a:xfrm>
        </p:spPr>
        <p:txBody>
          <a:bodyPr/>
          <a:lstStyle/>
          <a:p>
            <a:r>
              <a:rPr lang="sv-SE" dirty="0"/>
              <a:t>Västernorrland (Kronoberg)</a:t>
            </a:r>
          </a:p>
          <a:p>
            <a:r>
              <a:rPr lang="sv-SE" dirty="0"/>
              <a:t>Kronoberg (Jämtland Härjedalen)</a:t>
            </a:r>
          </a:p>
          <a:p>
            <a:r>
              <a:rPr lang="sv-SE" dirty="0"/>
              <a:t>Västra Götaland  3:a (Kalmar) </a:t>
            </a:r>
          </a:p>
          <a:p>
            <a:r>
              <a:rPr lang="sv-SE" dirty="0"/>
              <a:t>Kalmar 3:a (Jönköping)</a:t>
            </a:r>
          </a:p>
          <a:p>
            <a:r>
              <a:rPr lang="sv-SE" dirty="0"/>
              <a:t>Östergötland (Västra Götalandsregionen)</a:t>
            </a:r>
          </a:p>
          <a:p>
            <a:endParaRPr lang="sv-SE" dirty="0"/>
          </a:p>
          <a:p>
            <a:pPr marL="0" indent="0">
              <a:buNone/>
            </a:pPr>
            <a:r>
              <a:rPr lang="sv-SE" sz="1400" dirty="0"/>
              <a:t>* Utloggning automatiskt efter 30 minuters inaktivitet</a:t>
            </a:r>
          </a:p>
        </p:txBody>
      </p:sp>
      <p:sp>
        <p:nvSpPr>
          <p:cNvPr id="5" name="Platshållare för bild 4">
            <a:extLst>
              <a:ext uri="{FF2B5EF4-FFF2-40B4-BE49-F238E27FC236}">
                <a16:creationId xmlns:a16="http://schemas.microsoft.com/office/drawing/2014/main" id="{4D41F1D7-84C4-C325-8DDA-E9910F459A20}"/>
              </a:ext>
            </a:extLst>
          </p:cNvPr>
          <p:cNvSpPr>
            <a:spLocks noGrp="1"/>
          </p:cNvSpPr>
          <p:nvPr>
            <p:ph type="pic" sz="quarter" idx="15"/>
          </p:nvPr>
        </p:nvSpPr>
        <p:spPr/>
      </p:sp>
    </p:spTree>
    <p:extLst>
      <p:ext uri="{BB962C8B-B14F-4D97-AF65-F5344CB8AC3E}">
        <p14:creationId xmlns:p14="http://schemas.microsoft.com/office/powerpoint/2010/main" val="235121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4827498" cy="1505675"/>
          </a:xfrm>
        </p:spPr>
        <p:txBody>
          <a:bodyPr/>
          <a:lstStyle/>
          <a:p>
            <a:r>
              <a:rPr lang="sv-SE" sz="1200" dirty="0"/>
              <a:t>Regiondatabasen, aktiva användare, år 2023 inom (parentes)</a:t>
            </a:r>
            <a:br>
              <a:rPr lang="sv-SE" dirty="0"/>
            </a:br>
            <a:r>
              <a:rPr lang="sv-SE" dirty="0"/>
              <a:t>Kommuner – Topp 5</a:t>
            </a:r>
            <a:br>
              <a:rPr lang="sv-SE" dirty="0"/>
            </a:br>
            <a:r>
              <a:rPr lang="sv-SE" sz="2000" dirty="0"/>
              <a:t>- totalt antal inloggningar*</a:t>
            </a:r>
            <a:br>
              <a:rPr lang="sv-SE" sz="2000" dirty="0"/>
            </a:br>
            <a:endParaRPr lang="sv-SE" sz="2000" dirty="0"/>
          </a:p>
        </p:txBody>
      </p:sp>
      <p:sp>
        <p:nvSpPr>
          <p:cNvPr id="3" name="Platshållare för text 2"/>
          <p:cNvSpPr>
            <a:spLocks noGrp="1"/>
          </p:cNvSpPr>
          <p:nvPr>
            <p:ph type="body" sz="quarter" idx="14"/>
          </p:nvPr>
        </p:nvSpPr>
        <p:spPr>
          <a:xfrm>
            <a:off x="1844766" y="3132048"/>
            <a:ext cx="4827498" cy="2732088"/>
          </a:xfrm>
        </p:spPr>
        <p:txBody>
          <a:bodyPr/>
          <a:lstStyle/>
          <a:p>
            <a:r>
              <a:rPr lang="sv-SE" dirty="0"/>
              <a:t>Örebro (Hofors)</a:t>
            </a:r>
          </a:p>
          <a:p>
            <a:r>
              <a:rPr lang="sv-SE" dirty="0"/>
              <a:t>Hofors (Örebro)</a:t>
            </a:r>
          </a:p>
          <a:p>
            <a:r>
              <a:rPr lang="sv-SE" dirty="0"/>
              <a:t>Oskarshamn (Emmaboda)</a:t>
            </a:r>
          </a:p>
          <a:p>
            <a:r>
              <a:rPr lang="sv-SE" dirty="0"/>
              <a:t>Hallstahammar (Kävlinge)</a:t>
            </a:r>
          </a:p>
          <a:p>
            <a:r>
              <a:rPr lang="sv-SE" dirty="0"/>
              <a:t>Fagersta(Enköping, Botkyrka)</a:t>
            </a:r>
          </a:p>
          <a:p>
            <a:endParaRPr lang="sv-SE" dirty="0"/>
          </a:p>
          <a:p>
            <a:pPr marL="0" indent="0">
              <a:buNone/>
            </a:pPr>
            <a:r>
              <a:rPr lang="sv-SE" sz="1400" dirty="0"/>
              <a:t>* Utloggning automatiskt efter 30 minuters inaktivitet</a:t>
            </a:r>
          </a:p>
          <a:p>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100378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dirty="0"/>
            </a:br>
            <a:r>
              <a:rPr lang="sv-SE" dirty="0"/>
              <a:t>Kommuner - Topp 5</a:t>
            </a:r>
            <a:br>
              <a:rPr lang="sv-SE" sz="2400" dirty="0"/>
            </a:br>
            <a:r>
              <a:rPr lang="sv-SE" sz="2000" dirty="0"/>
              <a:t>- inloggningar i snitt per användare *</a:t>
            </a:r>
          </a:p>
        </p:txBody>
      </p:sp>
      <p:sp>
        <p:nvSpPr>
          <p:cNvPr id="3" name="Platshållare för text 2"/>
          <p:cNvSpPr>
            <a:spLocks noGrp="1"/>
          </p:cNvSpPr>
          <p:nvPr>
            <p:ph type="body" sz="quarter" idx="14"/>
          </p:nvPr>
        </p:nvSpPr>
        <p:spPr>
          <a:xfrm>
            <a:off x="1839913" y="3158758"/>
            <a:ext cx="4832350" cy="2732088"/>
          </a:xfrm>
        </p:spPr>
        <p:txBody>
          <a:bodyPr/>
          <a:lstStyle/>
          <a:p>
            <a:r>
              <a:rPr lang="sv-SE" dirty="0"/>
              <a:t>Fagersta (Emmaboda)</a:t>
            </a:r>
          </a:p>
          <a:p>
            <a:r>
              <a:rPr lang="sv-SE" dirty="0"/>
              <a:t>Örebro (Botkyrka)</a:t>
            </a:r>
          </a:p>
          <a:p>
            <a:r>
              <a:rPr lang="sv-SE" dirty="0"/>
              <a:t>Malmö (Karlskoga)</a:t>
            </a:r>
          </a:p>
          <a:p>
            <a:r>
              <a:rPr lang="sv-SE" dirty="0"/>
              <a:t>Karlskoga (Fagersta)</a:t>
            </a:r>
          </a:p>
          <a:p>
            <a:r>
              <a:rPr lang="sv-SE" dirty="0"/>
              <a:t>Enköping (Helsingborg)</a:t>
            </a:r>
          </a:p>
          <a:p>
            <a:endParaRPr lang="sv-SE" dirty="0"/>
          </a:p>
          <a:p>
            <a:pPr marL="0" indent="0">
              <a:buNone/>
            </a:pPr>
            <a:r>
              <a:rPr lang="sv-SE" sz="1400" dirty="0"/>
              <a:t>* Utloggning automatiskt efter 30 minuters inaktivitet</a:t>
            </a:r>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98040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4827498" cy="1505675"/>
          </a:xfrm>
        </p:spPr>
        <p:txBody>
          <a:bodyPr/>
          <a:lstStyle/>
          <a:p>
            <a:r>
              <a:rPr lang="sv-SE" sz="1200" dirty="0"/>
              <a:t>Regiondatabasen, aktiva användare, år 2023 inom (parentes)</a:t>
            </a:r>
            <a:br>
              <a:rPr lang="sv-SE" dirty="0"/>
            </a:br>
            <a:r>
              <a:rPr lang="sv-SE" dirty="0"/>
              <a:t>Större kommuner – Topp 5</a:t>
            </a:r>
            <a:br>
              <a:rPr lang="sv-SE" dirty="0"/>
            </a:br>
            <a:r>
              <a:rPr lang="sv-SE" sz="2000" dirty="0"/>
              <a:t>- totalt antal inloggningar*</a:t>
            </a:r>
            <a:br>
              <a:rPr lang="sv-SE" sz="2000" dirty="0"/>
            </a:br>
            <a:endParaRPr lang="sv-SE" sz="2000" dirty="0"/>
          </a:p>
        </p:txBody>
      </p:sp>
      <p:sp>
        <p:nvSpPr>
          <p:cNvPr id="3" name="Platshållare för text 2"/>
          <p:cNvSpPr>
            <a:spLocks noGrp="1"/>
          </p:cNvSpPr>
          <p:nvPr>
            <p:ph type="body" sz="quarter" idx="14"/>
          </p:nvPr>
        </p:nvSpPr>
        <p:spPr>
          <a:xfrm>
            <a:off x="1839914" y="3678974"/>
            <a:ext cx="4832350" cy="2732088"/>
          </a:xfrm>
        </p:spPr>
        <p:txBody>
          <a:bodyPr/>
          <a:lstStyle/>
          <a:p>
            <a:r>
              <a:rPr lang="sv-SE" dirty="0">
                <a:solidFill>
                  <a:srgbClr val="000000"/>
                </a:solidFill>
              </a:rPr>
              <a:t>Örebro (Örebro)</a:t>
            </a:r>
          </a:p>
          <a:p>
            <a:r>
              <a:rPr lang="sv-SE" dirty="0">
                <a:solidFill>
                  <a:srgbClr val="000000"/>
                </a:solidFill>
              </a:rPr>
              <a:t>Oskarshamn (Kävlinge)</a:t>
            </a:r>
          </a:p>
          <a:p>
            <a:r>
              <a:rPr lang="sv-SE" dirty="0">
                <a:solidFill>
                  <a:srgbClr val="000000"/>
                </a:solidFill>
              </a:rPr>
              <a:t>Värnamo (Botkyrka)</a:t>
            </a:r>
          </a:p>
          <a:p>
            <a:r>
              <a:rPr lang="sv-SE" dirty="0">
                <a:solidFill>
                  <a:srgbClr val="000000"/>
                </a:solidFill>
              </a:rPr>
              <a:t>Malmö (Enköping)</a:t>
            </a:r>
          </a:p>
          <a:p>
            <a:r>
              <a:rPr lang="sv-SE" dirty="0">
                <a:solidFill>
                  <a:srgbClr val="000000"/>
                </a:solidFill>
              </a:rPr>
              <a:t>Kungsbacka (Karlskoga)</a:t>
            </a:r>
          </a:p>
          <a:p>
            <a:endParaRPr lang="sv-SE" dirty="0"/>
          </a:p>
          <a:p>
            <a:pPr marL="0" indent="0">
              <a:buNone/>
            </a:pPr>
            <a:r>
              <a:rPr lang="sv-SE" sz="1400" dirty="0"/>
              <a:t>* Utloggning automatiskt efter 30 minuters inaktivitet</a:t>
            </a:r>
          </a:p>
          <a:p>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43764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4731525" cy="2108925"/>
          </a:xfrm>
        </p:spPr>
        <p:txBody>
          <a:bodyPr/>
          <a:lstStyle/>
          <a:p>
            <a:r>
              <a:rPr lang="sv-SE" sz="1200" dirty="0"/>
              <a:t>Regiondatabasen, aktiva användare, år 2023 inom (parentes)</a:t>
            </a:r>
            <a:br>
              <a:rPr lang="sv-SE" dirty="0"/>
            </a:br>
            <a:r>
              <a:rPr lang="sv-SE" dirty="0"/>
              <a:t>Större kommuner - Topp 5</a:t>
            </a:r>
            <a:br>
              <a:rPr lang="sv-SE" sz="2400" dirty="0"/>
            </a:br>
            <a:r>
              <a:rPr lang="sv-SE" sz="2000" dirty="0"/>
              <a:t>-inloggningar i snitt per användare *</a:t>
            </a:r>
            <a:br>
              <a:rPr lang="sv-SE" sz="2000" dirty="0"/>
            </a:br>
            <a:br>
              <a:rPr lang="sv-SE" sz="2000" dirty="0"/>
            </a:br>
            <a:br>
              <a:rPr lang="sv-SE" sz="2000" dirty="0"/>
            </a:br>
            <a:endParaRPr lang="sv-SE" sz="2000" dirty="0"/>
          </a:p>
        </p:txBody>
      </p:sp>
      <p:sp>
        <p:nvSpPr>
          <p:cNvPr id="3" name="Platshållare för text 2"/>
          <p:cNvSpPr>
            <a:spLocks noGrp="1"/>
          </p:cNvSpPr>
          <p:nvPr>
            <p:ph type="body" sz="quarter" idx="14"/>
          </p:nvPr>
        </p:nvSpPr>
        <p:spPr>
          <a:xfrm>
            <a:off x="1844766" y="3734712"/>
            <a:ext cx="4832350" cy="2732088"/>
          </a:xfrm>
        </p:spPr>
        <p:txBody>
          <a:bodyPr/>
          <a:lstStyle/>
          <a:p>
            <a:r>
              <a:rPr lang="sv-SE" dirty="0">
                <a:solidFill>
                  <a:srgbClr val="000000"/>
                </a:solidFill>
              </a:rPr>
              <a:t>Örebro (Karlskoga)</a:t>
            </a:r>
          </a:p>
          <a:p>
            <a:r>
              <a:rPr lang="sv-SE" dirty="0">
                <a:solidFill>
                  <a:srgbClr val="000000"/>
                </a:solidFill>
              </a:rPr>
              <a:t>Malmö (Helsingborg)</a:t>
            </a:r>
          </a:p>
          <a:p>
            <a:r>
              <a:rPr lang="sv-SE" dirty="0">
                <a:solidFill>
                  <a:srgbClr val="000000"/>
                </a:solidFill>
              </a:rPr>
              <a:t>Karlskoga (Vetlanda)</a:t>
            </a:r>
          </a:p>
          <a:p>
            <a:r>
              <a:rPr lang="sv-SE" dirty="0">
                <a:solidFill>
                  <a:srgbClr val="000000"/>
                </a:solidFill>
              </a:rPr>
              <a:t>Botkyrka (Kävlinge)</a:t>
            </a:r>
          </a:p>
          <a:p>
            <a:r>
              <a:rPr lang="sv-SE" dirty="0">
                <a:solidFill>
                  <a:srgbClr val="000000"/>
                </a:solidFill>
              </a:rPr>
              <a:t>Enköping (Örebro)</a:t>
            </a:r>
          </a:p>
          <a:p>
            <a:endParaRPr lang="sv-SE" dirty="0"/>
          </a:p>
          <a:p>
            <a:pPr marL="0" indent="0">
              <a:buNone/>
            </a:pPr>
            <a:r>
              <a:rPr lang="sv-SE" sz="1400" dirty="0"/>
              <a:t>* Utloggning automatiskt efter 30 minuters inaktivitet</a:t>
            </a:r>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150926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4827498" cy="1505675"/>
          </a:xfrm>
        </p:spPr>
        <p:txBody>
          <a:bodyPr/>
          <a:lstStyle/>
          <a:p>
            <a:r>
              <a:rPr lang="sv-SE" sz="1200" dirty="0"/>
              <a:t>Regiondatabasen, aktiva användare, år 2023 inom (parentes)</a:t>
            </a:r>
            <a:br>
              <a:rPr lang="sv-SE" dirty="0"/>
            </a:br>
            <a:r>
              <a:rPr lang="sv-SE" dirty="0"/>
              <a:t>Mindre kommuner – Topp 5</a:t>
            </a:r>
            <a:br>
              <a:rPr lang="sv-SE" dirty="0"/>
            </a:br>
            <a:r>
              <a:rPr lang="sv-SE" sz="2000" dirty="0"/>
              <a:t>- totalt antal inloggningar*</a:t>
            </a:r>
            <a:br>
              <a:rPr lang="sv-SE" sz="2000" dirty="0"/>
            </a:br>
            <a:endParaRPr lang="sv-SE" sz="2000" dirty="0"/>
          </a:p>
        </p:txBody>
      </p:sp>
      <p:sp>
        <p:nvSpPr>
          <p:cNvPr id="3" name="Platshållare för text 2"/>
          <p:cNvSpPr>
            <a:spLocks noGrp="1"/>
          </p:cNvSpPr>
          <p:nvPr>
            <p:ph type="body" sz="quarter" idx="14"/>
          </p:nvPr>
        </p:nvSpPr>
        <p:spPr>
          <a:xfrm>
            <a:off x="1839914" y="3678974"/>
            <a:ext cx="4832350" cy="2732088"/>
          </a:xfrm>
        </p:spPr>
        <p:txBody>
          <a:bodyPr/>
          <a:lstStyle/>
          <a:p>
            <a:r>
              <a:rPr lang="sv-SE" dirty="0"/>
              <a:t>Hofors (Hofors)</a:t>
            </a:r>
          </a:p>
          <a:p>
            <a:r>
              <a:rPr lang="sv-SE" dirty="0"/>
              <a:t>Hallstahammar (Emmaboda)</a:t>
            </a:r>
          </a:p>
          <a:p>
            <a:r>
              <a:rPr lang="sv-SE" dirty="0"/>
              <a:t>Fagersta (Hallstahammar)</a:t>
            </a:r>
          </a:p>
          <a:p>
            <a:r>
              <a:rPr lang="sv-SE" dirty="0"/>
              <a:t>Höör (Leksand)</a:t>
            </a:r>
          </a:p>
          <a:p>
            <a:r>
              <a:rPr lang="sv-SE" dirty="0"/>
              <a:t>Vaggeryd (Lilla Edet)</a:t>
            </a:r>
          </a:p>
          <a:p>
            <a:endParaRPr lang="sv-SE" dirty="0"/>
          </a:p>
          <a:p>
            <a:pPr marL="0" indent="0">
              <a:buNone/>
            </a:pPr>
            <a:r>
              <a:rPr lang="sv-SE" sz="1400" dirty="0"/>
              <a:t>* Utloggning automatiskt efter 30 minuters inaktivitet</a:t>
            </a:r>
          </a:p>
          <a:p>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10022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1844766" y="2392680"/>
            <a:ext cx="8526462" cy="4265813"/>
          </a:xfrm>
        </p:spPr>
        <p:txBody>
          <a:bodyPr/>
          <a:lstStyle/>
          <a:p>
            <a:pPr marL="0" indent="0">
              <a:buNone/>
            </a:pPr>
            <a:r>
              <a:rPr lang="sv-SE" sz="2800" dirty="0"/>
              <a:t>Gunilla Sandberg: Sektionschef för Uppdragstjänster</a:t>
            </a:r>
          </a:p>
          <a:p>
            <a:pPr marL="0" indent="0">
              <a:buNone/>
            </a:pPr>
            <a:endParaRPr lang="sv-SE" sz="2800" dirty="0"/>
          </a:p>
          <a:p>
            <a:pPr marL="0" indent="0">
              <a:buNone/>
            </a:pPr>
            <a:r>
              <a:rPr lang="sv-SE" sz="2800" dirty="0"/>
              <a:t>Tina Svahn, Christina Grandelius: Kontaktpersoner för regionansvariga (RUA), avtal, PUB-avtal, innehåll och övrig administration </a:t>
            </a:r>
          </a:p>
          <a:p>
            <a:pPr marL="0" indent="0">
              <a:buNone/>
            </a:pPr>
            <a:endParaRPr lang="sv-SE" sz="2800" dirty="0"/>
          </a:p>
          <a:p>
            <a:pPr marL="0" indent="0">
              <a:buNone/>
            </a:pPr>
            <a:r>
              <a:rPr lang="sv-SE" sz="2800" dirty="0"/>
              <a:t>Ann-Sofie Davidsson, Björn Larsson: Producenter, databas och innehåll </a:t>
            </a:r>
          </a:p>
          <a:p>
            <a:pPr marL="0" indent="0">
              <a:buNone/>
            </a:pPr>
            <a:endParaRPr lang="sv-SE" sz="2400" dirty="0"/>
          </a:p>
          <a:p>
            <a:pPr marL="0" indent="0">
              <a:buNone/>
            </a:pPr>
            <a:endParaRPr lang="sv-SE" sz="1800" dirty="0">
              <a:solidFill>
                <a:schemeClr val="tx1">
                  <a:lumMod val="65000"/>
                  <a:lumOff val="35000"/>
                </a:schemeClr>
              </a:solidFill>
            </a:endParaRPr>
          </a:p>
          <a:p>
            <a:endParaRPr lang="sv-SE" sz="1800" dirty="0">
              <a:solidFill>
                <a:schemeClr val="tx1">
                  <a:lumMod val="65000"/>
                  <a:lumOff val="35000"/>
                </a:schemeClr>
              </a:solidFill>
            </a:endParaRPr>
          </a:p>
        </p:txBody>
      </p:sp>
      <p:sp>
        <p:nvSpPr>
          <p:cNvPr id="5" name="Rubrik 4"/>
          <p:cNvSpPr>
            <a:spLocks noGrp="1"/>
          </p:cNvSpPr>
          <p:nvPr>
            <p:ph type="title"/>
          </p:nvPr>
        </p:nvSpPr>
        <p:spPr>
          <a:xfrm>
            <a:off x="1844766" y="809450"/>
            <a:ext cx="9234714" cy="1049829"/>
          </a:xfrm>
        </p:spPr>
        <p:txBody>
          <a:bodyPr/>
          <a:lstStyle/>
          <a:p>
            <a:r>
              <a:rPr lang="sv-SE" dirty="0"/>
              <a:t>Vi som jobbar med Regiondatabasen	</a:t>
            </a:r>
          </a:p>
        </p:txBody>
      </p:sp>
    </p:spTree>
    <p:extLst>
      <p:ext uri="{BB962C8B-B14F-4D97-AF65-F5344CB8AC3E}">
        <p14:creationId xmlns:p14="http://schemas.microsoft.com/office/powerpoint/2010/main" val="1488891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4731525" cy="2108925"/>
          </a:xfrm>
        </p:spPr>
        <p:txBody>
          <a:bodyPr/>
          <a:lstStyle/>
          <a:p>
            <a:r>
              <a:rPr lang="sv-SE" sz="1200" dirty="0"/>
              <a:t>Regiondatabasen, aktiva användare, år 2023 inom (parentes)</a:t>
            </a:r>
            <a:br>
              <a:rPr lang="sv-SE" dirty="0"/>
            </a:br>
            <a:r>
              <a:rPr lang="sv-SE" dirty="0"/>
              <a:t>Mindre kommuner - Topp 5</a:t>
            </a:r>
            <a:br>
              <a:rPr lang="sv-SE" sz="2400" dirty="0"/>
            </a:br>
            <a:r>
              <a:rPr lang="sv-SE" sz="2000" dirty="0"/>
              <a:t>-inloggningar i snitt per användare *</a:t>
            </a:r>
            <a:br>
              <a:rPr lang="sv-SE" sz="2000" dirty="0"/>
            </a:br>
            <a:br>
              <a:rPr lang="sv-SE" sz="2000" dirty="0"/>
            </a:br>
            <a:br>
              <a:rPr lang="sv-SE" sz="2000" dirty="0"/>
            </a:br>
            <a:endParaRPr lang="sv-SE" sz="2000" dirty="0"/>
          </a:p>
        </p:txBody>
      </p:sp>
      <p:sp>
        <p:nvSpPr>
          <p:cNvPr id="3" name="Platshållare för text 2"/>
          <p:cNvSpPr>
            <a:spLocks noGrp="1"/>
          </p:cNvSpPr>
          <p:nvPr>
            <p:ph type="body" sz="quarter" idx="14"/>
          </p:nvPr>
        </p:nvSpPr>
        <p:spPr>
          <a:xfrm>
            <a:off x="1844766" y="3734712"/>
            <a:ext cx="4832350" cy="2732088"/>
          </a:xfrm>
        </p:spPr>
        <p:txBody>
          <a:bodyPr/>
          <a:lstStyle/>
          <a:p>
            <a:r>
              <a:rPr lang="sv-SE" dirty="0"/>
              <a:t>Fagersta (Emmaboda)</a:t>
            </a:r>
          </a:p>
          <a:p>
            <a:r>
              <a:rPr lang="sv-SE" dirty="0"/>
              <a:t>Hofors (Fagersta)</a:t>
            </a:r>
          </a:p>
          <a:p>
            <a:r>
              <a:rPr lang="sv-SE" dirty="0"/>
              <a:t>Gagnef(  Gagnef)</a:t>
            </a:r>
          </a:p>
          <a:p>
            <a:r>
              <a:rPr lang="sv-SE" dirty="0"/>
              <a:t>Höör (Hofors)</a:t>
            </a:r>
          </a:p>
          <a:p>
            <a:r>
              <a:rPr lang="sv-SE" dirty="0"/>
              <a:t>Hultsfred </a:t>
            </a:r>
            <a:r>
              <a:rPr lang="sv-SE"/>
              <a:t>(Hedemora)</a:t>
            </a:r>
            <a:endParaRPr lang="sv-SE" dirty="0"/>
          </a:p>
          <a:p>
            <a:endParaRPr lang="sv-SE" dirty="0"/>
          </a:p>
          <a:p>
            <a:pPr marL="0" indent="0">
              <a:buNone/>
            </a:pPr>
            <a:r>
              <a:rPr lang="sv-SE" sz="1400" dirty="0"/>
              <a:t>* Utloggning automatiskt efter 30 minuters inaktivitet</a:t>
            </a:r>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216293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sz="1400" dirty="0"/>
            </a:br>
            <a:r>
              <a:rPr lang="sv-SE" dirty="0"/>
              <a:t>Regioner – Topp 5</a:t>
            </a:r>
            <a:br>
              <a:rPr lang="sv-SE" dirty="0"/>
            </a:br>
            <a:r>
              <a:rPr lang="sv-SE" sz="2000" dirty="0"/>
              <a:t>- Antal filuttag</a:t>
            </a:r>
          </a:p>
        </p:txBody>
      </p:sp>
      <p:sp>
        <p:nvSpPr>
          <p:cNvPr id="3" name="Platshållare för text 2"/>
          <p:cNvSpPr>
            <a:spLocks noGrp="1"/>
          </p:cNvSpPr>
          <p:nvPr>
            <p:ph type="body" sz="quarter" idx="14"/>
          </p:nvPr>
        </p:nvSpPr>
        <p:spPr>
          <a:xfrm>
            <a:off x="1839913" y="3147526"/>
            <a:ext cx="4832350" cy="2732088"/>
          </a:xfrm>
        </p:spPr>
        <p:txBody>
          <a:bodyPr/>
          <a:lstStyle/>
          <a:p>
            <a:r>
              <a:rPr lang="sv-SE" dirty="0"/>
              <a:t>Västra Götaland (Gävleborg)</a:t>
            </a:r>
          </a:p>
          <a:p>
            <a:r>
              <a:rPr lang="sv-SE" dirty="0"/>
              <a:t>Skåne (Skåne)</a:t>
            </a:r>
          </a:p>
          <a:p>
            <a:r>
              <a:rPr lang="sv-SE" dirty="0"/>
              <a:t>Gävleborg (Halland)</a:t>
            </a:r>
          </a:p>
          <a:p>
            <a:r>
              <a:rPr lang="sv-SE" dirty="0"/>
              <a:t>Jönköping (Dalarna)</a:t>
            </a:r>
          </a:p>
          <a:p>
            <a:r>
              <a:rPr lang="sv-SE" dirty="0"/>
              <a:t>Dalarna (Västra Götaland)</a:t>
            </a:r>
          </a:p>
          <a:p>
            <a:endParaRPr lang="sv-SE" dirty="0"/>
          </a:p>
          <a:p>
            <a:pPr marL="0" indent="0">
              <a:buNone/>
            </a:pPr>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43066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sz="1400" dirty="0"/>
            </a:br>
            <a:r>
              <a:rPr lang="sv-SE" dirty="0"/>
              <a:t>Regioner – Topp 5</a:t>
            </a:r>
            <a:br>
              <a:rPr lang="sv-SE" dirty="0"/>
            </a:br>
            <a:r>
              <a:rPr lang="sv-SE" sz="2000" dirty="0"/>
              <a:t>- Antal filuttag i snitt</a:t>
            </a:r>
          </a:p>
        </p:txBody>
      </p:sp>
      <p:sp>
        <p:nvSpPr>
          <p:cNvPr id="3" name="Platshållare för text 2"/>
          <p:cNvSpPr>
            <a:spLocks noGrp="1"/>
          </p:cNvSpPr>
          <p:nvPr>
            <p:ph type="body" sz="quarter" idx="14"/>
          </p:nvPr>
        </p:nvSpPr>
        <p:spPr>
          <a:xfrm>
            <a:off x="1839913" y="3147526"/>
            <a:ext cx="4832350" cy="2732088"/>
          </a:xfrm>
        </p:spPr>
        <p:txBody>
          <a:bodyPr/>
          <a:lstStyle/>
          <a:p>
            <a:r>
              <a:rPr lang="sv-SE" dirty="0"/>
              <a:t>Jönköping (Jönköping)</a:t>
            </a:r>
          </a:p>
          <a:p>
            <a:r>
              <a:rPr lang="sv-SE" dirty="0"/>
              <a:t>Jämtland Härjedalen (Kronoberg)</a:t>
            </a:r>
          </a:p>
          <a:p>
            <a:r>
              <a:rPr lang="sv-SE" dirty="0"/>
              <a:t>Västra Götaland (Jämtland Härjedalen)</a:t>
            </a:r>
          </a:p>
          <a:p>
            <a:r>
              <a:rPr lang="sv-SE" dirty="0"/>
              <a:t>Dalarna (Sörmland)</a:t>
            </a:r>
          </a:p>
          <a:p>
            <a:r>
              <a:rPr lang="sv-SE" dirty="0"/>
              <a:t>Kronoberg (Skåne)</a:t>
            </a:r>
          </a:p>
          <a:p>
            <a:endParaRPr lang="sv-SE" dirty="0"/>
          </a:p>
          <a:p>
            <a:pPr marL="0" indent="0">
              <a:buNone/>
            </a:pPr>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61909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dirty="0"/>
            </a:br>
            <a:r>
              <a:rPr lang="sv-SE" dirty="0"/>
              <a:t>Kommuner - Topp 5</a:t>
            </a:r>
            <a:br>
              <a:rPr lang="sv-SE" sz="2400" dirty="0"/>
            </a:br>
            <a:r>
              <a:rPr lang="sv-SE" sz="2000" dirty="0"/>
              <a:t>- Antal filuttag</a:t>
            </a:r>
          </a:p>
        </p:txBody>
      </p:sp>
      <p:sp>
        <p:nvSpPr>
          <p:cNvPr id="3" name="Platshållare för text 2"/>
          <p:cNvSpPr>
            <a:spLocks noGrp="1"/>
          </p:cNvSpPr>
          <p:nvPr>
            <p:ph type="body" sz="quarter" idx="14"/>
          </p:nvPr>
        </p:nvSpPr>
        <p:spPr>
          <a:xfrm>
            <a:off x="1839913" y="3158758"/>
            <a:ext cx="4832350" cy="2732088"/>
          </a:xfrm>
        </p:spPr>
        <p:txBody>
          <a:bodyPr/>
          <a:lstStyle/>
          <a:p>
            <a:r>
              <a:rPr lang="sv-SE" dirty="0"/>
              <a:t>Malmö (Uppsala)</a:t>
            </a:r>
          </a:p>
          <a:p>
            <a:r>
              <a:rPr lang="sv-SE" dirty="0"/>
              <a:t>Helsingborg (Helsingborg)</a:t>
            </a:r>
          </a:p>
          <a:p>
            <a:r>
              <a:rPr lang="sv-SE" dirty="0"/>
              <a:t>Västerås (Landskrona)</a:t>
            </a:r>
          </a:p>
          <a:p>
            <a:r>
              <a:rPr lang="sv-SE" dirty="0"/>
              <a:t>Kalmar (Västerås)</a:t>
            </a:r>
          </a:p>
          <a:p>
            <a:r>
              <a:rPr lang="sv-SE" dirty="0"/>
              <a:t>Eskilstuna (Kalmar)</a:t>
            </a:r>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83435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sz="1400" dirty="0"/>
            </a:br>
            <a:r>
              <a:rPr lang="sv-SE" dirty="0"/>
              <a:t>Kommuner – Topp 5</a:t>
            </a:r>
            <a:br>
              <a:rPr lang="sv-SE" dirty="0"/>
            </a:br>
            <a:r>
              <a:rPr lang="sv-SE" sz="2000" dirty="0"/>
              <a:t>- Antal filuttag i snitt</a:t>
            </a:r>
          </a:p>
        </p:txBody>
      </p:sp>
      <p:sp>
        <p:nvSpPr>
          <p:cNvPr id="3" name="Platshållare för text 2"/>
          <p:cNvSpPr>
            <a:spLocks noGrp="1"/>
          </p:cNvSpPr>
          <p:nvPr>
            <p:ph type="body" sz="quarter" idx="14"/>
          </p:nvPr>
        </p:nvSpPr>
        <p:spPr>
          <a:xfrm>
            <a:off x="1839913" y="3147526"/>
            <a:ext cx="4832350" cy="2732088"/>
          </a:xfrm>
        </p:spPr>
        <p:txBody>
          <a:bodyPr/>
          <a:lstStyle/>
          <a:p>
            <a:r>
              <a:rPr lang="sv-SE" dirty="0"/>
              <a:t>Kalmar (Kalmar)</a:t>
            </a:r>
          </a:p>
          <a:p>
            <a:r>
              <a:rPr lang="sv-SE" dirty="0"/>
              <a:t>Eskilstuna (Haninge)</a:t>
            </a:r>
          </a:p>
          <a:p>
            <a:r>
              <a:rPr lang="sv-SE" dirty="0"/>
              <a:t>Huddinge ( Mölndal)</a:t>
            </a:r>
          </a:p>
          <a:p>
            <a:r>
              <a:rPr lang="sv-SE" dirty="0"/>
              <a:t>Luleå ( Landskrona)</a:t>
            </a:r>
          </a:p>
          <a:p>
            <a:r>
              <a:rPr lang="sv-SE" dirty="0"/>
              <a:t>Helsingborg (Helsingborg)</a:t>
            </a:r>
          </a:p>
          <a:p>
            <a:endParaRPr lang="sv-SE" dirty="0"/>
          </a:p>
          <a:p>
            <a:pPr marL="0" indent="0">
              <a:buNone/>
            </a:pPr>
            <a:endParaRPr lang="sv-SE"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94697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dirty="0"/>
            </a:br>
            <a:r>
              <a:rPr lang="sv-SE" dirty="0"/>
              <a:t>Mindre kommuner - Topp 5</a:t>
            </a:r>
            <a:br>
              <a:rPr lang="sv-SE" sz="2400" dirty="0"/>
            </a:br>
            <a:r>
              <a:rPr lang="sv-SE" sz="2000" dirty="0"/>
              <a:t>- Antal filuttag</a:t>
            </a:r>
          </a:p>
        </p:txBody>
      </p:sp>
      <p:sp>
        <p:nvSpPr>
          <p:cNvPr id="3" name="Platshållare för text 2"/>
          <p:cNvSpPr>
            <a:spLocks noGrp="1"/>
          </p:cNvSpPr>
          <p:nvPr>
            <p:ph type="body" sz="quarter" idx="14"/>
          </p:nvPr>
        </p:nvSpPr>
        <p:spPr>
          <a:xfrm>
            <a:off x="1839913" y="3525398"/>
            <a:ext cx="4832350" cy="2365448"/>
          </a:xfrm>
        </p:spPr>
        <p:txBody>
          <a:bodyPr/>
          <a:lstStyle/>
          <a:p>
            <a:r>
              <a:rPr lang="sv-SE" dirty="0"/>
              <a:t>Hultsfred (Hultsfred)</a:t>
            </a:r>
          </a:p>
          <a:p>
            <a:r>
              <a:rPr lang="sv-SE" dirty="0"/>
              <a:t>Höör (Tranås)</a:t>
            </a:r>
          </a:p>
          <a:p>
            <a:r>
              <a:rPr lang="sv-SE" dirty="0"/>
              <a:t>Tranås (Öckerö)</a:t>
            </a:r>
          </a:p>
          <a:p>
            <a:r>
              <a:rPr lang="sv-SE" dirty="0"/>
              <a:t>Öckerö (Tanum)</a:t>
            </a:r>
          </a:p>
          <a:p>
            <a:r>
              <a:rPr lang="sv-SE" dirty="0"/>
              <a:t>Simrishamn (Leksand)</a:t>
            </a:r>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90291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200" dirty="0"/>
              <a:t>Regiondatabasen, aktiva användare, år 2023 inom (parentes)</a:t>
            </a:r>
            <a:br>
              <a:rPr lang="sv-SE" dirty="0"/>
            </a:br>
            <a:r>
              <a:rPr lang="sv-SE" dirty="0"/>
              <a:t>Mindre kommuner - Topp 5</a:t>
            </a:r>
            <a:br>
              <a:rPr lang="sv-SE" sz="2400" dirty="0"/>
            </a:br>
            <a:r>
              <a:rPr lang="sv-SE" sz="2000" dirty="0"/>
              <a:t>- Antal filuttag i snitt</a:t>
            </a:r>
          </a:p>
        </p:txBody>
      </p:sp>
      <p:sp>
        <p:nvSpPr>
          <p:cNvPr id="3" name="Platshållare för text 2"/>
          <p:cNvSpPr>
            <a:spLocks noGrp="1"/>
          </p:cNvSpPr>
          <p:nvPr>
            <p:ph type="body" sz="quarter" idx="14"/>
          </p:nvPr>
        </p:nvSpPr>
        <p:spPr>
          <a:xfrm>
            <a:off x="1839913" y="3525398"/>
            <a:ext cx="4832350" cy="2365448"/>
          </a:xfrm>
        </p:spPr>
        <p:txBody>
          <a:bodyPr/>
          <a:lstStyle/>
          <a:p>
            <a:r>
              <a:rPr lang="sv-SE" dirty="0"/>
              <a:t>Öckerö (Tanum)</a:t>
            </a:r>
          </a:p>
          <a:p>
            <a:r>
              <a:rPr lang="sv-SE" dirty="0"/>
              <a:t>Höör (Öckerö)</a:t>
            </a:r>
          </a:p>
          <a:p>
            <a:r>
              <a:rPr lang="sv-SE" dirty="0"/>
              <a:t>Tranås (Leksand)</a:t>
            </a:r>
          </a:p>
          <a:p>
            <a:r>
              <a:rPr lang="sv-SE" dirty="0"/>
              <a:t>Hedemora (Trosa)</a:t>
            </a:r>
          </a:p>
          <a:p>
            <a:r>
              <a:rPr lang="sv-SE" dirty="0"/>
              <a:t>Simrishamn (Tranås)</a:t>
            </a:r>
          </a:p>
          <a:p>
            <a:pPr marL="0" indent="0">
              <a:buNone/>
            </a:pPr>
            <a:endParaRPr lang="sv-SE" dirty="0"/>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487965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sz="1200" dirty="0"/>
              <a:t>Regiondatabasen, aktiva användare, år 2023 inom (parentes)</a:t>
            </a:r>
            <a:br>
              <a:rPr lang="sv-SE" dirty="0"/>
            </a:br>
            <a:r>
              <a:rPr lang="sv-SE" dirty="0"/>
              <a:t>Regioner - Topp 5</a:t>
            </a:r>
            <a:br>
              <a:rPr lang="sv-SE" sz="2400" dirty="0"/>
            </a:br>
            <a:r>
              <a:rPr lang="sv-SE" sz="2000" dirty="0"/>
              <a:t>- </a:t>
            </a:r>
            <a:r>
              <a:rPr lang="sv-SE" sz="1400" dirty="0"/>
              <a:t>Antal filuttag i förhållande till antal inloggning </a:t>
            </a:r>
          </a:p>
        </p:txBody>
      </p:sp>
      <p:sp>
        <p:nvSpPr>
          <p:cNvPr id="3" name="Platshållare för text 2"/>
          <p:cNvSpPr>
            <a:spLocks noGrp="1"/>
          </p:cNvSpPr>
          <p:nvPr>
            <p:ph type="body" sz="quarter" idx="14"/>
          </p:nvPr>
        </p:nvSpPr>
        <p:spPr>
          <a:xfrm>
            <a:off x="1844766" y="2645638"/>
            <a:ext cx="4827497" cy="2303902"/>
          </a:xfrm>
        </p:spPr>
        <p:txBody>
          <a:bodyPr/>
          <a:lstStyle/>
          <a:p>
            <a:r>
              <a:rPr lang="sv-SE" dirty="0"/>
              <a:t>Skåne (Halland)</a:t>
            </a:r>
          </a:p>
          <a:p>
            <a:r>
              <a:rPr lang="sv-SE" dirty="0"/>
              <a:t>Jämtland Härjedalen (Skåne)</a:t>
            </a:r>
          </a:p>
          <a:p>
            <a:r>
              <a:rPr lang="sv-SE" dirty="0"/>
              <a:t>Halland (Dalarna)</a:t>
            </a:r>
          </a:p>
          <a:p>
            <a:r>
              <a:rPr lang="sv-SE" dirty="0"/>
              <a:t>Dalarna  (Gävleborg)</a:t>
            </a:r>
          </a:p>
          <a:p>
            <a:r>
              <a:rPr lang="sv-SE" dirty="0"/>
              <a:t>Jönköping (Jönköping)</a:t>
            </a:r>
          </a:p>
          <a:p>
            <a:pPr marL="0" indent="0">
              <a:buNone/>
            </a:pPr>
            <a:endParaRPr lang="sv-SE" dirty="0"/>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74464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sz="1200" dirty="0"/>
              <a:t>Regiondatabasen, aktiva användare, år 2023 inom (parentes)</a:t>
            </a:r>
            <a:br>
              <a:rPr lang="sv-SE" dirty="0"/>
            </a:br>
            <a:r>
              <a:rPr lang="sv-SE" dirty="0"/>
              <a:t>Kommuner - Topp 5</a:t>
            </a:r>
            <a:br>
              <a:rPr lang="sv-SE" sz="2400" dirty="0"/>
            </a:br>
            <a:r>
              <a:rPr lang="sv-SE" sz="2000" dirty="0"/>
              <a:t>- </a:t>
            </a:r>
            <a:r>
              <a:rPr lang="sv-SE" sz="1400" dirty="0"/>
              <a:t>Antal filuttag i förhållande till antal inloggning för dem som hämtat hem filer</a:t>
            </a:r>
          </a:p>
        </p:txBody>
      </p:sp>
      <p:sp>
        <p:nvSpPr>
          <p:cNvPr id="3" name="Platshållare för text 2"/>
          <p:cNvSpPr>
            <a:spLocks noGrp="1"/>
          </p:cNvSpPr>
          <p:nvPr>
            <p:ph type="body" sz="quarter" idx="14"/>
          </p:nvPr>
        </p:nvSpPr>
        <p:spPr>
          <a:xfrm>
            <a:off x="1753326" y="3060412"/>
            <a:ext cx="4827497" cy="2303902"/>
          </a:xfrm>
        </p:spPr>
        <p:txBody>
          <a:bodyPr/>
          <a:lstStyle/>
          <a:p>
            <a:r>
              <a:rPr lang="sv-SE" dirty="0"/>
              <a:t>Malmö (Uppsala)</a:t>
            </a:r>
          </a:p>
          <a:p>
            <a:r>
              <a:rPr lang="sv-SE" dirty="0"/>
              <a:t>Linköping (Hylte)</a:t>
            </a:r>
          </a:p>
          <a:p>
            <a:r>
              <a:rPr lang="sv-SE" dirty="0"/>
              <a:t>Höör (Mölndal)</a:t>
            </a:r>
          </a:p>
          <a:p>
            <a:r>
              <a:rPr lang="sv-SE" dirty="0"/>
              <a:t>Ystad (Sjöbo)</a:t>
            </a:r>
          </a:p>
          <a:p>
            <a:r>
              <a:rPr lang="sv-SE" dirty="0"/>
              <a:t>Huddinge (Hudiksvall)</a:t>
            </a:r>
          </a:p>
          <a:p>
            <a:pPr marL="0" indent="0">
              <a:buNone/>
            </a:pPr>
            <a:endParaRPr lang="sv-SE" dirty="0"/>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963026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sz="1200" dirty="0"/>
              <a:t>Regiondatabasen, aktiva användare, år 2023 inom (parentes)</a:t>
            </a:r>
            <a:br>
              <a:rPr lang="sv-SE" dirty="0"/>
            </a:br>
            <a:r>
              <a:rPr lang="sv-SE" dirty="0"/>
              <a:t>Större kommuner - Topp 5</a:t>
            </a:r>
            <a:br>
              <a:rPr lang="sv-SE" sz="2400" dirty="0"/>
            </a:br>
            <a:r>
              <a:rPr lang="sv-SE" sz="2000" dirty="0"/>
              <a:t>- </a:t>
            </a:r>
            <a:r>
              <a:rPr lang="sv-SE" sz="1400" dirty="0"/>
              <a:t>Antal filuttag i förhållande till antal inloggning för dem som hämtat hem filer</a:t>
            </a:r>
          </a:p>
        </p:txBody>
      </p:sp>
      <p:sp>
        <p:nvSpPr>
          <p:cNvPr id="3" name="Platshållare för text 2"/>
          <p:cNvSpPr>
            <a:spLocks noGrp="1"/>
          </p:cNvSpPr>
          <p:nvPr>
            <p:ph type="body" sz="quarter" idx="14"/>
          </p:nvPr>
        </p:nvSpPr>
        <p:spPr>
          <a:xfrm>
            <a:off x="1844766" y="3525398"/>
            <a:ext cx="4827497" cy="2303902"/>
          </a:xfrm>
        </p:spPr>
        <p:txBody>
          <a:bodyPr/>
          <a:lstStyle/>
          <a:p>
            <a:r>
              <a:rPr lang="sv-SE" dirty="0"/>
              <a:t>Malmö (Uppsala)</a:t>
            </a:r>
          </a:p>
          <a:p>
            <a:r>
              <a:rPr lang="sv-SE" dirty="0"/>
              <a:t>Linköping (Mölndal)</a:t>
            </a:r>
          </a:p>
          <a:p>
            <a:r>
              <a:rPr lang="sv-SE" dirty="0"/>
              <a:t>Ystad (Hudiksvall)</a:t>
            </a:r>
          </a:p>
          <a:p>
            <a:r>
              <a:rPr lang="sv-SE" dirty="0"/>
              <a:t>Huddinge (Falköping)</a:t>
            </a:r>
          </a:p>
          <a:p>
            <a:r>
              <a:rPr lang="sv-SE" dirty="0"/>
              <a:t>Vänersborg (Huddinge)</a:t>
            </a:r>
          </a:p>
          <a:p>
            <a:pPr marL="0" indent="0">
              <a:buNone/>
            </a:pPr>
            <a:endParaRPr lang="sv-SE" dirty="0"/>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372794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77544D-0595-5F3D-4F1D-8853BBE6133D}"/>
              </a:ext>
            </a:extLst>
          </p:cNvPr>
          <p:cNvSpPr>
            <a:spLocks noGrp="1"/>
          </p:cNvSpPr>
          <p:nvPr>
            <p:ph type="title"/>
          </p:nvPr>
        </p:nvSpPr>
        <p:spPr/>
        <p:txBody>
          <a:bodyPr/>
          <a:lstStyle/>
          <a:p>
            <a:r>
              <a:rPr lang="sv-SE" sz="3200" dirty="0"/>
              <a:t>Användarkonferensen</a:t>
            </a:r>
            <a:r>
              <a:rPr lang="sv-SE" sz="3600" dirty="0"/>
              <a:t> 2024…</a:t>
            </a:r>
          </a:p>
        </p:txBody>
      </p:sp>
      <p:sp>
        <p:nvSpPr>
          <p:cNvPr id="3" name="Platshållare för text 2">
            <a:extLst>
              <a:ext uri="{FF2B5EF4-FFF2-40B4-BE49-F238E27FC236}">
                <a16:creationId xmlns:a16="http://schemas.microsoft.com/office/drawing/2014/main" id="{A9D2C237-EDA9-01F8-B0C4-D5EF25691D11}"/>
              </a:ext>
            </a:extLst>
          </p:cNvPr>
          <p:cNvSpPr>
            <a:spLocks noGrp="1"/>
          </p:cNvSpPr>
          <p:nvPr>
            <p:ph type="body" sz="quarter" idx="14"/>
          </p:nvPr>
        </p:nvSpPr>
        <p:spPr/>
        <p:txBody>
          <a:bodyPr/>
          <a:lstStyle/>
          <a:p>
            <a:pPr marL="0" indent="0">
              <a:buNone/>
            </a:pPr>
            <a:r>
              <a:rPr lang="sv-SE" sz="3200" dirty="0"/>
              <a:t>…då bryter vi tidsserien och kör statistiken på de 12 senaste månaderna.</a:t>
            </a:r>
          </a:p>
        </p:txBody>
      </p:sp>
      <p:sp>
        <p:nvSpPr>
          <p:cNvPr id="4" name="Platshållare för bild 3">
            <a:extLst>
              <a:ext uri="{FF2B5EF4-FFF2-40B4-BE49-F238E27FC236}">
                <a16:creationId xmlns:a16="http://schemas.microsoft.com/office/drawing/2014/main" id="{A8E2A5BD-96C0-2148-BF2D-4EB2CF80DFDE}"/>
              </a:ext>
            </a:extLst>
          </p:cNvPr>
          <p:cNvSpPr>
            <a:spLocks noGrp="1"/>
          </p:cNvSpPr>
          <p:nvPr>
            <p:ph type="pic" sz="quarter" idx="15"/>
          </p:nvPr>
        </p:nvSpPr>
        <p:spPr/>
      </p:sp>
    </p:spTree>
    <p:extLst>
      <p:ext uri="{BB962C8B-B14F-4D97-AF65-F5344CB8AC3E}">
        <p14:creationId xmlns:p14="http://schemas.microsoft.com/office/powerpoint/2010/main" val="280065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sz="1200" dirty="0"/>
              <a:t>Regiondatabasen, aktiva användare, år 2023 inom (parentes)</a:t>
            </a:r>
            <a:br>
              <a:rPr lang="sv-SE" dirty="0"/>
            </a:br>
            <a:r>
              <a:rPr lang="sv-SE" dirty="0"/>
              <a:t>Mindre kommuner - Topp 5</a:t>
            </a:r>
            <a:br>
              <a:rPr lang="sv-SE" sz="2400" dirty="0"/>
            </a:br>
            <a:r>
              <a:rPr lang="sv-SE" sz="2000" dirty="0"/>
              <a:t>- </a:t>
            </a:r>
            <a:r>
              <a:rPr lang="sv-SE" sz="1400" dirty="0"/>
              <a:t>Antal filuttag i förhållande till antal inloggning för dem som hämtat hem filer</a:t>
            </a:r>
          </a:p>
        </p:txBody>
      </p:sp>
      <p:sp>
        <p:nvSpPr>
          <p:cNvPr id="3" name="Platshållare för text 2"/>
          <p:cNvSpPr>
            <a:spLocks noGrp="1"/>
          </p:cNvSpPr>
          <p:nvPr>
            <p:ph type="body" sz="quarter" idx="14"/>
          </p:nvPr>
        </p:nvSpPr>
        <p:spPr>
          <a:xfrm>
            <a:off x="1844766" y="3525398"/>
            <a:ext cx="4827497" cy="2303902"/>
          </a:xfrm>
        </p:spPr>
        <p:txBody>
          <a:bodyPr/>
          <a:lstStyle/>
          <a:p>
            <a:r>
              <a:rPr lang="sv-SE" dirty="0"/>
              <a:t>Höör (Hylte)</a:t>
            </a:r>
          </a:p>
          <a:p>
            <a:r>
              <a:rPr lang="sv-SE" dirty="0"/>
              <a:t>Tranås (Sjöbo)</a:t>
            </a:r>
          </a:p>
          <a:p>
            <a:r>
              <a:rPr lang="sv-SE" dirty="0"/>
              <a:t>Lekeberg (Öckerö)</a:t>
            </a:r>
          </a:p>
          <a:p>
            <a:r>
              <a:rPr lang="sv-SE" dirty="0"/>
              <a:t>Öckerö (Tanum)</a:t>
            </a:r>
          </a:p>
          <a:p>
            <a:r>
              <a:rPr lang="sv-SE" dirty="0"/>
              <a:t>Fagersta (Fagersta)</a:t>
            </a:r>
          </a:p>
          <a:p>
            <a:pPr marL="0" indent="0">
              <a:buNone/>
            </a:pPr>
            <a:endParaRPr lang="sv-SE" dirty="0"/>
          </a:p>
          <a:p>
            <a:pPr marL="0" indent="0">
              <a:buNone/>
            </a:pPr>
            <a:endParaRPr lang="sv-SE" dirty="0"/>
          </a:p>
          <a:p>
            <a:endParaRPr lang="sv-SE" dirty="0"/>
          </a:p>
          <a:p>
            <a:pPr marL="0" indent="0">
              <a:buNone/>
            </a:pPr>
            <a:endParaRPr lang="sv-SE" sz="1400" dirty="0"/>
          </a:p>
        </p:txBody>
      </p:sp>
      <p:sp>
        <p:nvSpPr>
          <p:cNvPr id="4" name="Platshållare för bild 3"/>
          <p:cNvSpPr>
            <a:spLocks noGrp="1"/>
          </p:cNvSpPr>
          <p:nvPr>
            <p:ph type="pic" sz="quarter" idx="15"/>
          </p:nvPr>
        </p:nvSpPr>
        <p:spPr/>
      </p:sp>
    </p:spTree>
    <p:extLst>
      <p:ext uri="{BB962C8B-B14F-4D97-AF65-F5344CB8AC3E}">
        <p14:creationId xmlns:p14="http://schemas.microsoft.com/office/powerpoint/2010/main" val="61613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45F0124-D6EA-00FB-2BD5-33AAEF84B39E}"/>
              </a:ext>
            </a:extLst>
          </p:cNvPr>
          <p:cNvPicPr>
            <a:picLocks noChangeAspect="1"/>
          </p:cNvPicPr>
          <p:nvPr/>
        </p:nvPicPr>
        <p:blipFill>
          <a:blip r:embed="rId3"/>
          <a:stretch>
            <a:fillRect/>
          </a:stretch>
        </p:blipFill>
        <p:spPr>
          <a:xfrm>
            <a:off x="7597051" y="-69669"/>
            <a:ext cx="4846320" cy="6858000"/>
          </a:xfrm>
          <a:prstGeom prst="rect">
            <a:avLst/>
          </a:prstGeom>
        </p:spPr>
      </p:pic>
      <p:sp>
        <p:nvSpPr>
          <p:cNvPr id="4" name="Rubrik 3"/>
          <p:cNvSpPr>
            <a:spLocks noGrp="1"/>
          </p:cNvSpPr>
          <p:nvPr>
            <p:ph type="title"/>
          </p:nvPr>
        </p:nvSpPr>
        <p:spPr>
          <a:xfrm>
            <a:off x="1839914" y="1112811"/>
            <a:ext cx="7543074" cy="641729"/>
          </a:xfrm>
        </p:spPr>
        <p:txBody>
          <a:bodyPr/>
          <a:lstStyle/>
          <a:p>
            <a:br>
              <a:rPr lang="sv-SE" sz="3200" dirty="0"/>
            </a:br>
            <a:endParaRPr lang="sv-SE" sz="3200" dirty="0"/>
          </a:p>
        </p:txBody>
      </p:sp>
      <p:pic>
        <p:nvPicPr>
          <p:cNvPr id="6" name="Bildobjekt 5">
            <a:extLst>
              <a:ext uri="{FF2B5EF4-FFF2-40B4-BE49-F238E27FC236}">
                <a16:creationId xmlns:a16="http://schemas.microsoft.com/office/drawing/2014/main" id="{BB2612B2-3183-4761-AF10-60092622179E}"/>
              </a:ext>
            </a:extLst>
          </p:cNvPr>
          <p:cNvPicPr>
            <a:picLocks noChangeAspect="1"/>
          </p:cNvPicPr>
          <p:nvPr/>
        </p:nvPicPr>
        <p:blipFill rotWithShape="1">
          <a:blip r:embed="rId4"/>
          <a:srcRect l="14113"/>
          <a:stretch/>
        </p:blipFill>
        <p:spPr>
          <a:xfrm>
            <a:off x="1285194" y="-2"/>
            <a:ext cx="3934914" cy="6481065"/>
          </a:xfrm>
          <a:prstGeom prst="rect">
            <a:avLst/>
          </a:prstGeom>
        </p:spPr>
      </p:pic>
      <p:sp>
        <p:nvSpPr>
          <p:cNvPr id="12" name="textruta 11">
            <a:extLst>
              <a:ext uri="{FF2B5EF4-FFF2-40B4-BE49-F238E27FC236}">
                <a16:creationId xmlns:a16="http://schemas.microsoft.com/office/drawing/2014/main" id="{CAD61F9E-DF6A-8CC0-B2C6-4177C491B784}"/>
              </a:ext>
            </a:extLst>
          </p:cNvPr>
          <p:cNvSpPr txBox="1"/>
          <p:nvPr/>
        </p:nvSpPr>
        <p:spPr>
          <a:xfrm>
            <a:off x="4345577" y="820292"/>
            <a:ext cx="6096000" cy="646331"/>
          </a:xfrm>
          <a:prstGeom prst="rect">
            <a:avLst/>
          </a:prstGeom>
          <a:noFill/>
        </p:spPr>
        <p:txBody>
          <a:bodyPr wrap="square">
            <a:spAutoFit/>
          </a:bodyPr>
          <a:lstStyle/>
          <a:p>
            <a:r>
              <a:rPr lang="sv-SE" sz="3600" b="1" dirty="0">
                <a:solidFill>
                  <a:schemeClr val="tx2"/>
                </a:solidFill>
                <a:latin typeface="+mj-lt"/>
                <a:ea typeface="+mj-ea"/>
                <a:cs typeface="+mj-cs"/>
              </a:rPr>
              <a:t>Regiondatabasen  2024</a:t>
            </a:r>
          </a:p>
        </p:txBody>
      </p:sp>
      <p:sp>
        <p:nvSpPr>
          <p:cNvPr id="14" name="textruta 13">
            <a:extLst>
              <a:ext uri="{FF2B5EF4-FFF2-40B4-BE49-F238E27FC236}">
                <a16:creationId xmlns:a16="http://schemas.microsoft.com/office/drawing/2014/main" id="{163F9053-0CC4-E464-E318-F97CA7D82523}"/>
              </a:ext>
            </a:extLst>
          </p:cNvPr>
          <p:cNvSpPr txBox="1"/>
          <p:nvPr/>
        </p:nvSpPr>
        <p:spPr>
          <a:xfrm>
            <a:off x="4432662" y="2486479"/>
            <a:ext cx="3666309" cy="2308324"/>
          </a:xfrm>
          <a:prstGeom prst="rect">
            <a:avLst/>
          </a:prstGeom>
          <a:noFill/>
        </p:spPr>
        <p:txBody>
          <a:bodyPr wrap="square">
            <a:spAutoFit/>
          </a:bodyPr>
          <a:lstStyle/>
          <a:p>
            <a:r>
              <a:rPr lang="sv-SE" sz="3600" b="1" dirty="0">
                <a:solidFill>
                  <a:schemeClr val="tx2"/>
                </a:solidFill>
                <a:latin typeface="+mj-lt"/>
                <a:ea typeface="+mj-ea"/>
                <a:cs typeface="+mj-cs"/>
              </a:rPr>
              <a:t>20 regioner och </a:t>
            </a:r>
          </a:p>
          <a:p>
            <a:r>
              <a:rPr lang="sv-SE" sz="3600" b="1" dirty="0">
                <a:solidFill>
                  <a:schemeClr val="tx2"/>
                </a:solidFill>
                <a:latin typeface="+mj-lt"/>
                <a:ea typeface="+mj-ea"/>
                <a:cs typeface="+mj-cs"/>
              </a:rPr>
              <a:t>146 kommuner med aktiva användare</a:t>
            </a:r>
          </a:p>
        </p:txBody>
      </p:sp>
    </p:spTree>
    <p:extLst>
      <p:ext uri="{BB962C8B-B14F-4D97-AF65-F5344CB8AC3E}">
        <p14:creationId xmlns:p14="http://schemas.microsoft.com/office/powerpoint/2010/main" val="424243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4"/>
          </p:nvPr>
        </p:nvSpPr>
        <p:spPr>
          <a:xfrm>
            <a:off x="1839914" y="2611315"/>
            <a:ext cx="4832350" cy="3233651"/>
          </a:xfrm>
        </p:spPr>
        <p:txBody>
          <a:bodyPr/>
          <a:lstStyle/>
          <a:p>
            <a:r>
              <a:rPr lang="sv-SE" sz="2400" dirty="0"/>
              <a:t>19 databaser (20 regioner)</a:t>
            </a:r>
          </a:p>
          <a:p>
            <a:r>
              <a:rPr lang="sv-SE" sz="2400" dirty="0"/>
              <a:t>Antal organisationer: 173 (172)</a:t>
            </a:r>
          </a:p>
          <a:p>
            <a:r>
              <a:rPr lang="sv-SE" sz="2400" dirty="0"/>
              <a:t>Antal användare: 425 (434)</a:t>
            </a:r>
          </a:p>
          <a:p>
            <a:r>
              <a:rPr lang="sv-SE" sz="2400" dirty="0"/>
              <a:t>Antal nya användare: 73 (81)</a:t>
            </a:r>
          </a:p>
          <a:p>
            <a:r>
              <a:rPr lang="sv-SE" sz="2400" dirty="0"/>
              <a:t>Antal inloggningar: 4 702 (4 061)</a:t>
            </a:r>
          </a:p>
          <a:p>
            <a:r>
              <a:rPr lang="sv-SE" sz="2400" dirty="0"/>
              <a:t>Antal inloggningar i snitt:11,1 (9,4)</a:t>
            </a:r>
            <a:endParaRPr lang="sv-SE" dirty="0"/>
          </a:p>
          <a:p>
            <a:endParaRPr lang="sv-SE" dirty="0">
              <a:solidFill>
                <a:srgbClr val="FF0000"/>
              </a:solidFill>
            </a:endParaRPr>
          </a:p>
          <a:p>
            <a:endParaRPr lang="sv-SE" dirty="0"/>
          </a:p>
          <a:p>
            <a:pPr marL="0" indent="0">
              <a:buNone/>
            </a:pPr>
            <a:endParaRPr lang="sv-SE" b="1" dirty="0">
              <a:solidFill>
                <a:schemeClr val="accent3">
                  <a:lumMod val="75000"/>
                </a:schemeClr>
              </a:solidFill>
            </a:endParaRPr>
          </a:p>
          <a:p>
            <a:endParaRPr lang="sv-SE" b="1" dirty="0">
              <a:solidFill>
                <a:schemeClr val="accent3">
                  <a:lumMod val="75000"/>
                </a:schemeClr>
              </a:solidFill>
            </a:endParaRPr>
          </a:p>
        </p:txBody>
      </p:sp>
      <p:sp>
        <p:nvSpPr>
          <p:cNvPr id="4" name="Rubrik 3"/>
          <p:cNvSpPr>
            <a:spLocks noGrp="1"/>
          </p:cNvSpPr>
          <p:nvPr>
            <p:ph type="title"/>
          </p:nvPr>
        </p:nvSpPr>
        <p:spPr>
          <a:xfrm>
            <a:off x="1839914" y="1112811"/>
            <a:ext cx="7543074" cy="641729"/>
          </a:xfrm>
        </p:spPr>
        <p:txBody>
          <a:bodyPr/>
          <a:lstStyle/>
          <a:p>
            <a:r>
              <a:rPr lang="sv-SE" sz="1400" dirty="0"/>
              <a:t>Regiondatabasen, aktiva användare, år 2023 inom (parentes)</a:t>
            </a:r>
            <a:br>
              <a:rPr lang="sv-SE" sz="3200" dirty="0"/>
            </a:br>
            <a:r>
              <a:rPr lang="sv-SE" sz="3600" dirty="0"/>
              <a:t>Användarstatistik 2024, alla</a:t>
            </a:r>
            <a:br>
              <a:rPr lang="sv-SE" sz="3600" dirty="0"/>
            </a:br>
            <a:endParaRPr lang="sv-SE" sz="3200" dirty="0"/>
          </a:p>
        </p:txBody>
      </p:sp>
      <p:pic>
        <p:nvPicPr>
          <p:cNvPr id="6" name="Bildobjekt 5">
            <a:extLst>
              <a:ext uri="{FF2B5EF4-FFF2-40B4-BE49-F238E27FC236}">
                <a16:creationId xmlns:a16="http://schemas.microsoft.com/office/drawing/2014/main" id="{BB2612B2-3183-4761-AF10-60092622179E}"/>
              </a:ext>
            </a:extLst>
          </p:cNvPr>
          <p:cNvPicPr>
            <a:picLocks noChangeAspect="1"/>
          </p:cNvPicPr>
          <p:nvPr/>
        </p:nvPicPr>
        <p:blipFill rotWithShape="1">
          <a:blip r:embed="rId3"/>
          <a:srcRect l="14113"/>
          <a:stretch/>
        </p:blipFill>
        <p:spPr>
          <a:xfrm>
            <a:off x="8141677" y="163672"/>
            <a:ext cx="3633090" cy="5983941"/>
          </a:xfrm>
          <a:prstGeom prst="rect">
            <a:avLst/>
          </a:prstGeom>
        </p:spPr>
      </p:pic>
    </p:spTree>
    <p:extLst>
      <p:ext uri="{BB962C8B-B14F-4D97-AF65-F5344CB8AC3E}">
        <p14:creationId xmlns:p14="http://schemas.microsoft.com/office/powerpoint/2010/main" val="4243501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4"/>
          </p:nvPr>
        </p:nvSpPr>
        <p:spPr>
          <a:xfrm>
            <a:off x="1839914" y="2611315"/>
            <a:ext cx="6180680" cy="3233651"/>
          </a:xfrm>
        </p:spPr>
        <p:txBody>
          <a:bodyPr/>
          <a:lstStyle/>
          <a:p>
            <a:r>
              <a:rPr lang="sv-SE" sz="2400" dirty="0"/>
              <a:t>Antal filuttag: 11 252 (10 839)</a:t>
            </a:r>
          </a:p>
          <a:p>
            <a:r>
              <a:rPr lang="sv-SE" sz="2400" dirty="0"/>
              <a:t>Antal filuttag i snitt: 26,5 (25,0)</a:t>
            </a:r>
          </a:p>
          <a:p>
            <a:endParaRPr lang="sv-SE" dirty="0">
              <a:solidFill>
                <a:srgbClr val="FF0000"/>
              </a:solidFill>
            </a:endParaRPr>
          </a:p>
          <a:p>
            <a:endParaRPr lang="sv-SE" dirty="0"/>
          </a:p>
          <a:p>
            <a:pPr marL="0" indent="0">
              <a:buNone/>
            </a:pPr>
            <a:endParaRPr lang="sv-SE" b="1" dirty="0">
              <a:solidFill>
                <a:schemeClr val="accent3">
                  <a:lumMod val="75000"/>
                </a:schemeClr>
              </a:solidFill>
            </a:endParaRPr>
          </a:p>
          <a:p>
            <a:endParaRPr lang="sv-SE" b="1" dirty="0">
              <a:solidFill>
                <a:schemeClr val="accent3">
                  <a:lumMod val="75000"/>
                </a:schemeClr>
              </a:solidFill>
            </a:endParaRPr>
          </a:p>
        </p:txBody>
      </p:sp>
      <p:sp>
        <p:nvSpPr>
          <p:cNvPr id="4" name="Rubrik 3"/>
          <p:cNvSpPr>
            <a:spLocks noGrp="1"/>
          </p:cNvSpPr>
          <p:nvPr>
            <p:ph type="title"/>
          </p:nvPr>
        </p:nvSpPr>
        <p:spPr>
          <a:xfrm>
            <a:off x="1839914" y="1112811"/>
            <a:ext cx="7543074" cy="641729"/>
          </a:xfrm>
        </p:spPr>
        <p:txBody>
          <a:bodyPr/>
          <a:lstStyle/>
          <a:p>
            <a:r>
              <a:rPr lang="sv-SE" sz="1400" dirty="0"/>
              <a:t>Regiondatabasen, aktiva användare, år 2023 inom (parentes)</a:t>
            </a:r>
            <a:br>
              <a:rPr lang="sv-SE" sz="3200" dirty="0"/>
            </a:br>
            <a:r>
              <a:rPr lang="sv-SE" sz="3600" dirty="0"/>
              <a:t>Användarstatistik 2024, alla</a:t>
            </a:r>
            <a:br>
              <a:rPr lang="sv-SE" sz="3600" dirty="0"/>
            </a:br>
            <a:endParaRPr lang="sv-SE" sz="3200" dirty="0"/>
          </a:p>
        </p:txBody>
      </p:sp>
      <p:pic>
        <p:nvPicPr>
          <p:cNvPr id="6" name="Bildobjekt 5">
            <a:extLst>
              <a:ext uri="{FF2B5EF4-FFF2-40B4-BE49-F238E27FC236}">
                <a16:creationId xmlns:a16="http://schemas.microsoft.com/office/drawing/2014/main" id="{BB2612B2-3183-4761-AF10-60092622179E}"/>
              </a:ext>
            </a:extLst>
          </p:cNvPr>
          <p:cNvPicPr>
            <a:picLocks noChangeAspect="1"/>
          </p:cNvPicPr>
          <p:nvPr/>
        </p:nvPicPr>
        <p:blipFill rotWithShape="1">
          <a:blip r:embed="rId3"/>
          <a:srcRect l="14113"/>
          <a:stretch/>
        </p:blipFill>
        <p:spPr>
          <a:xfrm>
            <a:off x="8141677" y="163672"/>
            <a:ext cx="3633090" cy="5983941"/>
          </a:xfrm>
          <a:prstGeom prst="rect">
            <a:avLst/>
          </a:prstGeom>
        </p:spPr>
      </p:pic>
    </p:spTree>
    <p:extLst>
      <p:ext uri="{BB962C8B-B14F-4D97-AF65-F5344CB8AC3E}">
        <p14:creationId xmlns:p14="http://schemas.microsoft.com/office/powerpoint/2010/main" val="62753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188191"/>
            <a:ext cx="5945219" cy="1563802"/>
          </a:xfrm>
        </p:spPr>
        <p:txBody>
          <a:bodyPr/>
          <a:lstStyle/>
          <a:p>
            <a:r>
              <a:rPr lang="sv-SE" sz="1400" dirty="0"/>
              <a:t>Regiondatabasen, aktiva användare, år 2023 inom (parentes)</a:t>
            </a:r>
            <a:br>
              <a:rPr lang="sv-SE" sz="1400" dirty="0"/>
            </a:br>
            <a:r>
              <a:rPr lang="sv-SE" sz="3600" dirty="0"/>
              <a:t>Användarstatistik 2024 regioner </a:t>
            </a:r>
            <a:br>
              <a:rPr lang="sv-SE" sz="3600" dirty="0"/>
            </a:br>
            <a:br>
              <a:rPr lang="sv-SE" sz="3600" dirty="0"/>
            </a:br>
            <a:endParaRPr lang="sv-SE" sz="3600" dirty="0"/>
          </a:p>
        </p:txBody>
      </p:sp>
      <p:sp>
        <p:nvSpPr>
          <p:cNvPr id="5" name="Platshållare för text 4"/>
          <p:cNvSpPr>
            <a:spLocks noGrp="1"/>
          </p:cNvSpPr>
          <p:nvPr>
            <p:ph type="body" sz="quarter" idx="14"/>
          </p:nvPr>
        </p:nvSpPr>
        <p:spPr>
          <a:xfrm>
            <a:off x="1844766" y="2991970"/>
            <a:ext cx="5263701" cy="3963232"/>
          </a:xfrm>
        </p:spPr>
        <p:txBody>
          <a:bodyPr/>
          <a:lstStyle/>
          <a:p>
            <a:r>
              <a:rPr lang="sv-SE" sz="2400" dirty="0"/>
              <a:t>19 databaser, 20 regioner</a:t>
            </a:r>
          </a:p>
          <a:p>
            <a:r>
              <a:rPr lang="sv-SE" sz="2400" dirty="0"/>
              <a:t>Antal användare: 151(159) </a:t>
            </a:r>
          </a:p>
          <a:p>
            <a:r>
              <a:rPr lang="sv-SE" sz="2400" dirty="0"/>
              <a:t>Nya användare: 23 (15)</a:t>
            </a:r>
          </a:p>
          <a:p>
            <a:r>
              <a:rPr lang="sv-SE" sz="2400" dirty="0"/>
              <a:t>Antal inloggningar: 1 661 (1 563)</a:t>
            </a:r>
          </a:p>
          <a:p>
            <a:r>
              <a:rPr lang="sv-SE" sz="2400" dirty="0"/>
              <a:t>Inloggningar i snitt: 11,0 (9,8)</a:t>
            </a:r>
          </a:p>
          <a:p>
            <a:r>
              <a:rPr lang="sv-SE" sz="2400" dirty="0"/>
              <a:t>Högst antal inloggningar i snitt per användare: 34 (42)</a:t>
            </a:r>
          </a:p>
          <a:p>
            <a:r>
              <a:rPr lang="sv-SE" sz="2400" dirty="0"/>
              <a:t>Lägst antal inloggningar i snitt användare: 2,0 (0,93) </a:t>
            </a:r>
          </a:p>
        </p:txBody>
      </p:sp>
      <p:pic>
        <p:nvPicPr>
          <p:cNvPr id="6" name="Bildobjekt 5">
            <a:extLst>
              <a:ext uri="{FF2B5EF4-FFF2-40B4-BE49-F238E27FC236}">
                <a16:creationId xmlns:a16="http://schemas.microsoft.com/office/drawing/2014/main" id="{8ABC733E-8B8E-4253-9D0A-ABBB675406ED}"/>
              </a:ext>
            </a:extLst>
          </p:cNvPr>
          <p:cNvPicPr>
            <a:picLocks noChangeAspect="1"/>
          </p:cNvPicPr>
          <p:nvPr/>
        </p:nvPicPr>
        <p:blipFill>
          <a:blip r:embed="rId3"/>
          <a:stretch>
            <a:fillRect/>
          </a:stretch>
        </p:blipFill>
        <p:spPr>
          <a:xfrm>
            <a:off x="7961906" y="-1"/>
            <a:ext cx="4230094" cy="5983941"/>
          </a:xfrm>
          <a:prstGeom prst="rect">
            <a:avLst/>
          </a:prstGeom>
        </p:spPr>
      </p:pic>
    </p:spTree>
    <p:extLst>
      <p:ext uri="{BB962C8B-B14F-4D97-AF65-F5344CB8AC3E}">
        <p14:creationId xmlns:p14="http://schemas.microsoft.com/office/powerpoint/2010/main" val="102916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188191"/>
            <a:ext cx="5945219" cy="1563802"/>
          </a:xfrm>
        </p:spPr>
        <p:txBody>
          <a:bodyPr/>
          <a:lstStyle/>
          <a:p>
            <a:r>
              <a:rPr lang="sv-SE" sz="1400" dirty="0"/>
              <a:t>Regiondatabasen, aktiva användare, år 2023 inom (parentes)</a:t>
            </a:r>
            <a:br>
              <a:rPr lang="sv-SE" sz="1400" dirty="0"/>
            </a:br>
            <a:r>
              <a:rPr lang="sv-SE" sz="3600" dirty="0"/>
              <a:t>Användarstatistik 2024 regioner </a:t>
            </a:r>
            <a:br>
              <a:rPr lang="sv-SE" sz="3600" dirty="0"/>
            </a:br>
            <a:br>
              <a:rPr lang="sv-SE" sz="3600" dirty="0"/>
            </a:br>
            <a:br>
              <a:rPr lang="sv-SE" sz="3600" dirty="0"/>
            </a:br>
            <a:endParaRPr lang="sv-SE" sz="3600" dirty="0"/>
          </a:p>
        </p:txBody>
      </p:sp>
      <p:sp>
        <p:nvSpPr>
          <p:cNvPr id="5" name="Platshållare för text 4"/>
          <p:cNvSpPr>
            <a:spLocks noGrp="1"/>
          </p:cNvSpPr>
          <p:nvPr>
            <p:ph type="body" sz="quarter" idx="14"/>
          </p:nvPr>
        </p:nvSpPr>
        <p:spPr>
          <a:xfrm>
            <a:off x="1844766" y="2991970"/>
            <a:ext cx="5263701" cy="3963232"/>
          </a:xfrm>
        </p:spPr>
        <p:txBody>
          <a:bodyPr/>
          <a:lstStyle/>
          <a:p>
            <a:r>
              <a:rPr lang="sv-SE" sz="2400" dirty="0"/>
              <a:t>Antal filuttag: 4 707 (4 528)</a:t>
            </a:r>
          </a:p>
          <a:p>
            <a:r>
              <a:rPr lang="sv-SE" sz="2400" dirty="0"/>
              <a:t>Antal filuttag i snitt: 31,2 (28,5)</a:t>
            </a:r>
          </a:p>
          <a:p>
            <a:r>
              <a:rPr lang="sv-SE" sz="2400" dirty="0"/>
              <a:t>Antal filuttag i förhållande till antal inloggningar: 2,83  (2,90)</a:t>
            </a:r>
          </a:p>
          <a:p>
            <a:endParaRPr lang="sv-SE" sz="2400" dirty="0"/>
          </a:p>
          <a:p>
            <a:endParaRPr lang="sv-SE" sz="2400" dirty="0"/>
          </a:p>
        </p:txBody>
      </p:sp>
      <p:pic>
        <p:nvPicPr>
          <p:cNvPr id="6" name="Bildobjekt 5">
            <a:extLst>
              <a:ext uri="{FF2B5EF4-FFF2-40B4-BE49-F238E27FC236}">
                <a16:creationId xmlns:a16="http://schemas.microsoft.com/office/drawing/2014/main" id="{8ABC733E-8B8E-4253-9D0A-ABBB675406ED}"/>
              </a:ext>
            </a:extLst>
          </p:cNvPr>
          <p:cNvPicPr>
            <a:picLocks noChangeAspect="1"/>
          </p:cNvPicPr>
          <p:nvPr/>
        </p:nvPicPr>
        <p:blipFill>
          <a:blip r:embed="rId3"/>
          <a:stretch>
            <a:fillRect/>
          </a:stretch>
        </p:blipFill>
        <p:spPr>
          <a:xfrm>
            <a:off x="7961906" y="-1"/>
            <a:ext cx="4230094" cy="5983941"/>
          </a:xfrm>
          <a:prstGeom prst="rect">
            <a:avLst/>
          </a:prstGeom>
        </p:spPr>
      </p:pic>
    </p:spTree>
    <p:extLst>
      <p:ext uri="{BB962C8B-B14F-4D97-AF65-F5344CB8AC3E}">
        <p14:creationId xmlns:p14="http://schemas.microsoft.com/office/powerpoint/2010/main" val="420867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161813"/>
            <a:ext cx="5916661" cy="1713271"/>
          </a:xfrm>
        </p:spPr>
        <p:txBody>
          <a:bodyPr/>
          <a:lstStyle/>
          <a:p>
            <a:r>
              <a:rPr lang="sv-SE" sz="1400" dirty="0"/>
              <a:t>Regiondatabasen, aktiva användare, år 2023 inom (parentes)</a:t>
            </a:r>
            <a:br>
              <a:rPr lang="sv-SE" sz="3600" dirty="0"/>
            </a:br>
            <a:r>
              <a:rPr lang="sv-SE" sz="3600" dirty="0"/>
              <a:t>Användarstatistik 2024 kommuner</a:t>
            </a:r>
            <a:br>
              <a:rPr lang="sv-SE" sz="3600" dirty="0"/>
            </a:br>
            <a:br>
              <a:rPr lang="sv-SE" sz="3600" dirty="0"/>
            </a:br>
            <a:endParaRPr lang="sv-SE" sz="3600" dirty="0"/>
          </a:p>
        </p:txBody>
      </p:sp>
      <p:sp>
        <p:nvSpPr>
          <p:cNvPr id="5" name="Platshållare för text 4"/>
          <p:cNvSpPr>
            <a:spLocks noGrp="1"/>
          </p:cNvSpPr>
          <p:nvPr>
            <p:ph type="body" sz="quarter" idx="14"/>
          </p:nvPr>
        </p:nvSpPr>
        <p:spPr>
          <a:xfrm>
            <a:off x="1844766" y="3261950"/>
            <a:ext cx="4832350" cy="2989381"/>
          </a:xfrm>
        </p:spPr>
        <p:txBody>
          <a:bodyPr/>
          <a:lstStyle/>
          <a:p>
            <a:r>
              <a:rPr lang="sv-SE" sz="2400" dirty="0"/>
              <a:t>Antal kommuner 146 (146)</a:t>
            </a:r>
          </a:p>
          <a:p>
            <a:r>
              <a:rPr lang="sv-SE" sz="2400" dirty="0"/>
              <a:t>Användare: 264 (263)</a:t>
            </a:r>
          </a:p>
          <a:p>
            <a:r>
              <a:rPr lang="sv-SE" sz="2400" dirty="0"/>
              <a:t>Nya användare: 50 (52)</a:t>
            </a:r>
          </a:p>
          <a:p>
            <a:r>
              <a:rPr lang="sv-SE" sz="2400" dirty="0"/>
              <a:t>Antal inloggningar: 2 971 (2 434)</a:t>
            </a:r>
          </a:p>
          <a:p>
            <a:r>
              <a:rPr lang="sv-SE" sz="2400" dirty="0"/>
              <a:t>25 (32) kommuner har inte loggat in</a:t>
            </a:r>
          </a:p>
          <a:p>
            <a:r>
              <a:rPr lang="sv-SE" sz="2400" dirty="0"/>
              <a:t>11,3 (9,3) inloggningar i snitt</a:t>
            </a:r>
          </a:p>
          <a:p>
            <a:pPr marL="0" indent="0">
              <a:buNone/>
            </a:pPr>
            <a:r>
              <a:rPr lang="sv-SE" sz="2400" dirty="0"/>
              <a:t>	</a:t>
            </a:r>
          </a:p>
        </p:txBody>
      </p:sp>
      <p:pic>
        <p:nvPicPr>
          <p:cNvPr id="2" name="Bildobjekt 1">
            <a:extLst>
              <a:ext uri="{FF2B5EF4-FFF2-40B4-BE49-F238E27FC236}">
                <a16:creationId xmlns:a16="http://schemas.microsoft.com/office/drawing/2014/main" id="{71848167-4A8D-A321-50C6-C0D399F14B60}"/>
              </a:ext>
            </a:extLst>
          </p:cNvPr>
          <p:cNvPicPr>
            <a:picLocks noChangeAspect="1"/>
          </p:cNvPicPr>
          <p:nvPr/>
        </p:nvPicPr>
        <p:blipFill>
          <a:blip r:embed="rId3"/>
          <a:stretch>
            <a:fillRect/>
          </a:stretch>
        </p:blipFill>
        <p:spPr>
          <a:xfrm>
            <a:off x="7344027" y="0"/>
            <a:ext cx="4847973" cy="6858000"/>
          </a:xfrm>
          <a:prstGeom prst="rect">
            <a:avLst/>
          </a:prstGeom>
        </p:spPr>
      </p:pic>
    </p:spTree>
    <p:extLst>
      <p:ext uri="{BB962C8B-B14F-4D97-AF65-F5344CB8AC3E}">
        <p14:creationId xmlns:p14="http://schemas.microsoft.com/office/powerpoint/2010/main" val="286900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161813"/>
            <a:ext cx="5916661" cy="1713271"/>
          </a:xfrm>
        </p:spPr>
        <p:txBody>
          <a:bodyPr/>
          <a:lstStyle/>
          <a:p>
            <a:r>
              <a:rPr lang="sv-SE" sz="1400" dirty="0"/>
              <a:t>Regiondatabasen, aktiva användare, år 2023 inom (parentes)</a:t>
            </a:r>
            <a:br>
              <a:rPr lang="sv-SE" sz="3600" dirty="0"/>
            </a:br>
            <a:r>
              <a:rPr lang="sv-SE" sz="3600" dirty="0"/>
              <a:t>Användarstatistik 2024 kommuner</a:t>
            </a:r>
            <a:br>
              <a:rPr lang="sv-SE" sz="3600" dirty="0"/>
            </a:br>
            <a:br>
              <a:rPr lang="sv-SE" sz="3600" dirty="0"/>
            </a:br>
            <a:endParaRPr lang="sv-SE" sz="3600" dirty="0"/>
          </a:p>
        </p:txBody>
      </p:sp>
      <p:sp>
        <p:nvSpPr>
          <p:cNvPr id="5" name="Platshållare för text 4"/>
          <p:cNvSpPr>
            <a:spLocks noGrp="1"/>
          </p:cNvSpPr>
          <p:nvPr>
            <p:ph type="body" sz="quarter" idx="14"/>
          </p:nvPr>
        </p:nvSpPr>
        <p:spPr>
          <a:xfrm>
            <a:off x="1844766" y="3261950"/>
            <a:ext cx="4832350" cy="2989381"/>
          </a:xfrm>
        </p:spPr>
        <p:txBody>
          <a:bodyPr/>
          <a:lstStyle/>
          <a:p>
            <a:r>
              <a:rPr lang="sv-SE" sz="2400" dirty="0"/>
              <a:t>Antal filuttag: 6 338 (6 152)</a:t>
            </a:r>
          </a:p>
          <a:p>
            <a:r>
              <a:rPr lang="sv-SE" sz="2400" dirty="0"/>
              <a:t>Antal filuttag i snitt: 24,0 (23,4)</a:t>
            </a:r>
          </a:p>
          <a:p>
            <a:pPr marL="0" indent="0">
              <a:buNone/>
            </a:pPr>
            <a:endParaRPr lang="sv-SE" sz="2400" dirty="0"/>
          </a:p>
          <a:p>
            <a:pPr marL="0" indent="0">
              <a:buNone/>
            </a:pPr>
            <a:r>
              <a:rPr lang="sv-SE" sz="2400" dirty="0"/>
              <a:t>	</a:t>
            </a:r>
          </a:p>
        </p:txBody>
      </p:sp>
      <p:pic>
        <p:nvPicPr>
          <p:cNvPr id="2" name="Bildobjekt 1">
            <a:extLst>
              <a:ext uri="{FF2B5EF4-FFF2-40B4-BE49-F238E27FC236}">
                <a16:creationId xmlns:a16="http://schemas.microsoft.com/office/drawing/2014/main" id="{71848167-4A8D-A321-50C6-C0D399F14B60}"/>
              </a:ext>
            </a:extLst>
          </p:cNvPr>
          <p:cNvPicPr>
            <a:picLocks noChangeAspect="1"/>
          </p:cNvPicPr>
          <p:nvPr/>
        </p:nvPicPr>
        <p:blipFill>
          <a:blip r:embed="rId3"/>
          <a:stretch>
            <a:fillRect/>
          </a:stretch>
        </p:blipFill>
        <p:spPr>
          <a:xfrm>
            <a:off x="7344027" y="0"/>
            <a:ext cx="4847973" cy="6858000"/>
          </a:xfrm>
          <a:prstGeom prst="rect">
            <a:avLst/>
          </a:prstGeom>
        </p:spPr>
      </p:pic>
    </p:spTree>
    <p:extLst>
      <p:ext uri="{BB962C8B-B14F-4D97-AF65-F5344CB8AC3E}">
        <p14:creationId xmlns:p14="http://schemas.microsoft.com/office/powerpoint/2010/main" val="3689990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320075"/>
            <a:ext cx="9277663" cy="2180507"/>
          </a:xfrm>
        </p:spPr>
        <p:txBody>
          <a:bodyPr/>
          <a:lstStyle/>
          <a:p>
            <a:r>
              <a:rPr lang="sv-SE" sz="1400" dirty="0"/>
              <a:t>Regiondatabasen, aktiva användare, år 2023 inom (parentes)</a:t>
            </a:r>
            <a:br>
              <a:rPr lang="sv-SE" sz="3600" dirty="0"/>
            </a:br>
            <a:r>
              <a:rPr lang="sv-SE" sz="3600" dirty="0"/>
              <a:t>Användarstatistik större kommuner 2023</a:t>
            </a:r>
            <a:br>
              <a:rPr lang="sv-SE" sz="3600" dirty="0"/>
            </a:br>
            <a:endParaRPr lang="sv-SE" sz="3600" dirty="0"/>
          </a:p>
        </p:txBody>
      </p:sp>
      <p:sp>
        <p:nvSpPr>
          <p:cNvPr id="5" name="Platshållare för text 4"/>
          <p:cNvSpPr>
            <a:spLocks noGrp="1"/>
          </p:cNvSpPr>
          <p:nvPr>
            <p:ph type="body" sz="quarter" idx="14"/>
          </p:nvPr>
        </p:nvSpPr>
        <p:spPr>
          <a:xfrm>
            <a:off x="1844766" y="2693323"/>
            <a:ext cx="7631743" cy="4402642"/>
          </a:xfrm>
        </p:spPr>
        <p:txBody>
          <a:bodyPr/>
          <a:lstStyle/>
          <a:p>
            <a:pPr marL="0" indent="0">
              <a:buNone/>
            </a:pPr>
            <a:r>
              <a:rPr lang="sv-SE" sz="2400" b="1" dirty="0"/>
              <a:t>20 000 invånare eller fler</a:t>
            </a:r>
          </a:p>
          <a:p>
            <a:r>
              <a:rPr lang="sv-SE" sz="2400" dirty="0"/>
              <a:t>Antal kommuner 89 (86)</a:t>
            </a:r>
          </a:p>
          <a:p>
            <a:r>
              <a:rPr lang="sv-SE" sz="2400" dirty="0"/>
              <a:t>Användare: 159 (151)</a:t>
            </a:r>
          </a:p>
          <a:p>
            <a:r>
              <a:rPr lang="sv-SE" sz="2400" dirty="0"/>
              <a:t>Nya användare: 26 (38)</a:t>
            </a:r>
          </a:p>
          <a:p>
            <a:r>
              <a:rPr lang="sv-SE" sz="2400" dirty="0"/>
              <a:t>Antal inloggningar: 1 834 (1 444)</a:t>
            </a:r>
          </a:p>
          <a:p>
            <a:r>
              <a:rPr lang="sv-SE" sz="2400" dirty="0"/>
              <a:t>Antal kommuner som inte loggat in 16 (16)</a:t>
            </a:r>
          </a:p>
          <a:p>
            <a:r>
              <a:rPr lang="sv-SE" sz="2400" dirty="0"/>
              <a:t>Högst antal inloggningar i snitt: 79 (74)</a:t>
            </a:r>
          </a:p>
          <a:p>
            <a:r>
              <a:rPr lang="sv-SE" sz="2400" dirty="0"/>
              <a:t>Inloggningar i snitt 11,5 (9,6)</a:t>
            </a:r>
          </a:p>
        </p:txBody>
      </p:sp>
    </p:spTree>
    <p:extLst>
      <p:ext uri="{BB962C8B-B14F-4D97-AF65-F5344CB8AC3E}">
        <p14:creationId xmlns:p14="http://schemas.microsoft.com/office/powerpoint/2010/main" val="2903061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320075"/>
            <a:ext cx="9277663" cy="2180507"/>
          </a:xfrm>
        </p:spPr>
        <p:txBody>
          <a:bodyPr/>
          <a:lstStyle/>
          <a:p>
            <a:r>
              <a:rPr lang="sv-SE" sz="1400" dirty="0"/>
              <a:t>Regiondatabasen, aktiva användare, år 2023 inom (parentes)</a:t>
            </a:r>
            <a:br>
              <a:rPr lang="sv-SE" sz="3600" dirty="0"/>
            </a:br>
            <a:r>
              <a:rPr lang="sv-SE" sz="3600" dirty="0"/>
              <a:t>Användarstatistik större kommuner 2023</a:t>
            </a:r>
            <a:br>
              <a:rPr lang="sv-SE" sz="3600" dirty="0"/>
            </a:br>
            <a:endParaRPr lang="sv-SE" sz="3600" dirty="0"/>
          </a:p>
        </p:txBody>
      </p:sp>
      <p:sp>
        <p:nvSpPr>
          <p:cNvPr id="5" name="Platshållare för text 4"/>
          <p:cNvSpPr>
            <a:spLocks noGrp="1"/>
          </p:cNvSpPr>
          <p:nvPr>
            <p:ph type="body" sz="quarter" idx="14"/>
          </p:nvPr>
        </p:nvSpPr>
        <p:spPr>
          <a:xfrm>
            <a:off x="1844766" y="2693323"/>
            <a:ext cx="7631743" cy="4402642"/>
          </a:xfrm>
        </p:spPr>
        <p:txBody>
          <a:bodyPr/>
          <a:lstStyle/>
          <a:p>
            <a:pPr marL="0" indent="0">
              <a:buNone/>
            </a:pPr>
            <a:r>
              <a:rPr lang="sv-SE" sz="2400" b="1" dirty="0"/>
              <a:t>20 000 invånare eller fler</a:t>
            </a:r>
          </a:p>
          <a:p>
            <a:r>
              <a:rPr lang="sv-SE" sz="2400" dirty="0"/>
              <a:t>Antal filuttag: 5722 (5 613)</a:t>
            </a:r>
          </a:p>
          <a:p>
            <a:r>
              <a:rPr lang="sv-SE" sz="2400" dirty="0"/>
              <a:t>Antal filuttag i snitt: 36,0 (37,2)</a:t>
            </a:r>
          </a:p>
          <a:p>
            <a:endParaRPr lang="sv-SE" sz="2400" dirty="0"/>
          </a:p>
          <a:p>
            <a:endParaRPr lang="sv-SE" sz="2400" dirty="0"/>
          </a:p>
          <a:p>
            <a:pPr marL="0" indent="0">
              <a:buNone/>
            </a:pPr>
            <a:endParaRPr lang="sv-SE" sz="2400" dirty="0"/>
          </a:p>
        </p:txBody>
      </p:sp>
    </p:spTree>
    <p:extLst>
      <p:ext uri="{BB962C8B-B14F-4D97-AF65-F5344CB8AC3E}">
        <p14:creationId xmlns:p14="http://schemas.microsoft.com/office/powerpoint/2010/main" val="97985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Användarstatistik</a:t>
            </a:r>
            <a:br>
              <a:rPr lang="sv-SE" dirty="0"/>
            </a:br>
            <a:br>
              <a:rPr lang="sv-SE" dirty="0"/>
            </a:br>
            <a:r>
              <a:rPr lang="sv-SE" sz="3000" dirty="0"/>
              <a:t>Mätperiod:231101-241031</a:t>
            </a:r>
          </a:p>
        </p:txBody>
      </p:sp>
    </p:spTree>
    <p:extLst>
      <p:ext uri="{BB962C8B-B14F-4D97-AF65-F5344CB8AC3E}">
        <p14:creationId xmlns:p14="http://schemas.microsoft.com/office/powerpoint/2010/main" val="2159709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320075"/>
            <a:ext cx="9726550" cy="2180507"/>
          </a:xfrm>
        </p:spPr>
        <p:txBody>
          <a:bodyPr/>
          <a:lstStyle/>
          <a:p>
            <a:r>
              <a:rPr lang="sv-SE" sz="1400" dirty="0"/>
              <a:t>Regiondatabasen, aktiva användare, år 2023 inom (parentes)</a:t>
            </a:r>
            <a:br>
              <a:rPr lang="sv-SE" sz="3600" dirty="0"/>
            </a:br>
            <a:r>
              <a:rPr lang="sv-SE" sz="3600" dirty="0"/>
              <a:t>Användarstatistik mindre kommuner 2024</a:t>
            </a:r>
            <a:br>
              <a:rPr lang="sv-SE" sz="3600" dirty="0"/>
            </a:br>
            <a:endParaRPr lang="sv-SE" sz="3600" dirty="0"/>
          </a:p>
        </p:txBody>
      </p:sp>
      <p:sp>
        <p:nvSpPr>
          <p:cNvPr id="5" name="Platshållare för text 4"/>
          <p:cNvSpPr>
            <a:spLocks noGrp="1"/>
          </p:cNvSpPr>
          <p:nvPr>
            <p:ph type="body" sz="quarter" idx="14"/>
          </p:nvPr>
        </p:nvSpPr>
        <p:spPr>
          <a:xfrm>
            <a:off x="1844765" y="2709949"/>
            <a:ext cx="7581867" cy="4402642"/>
          </a:xfrm>
        </p:spPr>
        <p:txBody>
          <a:bodyPr/>
          <a:lstStyle/>
          <a:p>
            <a:pPr marL="0" indent="0">
              <a:buNone/>
            </a:pPr>
            <a:r>
              <a:rPr lang="sv-SE" sz="2400" b="1" dirty="0"/>
              <a:t>Färre än 20 000 invånare </a:t>
            </a:r>
          </a:p>
          <a:p>
            <a:r>
              <a:rPr lang="sv-SE" sz="2400" dirty="0"/>
              <a:t>Antal kommuner 57 (60)</a:t>
            </a:r>
          </a:p>
          <a:p>
            <a:r>
              <a:rPr lang="sv-SE" sz="2400" dirty="0"/>
              <a:t>Användare: 105 (112)</a:t>
            </a:r>
          </a:p>
          <a:p>
            <a:r>
              <a:rPr lang="sv-SE" sz="2400" dirty="0"/>
              <a:t>Nya användare: 24 (14)</a:t>
            </a:r>
          </a:p>
          <a:p>
            <a:r>
              <a:rPr lang="sv-SE" sz="2400" dirty="0"/>
              <a:t>Antal inloggningar: 1137 (990)</a:t>
            </a:r>
          </a:p>
          <a:p>
            <a:r>
              <a:rPr lang="sv-SE" sz="2400" dirty="0"/>
              <a:t>Antal kommuner inte loggat: 8 (16)</a:t>
            </a:r>
          </a:p>
          <a:p>
            <a:r>
              <a:rPr lang="sv-SE" sz="2400" dirty="0"/>
              <a:t>Högst antal inloggningar i snitt: 95 (87) </a:t>
            </a:r>
          </a:p>
          <a:p>
            <a:r>
              <a:rPr lang="sv-SE" sz="2400" dirty="0"/>
              <a:t>Antal inloggningar i snitt 10,8 (8,8)</a:t>
            </a:r>
          </a:p>
        </p:txBody>
      </p:sp>
    </p:spTree>
    <p:extLst>
      <p:ext uri="{BB962C8B-B14F-4D97-AF65-F5344CB8AC3E}">
        <p14:creationId xmlns:p14="http://schemas.microsoft.com/office/powerpoint/2010/main" val="1417489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44766" y="1320075"/>
            <a:ext cx="9726550" cy="2180507"/>
          </a:xfrm>
        </p:spPr>
        <p:txBody>
          <a:bodyPr/>
          <a:lstStyle/>
          <a:p>
            <a:r>
              <a:rPr lang="sv-SE" sz="1400" dirty="0"/>
              <a:t>Regiondatabasen, aktiva användare, år 2023 inom (parentes)</a:t>
            </a:r>
            <a:br>
              <a:rPr lang="sv-SE" sz="3600" dirty="0"/>
            </a:br>
            <a:r>
              <a:rPr lang="sv-SE" sz="3600" dirty="0"/>
              <a:t>Användarstatistik mindre kommuner 2024</a:t>
            </a:r>
            <a:br>
              <a:rPr lang="sv-SE" sz="3600" dirty="0"/>
            </a:br>
            <a:endParaRPr lang="sv-SE" sz="3600" dirty="0"/>
          </a:p>
        </p:txBody>
      </p:sp>
      <p:sp>
        <p:nvSpPr>
          <p:cNvPr id="5" name="Platshållare för text 4"/>
          <p:cNvSpPr>
            <a:spLocks noGrp="1"/>
          </p:cNvSpPr>
          <p:nvPr>
            <p:ph type="body" sz="quarter" idx="14"/>
          </p:nvPr>
        </p:nvSpPr>
        <p:spPr>
          <a:xfrm>
            <a:off x="1844765" y="2709949"/>
            <a:ext cx="7581867" cy="4402642"/>
          </a:xfrm>
        </p:spPr>
        <p:txBody>
          <a:bodyPr/>
          <a:lstStyle/>
          <a:p>
            <a:pPr marL="0" indent="0">
              <a:buNone/>
            </a:pPr>
            <a:r>
              <a:rPr lang="sv-SE" sz="2400" b="1" dirty="0"/>
              <a:t>Färre än 20 000 invånare </a:t>
            </a:r>
          </a:p>
          <a:p>
            <a:r>
              <a:rPr lang="sv-SE" sz="2400" dirty="0"/>
              <a:t>Antal filuttag: 616 (539)</a:t>
            </a:r>
          </a:p>
          <a:p>
            <a:r>
              <a:rPr lang="sv-SE" sz="2400" dirty="0"/>
              <a:t>Antal filuttag i snitt: 5,9 (4,8)</a:t>
            </a:r>
          </a:p>
        </p:txBody>
      </p:sp>
    </p:spTree>
    <p:extLst>
      <p:ext uri="{BB962C8B-B14F-4D97-AF65-F5344CB8AC3E}">
        <p14:creationId xmlns:p14="http://schemas.microsoft.com/office/powerpoint/2010/main" val="803253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104CD9-0506-41CD-B2B0-F8F74262BB91}"/>
              </a:ext>
            </a:extLst>
          </p:cNvPr>
          <p:cNvSpPr>
            <a:spLocks noGrp="1"/>
          </p:cNvSpPr>
          <p:nvPr>
            <p:ph type="ctrTitle"/>
          </p:nvPr>
        </p:nvSpPr>
        <p:spPr/>
        <p:txBody>
          <a:bodyPr/>
          <a:lstStyle/>
          <a:p>
            <a:r>
              <a:rPr lang="sv-SE" dirty="0"/>
              <a:t>Dokumentation</a:t>
            </a:r>
          </a:p>
        </p:txBody>
      </p:sp>
    </p:spTree>
    <p:extLst>
      <p:ext uri="{BB962C8B-B14F-4D97-AF65-F5344CB8AC3E}">
        <p14:creationId xmlns:p14="http://schemas.microsoft.com/office/powerpoint/2010/main" val="2079535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74E0E21D-F71E-4422-8BE6-1F5438FFA74E}"/>
              </a:ext>
            </a:extLst>
          </p:cNvPr>
          <p:cNvSpPr>
            <a:spLocks noGrp="1"/>
          </p:cNvSpPr>
          <p:nvPr>
            <p:ph type="body" sz="quarter" idx="14"/>
          </p:nvPr>
        </p:nvSpPr>
        <p:spPr>
          <a:xfrm>
            <a:off x="1839913" y="2220686"/>
            <a:ext cx="8663330" cy="3465739"/>
          </a:xfrm>
        </p:spPr>
        <p:txBody>
          <a:bodyPr/>
          <a:lstStyle/>
          <a:p>
            <a:r>
              <a:rPr lang="sv-SE" dirty="0"/>
              <a:t>Att arbeta med i Regiondatabaserna i SuperCROSS_Grunderna.pdf </a:t>
            </a:r>
          </a:p>
          <a:p>
            <a:r>
              <a:rPr lang="sv-SE" dirty="0"/>
              <a:t>Tips och tricks (äldre men kan vara nyttiga)</a:t>
            </a:r>
          </a:p>
          <a:p>
            <a:r>
              <a:rPr lang="sv-SE" dirty="0"/>
              <a:t>Teknisk rapport. Beskrivning av databasen och register. Motsvarar delvis ”</a:t>
            </a:r>
            <a:r>
              <a:rPr lang="sv-SE" dirty="0" err="1"/>
              <a:t>MetaInfo</a:t>
            </a:r>
            <a:r>
              <a:rPr lang="sv-SE" dirty="0"/>
              <a:t>” som finns under varje variabel</a:t>
            </a:r>
          </a:p>
          <a:p>
            <a:r>
              <a:rPr lang="sv-SE" dirty="0"/>
              <a:t>Dokument om röjandekontroll </a:t>
            </a:r>
          </a:p>
          <a:p>
            <a:r>
              <a:rPr lang="sv-SE" dirty="0"/>
              <a:t>FAQ</a:t>
            </a:r>
          </a:p>
          <a:p>
            <a:r>
              <a:rPr lang="sv-SE" dirty="0"/>
              <a:t>Regioner som delat med sig av eget utbildningsmaterial, regiongemensam yta. </a:t>
            </a:r>
          </a:p>
          <a:p>
            <a:pPr marL="0" indent="0">
              <a:buNone/>
            </a:pPr>
            <a:endParaRPr lang="sv-SE" dirty="0"/>
          </a:p>
          <a:p>
            <a:endParaRPr lang="sv-SE" sz="1800" i="1" dirty="0"/>
          </a:p>
        </p:txBody>
      </p:sp>
      <p:sp>
        <p:nvSpPr>
          <p:cNvPr id="5" name="Rubrik 4">
            <a:extLst>
              <a:ext uri="{FF2B5EF4-FFF2-40B4-BE49-F238E27FC236}">
                <a16:creationId xmlns:a16="http://schemas.microsoft.com/office/drawing/2014/main" id="{43A070EF-514B-4320-A637-6A7D4DA9B5FE}"/>
              </a:ext>
            </a:extLst>
          </p:cNvPr>
          <p:cNvSpPr>
            <a:spLocks noGrp="1"/>
          </p:cNvSpPr>
          <p:nvPr>
            <p:ph type="title"/>
          </p:nvPr>
        </p:nvSpPr>
        <p:spPr/>
        <p:txBody>
          <a:bodyPr/>
          <a:lstStyle/>
          <a:p>
            <a:r>
              <a:rPr lang="sv-SE" dirty="0"/>
              <a:t>Dokumentation i MONA</a:t>
            </a:r>
          </a:p>
        </p:txBody>
      </p:sp>
    </p:spTree>
    <p:extLst>
      <p:ext uri="{BB962C8B-B14F-4D97-AF65-F5344CB8AC3E}">
        <p14:creationId xmlns:p14="http://schemas.microsoft.com/office/powerpoint/2010/main" val="4249126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74E0E21D-F71E-4422-8BE6-1F5438FFA74E}"/>
              </a:ext>
            </a:extLst>
          </p:cNvPr>
          <p:cNvSpPr>
            <a:spLocks noGrp="1"/>
          </p:cNvSpPr>
          <p:nvPr>
            <p:ph type="body" sz="quarter" idx="14"/>
          </p:nvPr>
        </p:nvSpPr>
        <p:spPr>
          <a:xfrm>
            <a:off x="1839913" y="2220686"/>
            <a:ext cx="8663330" cy="4188351"/>
          </a:xfrm>
        </p:spPr>
        <p:txBody>
          <a:bodyPr/>
          <a:lstStyle/>
          <a:p>
            <a:pPr marL="0" indent="0">
              <a:buNone/>
            </a:pPr>
            <a:endParaRPr lang="sv-SE" dirty="0"/>
          </a:p>
          <a:p>
            <a:endParaRPr lang="sv-SE" sz="1800" i="1" dirty="0"/>
          </a:p>
        </p:txBody>
      </p:sp>
      <p:sp>
        <p:nvSpPr>
          <p:cNvPr id="5" name="Rubrik 4">
            <a:extLst>
              <a:ext uri="{FF2B5EF4-FFF2-40B4-BE49-F238E27FC236}">
                <a16:creationId xmlns:a16="http://schemas.microsoft.com/office/drawing/2014/main" id="{43A070EF-514B-4320-A637-6A7D4DA9B5FE}"/>
              </a:ext>
            </a:extLst>
          </p:cNvPr>
          <p:cNvSpPr>
            <a:spLocks noGrp="1"/>
          </p:cNvSpPr>
          <p:nvPr>
            <p:ph type="title"/>
          </p:nvPr>
        </p:nvSpPr>
        <p:spPr/>
        <p:txBody>
          <a:bodyPr/>
          <a:lstStyle/>
          <a:p>
            <a:r>
              <a:rPr lang="sv-SE" dirty="0"/>
              <a:t>Dokumentation i MONA</a:t>
            </a:r>
          </a:p>
        </p:txBody>
      </p:sp>
      <p:pic>
        <p:nvPicPr>
          <p:cNvPr id="1026" name="Bildobjekt 1">
            <a:extLst>
              <a:ext uri="{FF2B5EF4-FFF2-40B4-BE49-F238E27FC236}">
                <a16:creationId xmlns:a16="http://schemas.microsoft.com/office/drawing/2014/main" id="{B63D62B3-6C93-F343-AC5E-CA51ED129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884" y="1859279"/>
            <a:ext cx="7075305" cy="524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301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6035699" cy="1325563"/>
          </a:xfrm>
        </p:spPr>
        <p:txBody>
          <a:bodyPr/>
          <a:lstStyle/>
          <a:p>
            <a:r>
              <a:rPr lang="sv-SE" dirty="0"/>
              <a:t>MONA - </a:t>
            </a:r>
            <a:r>
              <a:rPr lang="sv-SE" sz="2800" dirty="0"/>
              <a:t>användare</a:t>
            </a:r>
            <a:r>
              <a:rPr lang="sv-SE" dirty="0"/>
              <a:t> </a:t>
            </a:r>
          </a:p>
        </p:txBody>
      </p:sp>
      <p:sp>
        <p:nvSpPr>
          <p:cNvPr id="3" name="Platshållare för text 2"/>
          <p:cNvSpPr>
            <a:spLocks noGrp="1"/>
          </p:cNvSpPr>
          <p:nvPr>
            <p:ph type="body" sz="quarter" idx="14"/>
          </p:nvPr>
        </p:nvSpPr>
        <p:spPr>
          <a:xfrm>
            <a:off x="1844765" y="2109457"/>
            <a:ext cx="7132979" cy="3465007"/>
          </a:xfrm>
        </p:spPr>
        <p:txBody>
          <a:bodyPr/>
          <a:lstStyle/>
          <a:p>
            <a:pPr marL="0" indent="0">
              <a:buNone/>
            </a:pPr>
            <a:r>
              <a:rPr lang="sv-SE" dirty="0"/>
              <a:t>Lista över användare per region, uppdateras månadsvis.</a:t>
            </a:r>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a:p>
            <a:pPr marL="0" indent="0">
              <a:buNone/>
            </a:pPr>
            <a:r>
              <a:rPr lang="sv-SE" dirty="0"/>
              <a:t>Nytt är att användare som inte loggat in på 12 månader låses. Vill man låsas upp sitt konto kontaktar man MONA-supporten enklast via mejl; </a:t>
            </a:r>
            <a:r>
              <a:rPr lang="sv-SE" dirty="0">
                <a:solidFill>
                  <a:schemeClr val="tx2"/>
                </a:solidFill>
                <a:hlinkClick r:id="rId3">
                  <a:extLst>
                    <a:ext uri="{A12FA001-AC4F-418D-AE19-62706E023703}">
                      <ahyp:hlinkClr xmlns:ahyp="http://schemas.microsoft.com/office/drawing/2018/hyperlinkcolor" val="tx"/>
                    </a:ext>
                  </a:extLst>
                </a:hlinkClick>
              </a:rPr>
              <a:t>mona@scb.se</a:t>
            </a:r>
            <a:r>
              <a:rPr lang="sv-SE" sz="2000" dirty="0">
                <a:effectLst/>
                <a:latin typeface="Calibri" panose="020F0502020204030204" pitchFamily="34" charset="0"/>
                <a:ea typeface="Calibri" panose="020F0502020204030204" pitchFamily="34" charset="0"/>
              </a:rPr>
              <a:t>.</a:t>
            </a:r>
          </a:p>
          <a:p>
            <a:pPr marL="0" indent="0">
              <a:buNone/>
            </a:pPr>
            <a:endParaRPr lang="sv-SE" dirty="0"/>
          </a:p>
        </p:txBody>
      </p:sp>
      <p:pic>
        <p:nvPicPr>
          <p:cNvPr id="7" name="Bildobjekt 6"/>
          <p:cNvPicPr>
            <a:picLocks noChangeAspect="1"/>
          </p:cNvPicPr>
          <p:nvPr/>
        </p:nvPicPr>
        <p:blipFill rotWithShape="1">
          <a:blip r:embed="rId4"/>
          <a:srcRect r="873" b="8744"/>
          <a:stretch/>
        </p:blipFill>
        <p:spPr>
          <a:xfrm>
            <a:off x="1844764" y="2520518"/>
            <a:ext cx="3894212" cy="1441883"/>
          </a:xfrm>
          <a:prstGeom prst="rect">
            <a:avLst/>
          </a:prstGeom>
        </p:spPr>
      </p:pic>
    </p:spTree>
    <p:extLst>
      <p:ext uri="{BB962C8B-B14F-4D97-AF65-F5344CB8AC3E}">
        <p14:creationId xmlns:p14="http://schemas.microsoft.com/office/powerpoint/2010/main" val="2538164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a:xfrm>
            <a:off x="1844764" y="1685288"/>
            <a:ext cx="7132979" cy="3465007"/>
          </a:xfrm>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Det är viktigt att avsluta MONA-kontot.</a:t>
            </a:r>
          </a:p>
          <a:p>
            <a:pPr marL="0" indent="0">
              <a:buNone/>
            </a:pPr>
            <a:r>
              <a:rPr lang="sv-SE" dirty="0"/>
              <a:t>När ni loggat in i första steget finns denna länk i listan.</a:t>
            </a: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2" name="Rubrik 1"/>
          <p:cNvSpPr>
            <a:spLocks noGrp="1"/>
          </p:cNvSpPr>
          <p:nvPr>
            <p:ph type="title"/>
          </p:nvPr>
        </p:nvSpPr>
        <p:spPr>
          <a:xfrm>
            <a:off x="1844766" y="1320075"/>
            <a:ext cx="6035699" cy="1325563"/>
          </a:xfrm>
        </p:spPr>
        <p:txBody>
          <a:bodyPr/>
          <a:lstStyle/>
          <a:p>
            <a:r>
              <a:rPr lang="sv-SE" sz="1400" dirty="0"/>
              <a:t>MONA - användare </a:t>
            </a:r>
            <a:br>
              <a:rPr lang="sv-SE" dirty="0"/>
            </a:br>
            <a:r>
              <a:rPr lang="sv-SE" dirty="0"/>
              <a:t>Avsluta MONA-kontot</a:t>
            </a:r>
          </a:p>
        </p:txBody>
      </p:sp>
      <p:pic>
        <p:nvPicPr>
          <p:cNvPr id="1026" name="Bildobjekt 1">
            <a:extLst>
              <a:ext uri="{FF2B5EF4-FFF2-40B4-BE49-F238E27FC236}">
                <a16:creationId xmlns:a16="http://schemas.microsoft.com/office/drawing/2014/main" id="{4282E601-8B1C-800B-4168-0D5FB87C5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940" y="3918231"/>
            <a:ext cx="5452960" cy="19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330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a:xfrm>
            <a:off x="1844764" y="1685288"/>
            <a:ext cx="7132979" cy="3465007"/>
          </a:xfrm>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dirty="0"/>
              <a:t>Gå sedan vidare till fliken </a:t>
            </a:r>
            <a:r>
              <a:rPr lang="sv-SE" dirty="0" err="1"/>
              <a:t>Delete</a:t>
            </a:r>
            <a:r>
              <a:rPr lang="sv-SE" dirty="0"/>
              <a:t> </a:t>
            </a:r>
            <a:r>
              <a:rPr lang="sv-SE" dirty="0" err="1"/>
              <a:t>account</a:t>
            </a:r>
            <a:r>
              <a:rPr lang="sv-SE" dirty="0"/>
              <a:t>.</a:t>
            </a:r>
          </a:p>
          <a:p>
            <a:pPr marL="0" indent="0">
              <a:buNone/>
            </a:pPr>
            <a:r>
              <a:rPr lang="sv-SE" dirty="0"/>
              <a:t>Där hittar ni instruktioner.</a:t>
            </a:r>
          </a:p>
        </p:txBody>
      </p:sp>
      <p:sp>
        <p:nvSpPr>
          <p:cNvPr id="2" name="Rubrik 1"/>
          <p:cNvSpPr>
            <a:spLocks noGrp="1"/>
          </p:cNvSpPr>
          <p:nvPr>
            <p:ph type="title"/>
          </p:nvPr>
        </p:nvSpPr>
        <p:spPr>
          <a:xfrm>
            <a:off x="1844766" y="1320075"/>
            <a:ext cx="6035699" cy="1325563"/>
          </a:xfrm>
        </p:spPr>
        <p:txBody>
          <a:bodyPr/>
          <a:lstStyle/>
          <a:p>
            <a:r>
              <a:rPr lang="sv-SE" sz="1400" dirty="0"/>
              <a:t>MONA - användare </a:t>
            </a:r>
            <a:br>
              <a:rPr lang="sv-SE" dirty="0"/>
            </a:br>
            <a:r>
              <a:rPr lang="sv-SE" dirty="0"/>
              <a:t>Avsluta MONA-kontot</a:t>
            </a:r>
          </a:p>
        </p:txBody>
      </p:sp>
      <p:pic>
        <p:nvPicPr>
          <p:cNvPr id="4" name="Bildobjekt 3">
            <a:extLst>
              <a:ext uri="{FF2B5EF4-FFF2-40B4-BE49-F238E27FC236}">
                <a16:creationId xmlns:a16="http://schemas.microsoft.com/office/drawing/2014/main" id="{FF4CA2E6-3108-0BD1-277A-0DC193D1E97F}"/>
              </a:ext>
            </a:extLst>
          </p:cNvPr>
          <p:cNvPicPr>
            <a:picLocks noChangeAspect="1"/>
          </p:cNvPicPr>
          <p:nvPr/>
        </p:nvPicPr>
        <p:blipFill>
          <a:blip r:embed="rId3"/>
          <a:stretch>
            <a:fillRect/>
          </a:stretch>
        </p:blipFill>
        <p:spPr>
          <a:xfrm>
            <a:off x="1844764" y="4212363"/>
            <a:ext cx="5209524" cy="590476"/>
          </a:xfrm>
          <a:prstGeom prst="rect">
            <a:avLst/>
          </a:prstGeom>
        </p:spPr>
      </p:pic>
    </p:spTree>
    <p:extLst>
      <p:ext uri="{BB962C8B-B14F-4D97-AF65-F5344CB8AC3E}">
        <p14:creationId xmlns:p14="http://schemas.microsoft.com/office/powerpoint/2010/main" val="4260702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4766" y="1320075"/>
            <a:ext cx="6035699" cy="1325563"/>
          </a:xfrm>
        </p:spPr>
        <p:txBody>
          <a:bodyPr/>
          <a:lstStyle/>
          <a:p>
            <a:r>
              <a:rPr lang="sv-SE" dirty="0"/>
              <a:t>MONA - </a:t>
            </a:r>
            <a:r>
              <a:rPr lang="sv-SE" sz="2800" dirty="0"/>
              <a:t>användare</a:t>
            </a:r>
            <a:r>
              <a:rPr lang="sv-SE" dirty="0"/>
              <a:t> </a:t>
            </a:r>
          </a:p>
        </p:txBody>
      </p:sp>
      <p:sp>
        <p:nvSpPr>
          <p:cNvPr id="3" name="Platshållare för text 2"/>
          <p:cNvSpPr>
            <a:spLocks noGrp="1"/>
          </p:cNvSpPr>
          <p:nvPr>
            <p:ph type="body" sz="quarter" idx="14"/>
          </p:nvPr>
        </p:nvSpPr>
        <p:spPr>
          <a:xfrm>
            <a:off x="1844765" y="2109457"/>
            <a:ext cx="7132979" cy="3465007"/>
          </a:xfrm>
        </p:spPr>
        <p:txBody>
          <a:bodyPr/>
          <a:lstStyle/>
          <a:p>
            <a:pPr marL="0" indent="0">
              <a:buNone/>
            </a:pPr>
            <a:endParaRPr lang="sv-SE" dirty="0"/>
          </a:p>
          <a:p>
            <a:pPr marL="0" indent="0">
              <a:buNone/>
            </a:pPr>
            <a:r>
              <a:rPr lang="sv-SE" dirty="0"/>
              <a:t>MONA-supporten besvarar frågor om MONA, t.ex. inloggning, åtkomst m.m. mona@scb.se</a:t>
            </a:r>
          </a:p>
          <a:p>
            <a:pPr marL="0" indent="0">
              <a:buNone/>
            </a:pPr>
            <a:r>
              <a:rPr lang="sv-SE" dirty="0"/>
              <a:t>Frågor om innehåll, uttag m.m. besvaras först och främst av regionansvarige (RUA). SCB hjälper givetvis till när RUA inte har svar. </a:t>
            </a:r>
          </a:p>
        </p:txBody>
      </p:sp>
    </p:spTree>
    <p:extLst>
      <p:ext uri="{BB962C8B-B14F-4D97-AF65-F5344CB8AC3E}">
        <p14:creationId xmlns:p14="http://schemas.microsoft.com/office/powerpoint/2010/main" val="402574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45F0124-D6EA-00FB-2BD5-33AAEF84B39E}"/>
              </a:ext>
            </a:extLst>
          </p:cNvPr>
          <p:cNvPicPr>
            <a:picLocks noChangeAspect="1"/>
          </p:cNvPicPr>
          <p:nvPr/>
        </p:nvPicPr>
        <p:blipFill>
          <a:blip r:embed="rId3"/>
          <a:stretch>
            <a:fillRect/>
          </a:stretch>
        </p:blipFill>
        <p:spPr>
          <a:xfrm>
            <a:off x="7597051" y="-69669"/>
            <a:ext cx="4846320" cy="6858000"/>
          </a:xfrm>
          <a:prstGeom prst="rect">
            <a:avLst/>
          </a:prstGeom>
        </p:spPr>
      </p:pic>
      <p:sp>
        <p:nvSpPr>
          <p:cNvPr id="4" name="Rubrik 3"/>
          <p:cNvSpPr>
            <a:spLocks noGrp="1"/>
          </p:cNvSpPr>
          <p:nvPr>
            <p:ph type="title"/>
          </p:nvPr>
        </p:nvSpPr>
        <p:spPr>
          <a:xfrm>
            <a:off x="1839914" y="1112811"/>
            <a:ext cx="7543074" cy="641729"/>
          </a:xfrm>
        </p:spPr>
        <p:txBody>
          <a:bodyPr/>
          <a:lstStyle/>
          <a:p>
            <a:br>
              <a:rPr lang="sv-SE" sz="3200" dirty="0"/>
            </a:br>
            <a:endParaRPr lang="sv-SE" sz="3200" dirty="0"/>
          </a:p>
        </p:txBody>
      </p:sp>
      <p:pic>
        <p:nvPicPr>
          <p:cNvPr id="6" name="Bildobjekt 5">
            <a:extLst>
              <a:ext uri="{FF2B5EF4-FFF2-40B4-BE49-F238E27FC236}">
                <a16:creationId xmlns:a16="http://schemas.microsoft.com/office/drawing/2014/main" id="{BB2612B2-3183-4761-AF10-60092622179E}"/>
              </a:ext>
            </a:extLst>
          </p:cNvPr>
          <p:cNvPicPr>
            <a:picLocks noChangeAspect="1"/>
          </p:cNvPicPr>
          <p:nvPr/>
        </p:nvPicPr>
        <p:blipFill rotWithShape="1">
          <a:blip r:embed="rId4"/>
          <a:srcRect l="14113"/>
          <a:stretch/>
        </p:blipFill>
        <p:spPr>
          <a:xfrm>
            <a:off x="1285194" y="-2"/>
            <a:ext cx="3934914" cy="6481065"/>
          </a:xfrm>
          <a:prstGeom prst="rect">
            <a:avLst/>
          </a:prstGeom>
        </p:spPr>
      </p:pic>
      <p:sp>
        <p:nvSpPr>
          <p:cNvPr id="12" name="textruta 11">
            <a:extLst>
              <a:ext uri="{FF2B5EF4-FFF2-40B4-BE49-F238E27FC236}">
                <a16:creationId xmlns:a16="http://schemas.microsoft.com/office/drawing/2014/main" id="{CAD61F9E-DF6A-8CC0-B2C6-4177C491B784}"/>
              </a:ext>
            </a:extLst>
          </p:cNvPr>
          <p:cNvSpPr txBox="1"/>
          <p:nvPr/>
        </p:nvSpPr>
        <p:spPr>
          <a:xfrm>
            <a:off x="4345577" y="820292"/>
            <a:ext cx="6096000" cy="646331"/>
          </a:xfrm>
          <a:prstGeom prst="rect">
            <a:avLst/>
          </a:prstGeom>
          <a:noFill/>
        </p:spPr>
        <p:txBody>
          <a:bodyPr wrap="square">
            <a:spAutoFit/>
          </a:bodyPr>
          <a:lstStyle/>
          <a:p>
            <a:r>
              <a:rPr lang="sv-SE" sz="3600" b="1" dirty="0">
                <a:solidFill>
                  <a:schemeClr val="tx2"/>
                </a:solidFill>
                <a:latin typeface="+mj-lt"/>
                <a:ea typeface="+mj-ea"/>
                <a:cs typeface="+mj-cs"/>
              </a:rPr>
              <a:t>Regiondatabasen  2024</a:t>
            </a:r>
          </a:p>
        </p:txBody>
      </p:sp>
      <p:sp>
        <p:nvSpPr>
          <p:cNvPr id="14" name="textruta 13">
            <a:extLst>
              <a:ext uri="{FF2B5EF4-FFF2-40B4-BE49-F238E27FC236}">
                <a16:creationId xmlns:a16="http://schemas.microsoft.com/office/drawing/2014/main" id="{163F9053-0CC4-E464-E318-F97CA7D82523}"/>
              </a:ext>
            </a:extLst>
          </p:cNvPr>
          <p:cNvSpPr txBox="1"/>
          <p:nvPr/>
        </p:nvSpPr>
        <p:spPr>
          <a:xfrm>
            <a:off x="4432662" y="2486479"/>
            <a:ext cx="3666309" cy="2308324"/>
          </a:xfrm>
          <a:prstGeom prst="rect">
            <a:avLst/>
          </a:prstGeom>
          <a:noFill/>
        </p:spPr>
        <p:txBody>
          <a:bodyPr wrap="square">
            <a:spAutoFit/>
          </a:bodyPr>
          <a:lstStyle/>
          <a:p>
            <a:r>
              <a:rPr lang="sv-SE" sz="3600" b="1" dirty="0">
                <a:solidFill>
                  <a:schemeClr val="tx2"/>
                </a:solidFill>
                <a:latin typeface="+mj-lt"/>
                <a:ea typeface="+mj-ea"/>
                <a:cs typeface="+mj-cs"/>
              </a:rPr>
              <a:t>20 regioner och </a:t>
            </a:r>
          </a:p>
          <a:p>
            <a:r>
              <a:rPr lang="sv-SE" sz="3600" b="1" dirty="0">
                <a:solidFill>
                  <a:schemeClr val="tx2"/>
                </a:solidFill>
                <a:latin typeface="+mj-lt"/>
                <a:ea typeface="+mj-ea"/>
                <a:cs typeface="+mj-cs"/>
              </a:rPr>
              <a:t>146 kommuner med aktiva användare</a:t>
            </a:r>
          </a:p>
        </p:txBody>
      </p:sp>
    </p:spTree>
    <p:extLst>
      <p:ext uri="{BB962C8B-B14F-4D97-AF65-F5344CB8AC3E}">
        <p14:creationId xmlns:p14="http://schemas.microsoft.com/office/powerpoint/2010/main" val="397534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7E21B08-4BEF-A1A1-1285-B8BFF37C8960}"/>
              </a:ext>
            </a:extLst>
          </p:cNvPr>
          <p:cNvGraphicFramePr/>
          <p:nvPr>
            <p:extLst>
              <p:ext uri="{D42A27DB-BD31-4B8C-83A1-F6EECF244321}">
                <p14:modId xmlns:p14="http://schemas.microsoft.com/office/powerpoint/2010/main" val="1678160731"/>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D6D83BDD-617E-B64F-596B-5D3171319DD4}"/>
              </a:ext>
            </a:extLst>
          </p:cNvPr>
          <p:cNvSpPr txBox="1"/>
          <p:nvPr/>
        </p:nvSpPr>
        <p:spPr>
          <a:xfrm>
            <a:off x="5762674" y="5010516"/>
            <a:ext cx="666652" cy="307777"/>
          </a:xfrm>
          <a:prstGeom prst="rect">
            <a:avLst/>
          </a:prstGeom>
          <a:noFill/>
        </p:spPr>
        <p:txBody>
          <a:bodyPr wrap="square" rtlCol="0">
            <a:spAutoFit/>
          </a:bodyPr>
          <a:lstStyle/>
          <a:p>
            <a:r>
              <a:rPr lang="sv-SE" sz="1400" b="1" dirty="0">
                <a:solidFill>
                  <a:srgbClr val="FF0000"/>
                </a:solidFill>
              </a:rPr>
              <a:t>2024</a:t>
            </a:r>
          </a:p>
        </p:txBody>
      </p:sp>
    </p:spTree>
    <p:extLst>
      <p:ext uri="{BB962C8B-B14F-4D97-AF65-F5344CB8AC3E}">
        <p14:creationId xmlns:p14="http://schemas.microsoft.com/office/powerpoint/2010/main" val="74446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294EBAE-66E5-6963-E357-DEC9B46025A1}"/>
              </a:ext>
            </a:extLst>
          </p:cNvPr>
          <p:cNvGraphicFramePr/>
          <p:nvPr>
            <p:extLst>
              <p:ext uri="{D42A27DB-BD31-4B8C-83A1-F6EECF244321}">
                <p14:modId xmlns:p14="http://schemas.microsoft.com/office/powerpoint/2010/main" val="322016146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85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071E9B0-5836-C0BC-4A66-913DD480148B}"/>
              </a:ext>
            </a:extLst>
          </p:cNvPr>
          <p:cNvGraphicFramePr/>
          <p:nvPr>
            <p:extLst>
              <p:ext uri="{D42A27DB-BD31-4B8C-83A1-F6EECF244321}">
                <p14:modId xmlns:p14="http://schemas.microsoft.com/office/powerpoint/2010/main" val="3414869029"/>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20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6BCC35E-378C-C2A6-5406-353ACE175CF3}"/>
              </a:ext>
            </a:extLst>
          </p:cNvPr>
          <p:cNvGraphicFramePr/>
          <p:nvPr>
            <p:extLst>
              <p:ext uri="{D42A27DB-BD31-4B8C-83A1-F6EECF244321}">
                <p14:modId xmlns:p14="http://schemas.microsoft.com/office/powerpoint/2010/main" val="687021509"/>
              </p:ext>
            </p:extLst>
          </p:nvPr>
        </p:nvGraphicFramePr>
        <p:xfrm>
          <a:off x="2168434" y="574767"/>
          <a:ext cx="8270241" cy="586836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78B4F4FA-893E-8722-3BF9-AA34AE2C990D}"/>
              </a:ext>
            </a:extLst>
          </p:cNvPr>
          <p:cNvSpPr txBox="1"/>
          <p:nvPr/>
        </p:nvSpPr>
        <p:spPr>
          <a:xfrm>
            <a:off x="4342675" y="574767"/>
            <a:ext cx="6096000" cy="646331"/>
          </a:xfrm>
          <a:prstGeom prst="rect">
            <a:avLst/>
          </a:prstGeom>
          <a:noFill/>
        </p:spPr>
        <p:txBody>
          <a:bodyPr wrap="square">
            <a:spAutoFit/>
          </a:bodyPr>
          <a:lstStyle/>
          <a:p>
            <a:pPr algn="ctr">
              <a:defRPr sz="2400" b="1" i="0" u="none" strike="noStrike" kern="1200" spc="0" baseline="0">
                <a:solidFill>
                  <a:prstClr val="black">
                    <a:lumMod val="65000"/>
                    <a:lumOff val="35000"/>
                  </a:prstClr>
                </a:solidFill>
                <a:latin typeface="+mn-lt"/>
                <a:ea typeface="+mn-ea"/>
                <a:cs typeface="+mn-cs"/>
              </a:defRPr>
            </a:pPr>
            <a:r>
              <a:rPr lang="sv-SE" sz="2400" b="1" dirty="0">
                <a:solidFill>
                  <a:prstClr val="black">
                    <a:lumMod val="65000"/>
                    <a:lumOff val="35000"/>
                  </a:prstClr>
                </a:solidFill>
              </a:rPr>
              <a:t>Antal inloggningar Regiondatabasen</a:t>
            </a:r>
          </a:p>
          <a:p>
            <a:pPr algn="ctr">
              <a:defRPr lang="sv-SE" sz="2400" b="1" i="0" u="none" strike="noStrike" kern="1200" spc="0" baseline="0" dirty="0">
                <a:solidFill>
                  <a:prstClr val="black">
                    <a:lumMod val="65000"/>
                    <a:lumOff val="35000"/>
                  </a:prstClr>
                </a:solidFill>
                <a:latin typeface="+mn-lt"/>
                <a:ea typeface="+mn-ea"/>
                <a:cs typeface="+mn-cs"/>
              </a:defRPr>
            </a:pPr>
            <a:r>
              <a:rPr lang="sv-SE" sz="1200" b="1" dirty="0">
                <a:solidFill>
                  <a:prstClr val="black">
                    <a:lumMod val="65000"/>
                    <a:lumOff val="35000"/>
                  </a:prstClr>
                </a:solidFill>
              </a:rPr>
              <a:t>20231031, 20241031</a:t>
            </a:r>
          </a:p>
        </p:txBody>
      </p:sp>
    </p:spTree>
    <p:extLst>
      <p:ext uri="{BB962C8B-B14F-4D97-AF65-F5344CB8AC3E}">
        <p14:creationId xmlns:p14="http://schemas.microsoft.com/office/powerpoint/2010/main" val="3635985667"/>
      </p:ext>
    </p:extLst>
  </p:cSld>
  <p:clrMapOvr>
    <a:masterClrMapping/>
  </p:clrMapOvr>
</p:sld>
</file>

<file path=ppt/theme/theme1.xml><?xml version="1.0" encoding="utf-8"?>
<a:theme xmlns:a="http://schemas.openxmlformats.org/drawingml/2006/main" name="SCB">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SCB">
      <a:majorFont>
        <a:latin typeface="PT Serif"/>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bot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C86EC8"/>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73C36E"/>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C82"/>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Blank.potx" id="{1A86C2B1-A03E-493C-BAC0-707444A02736}" vid="{8EF76FA9-0A26-4865-B3A4-6580CBBBD479}"/>
    </a:ext>
  </a:extLst>
</a:theme>
</file>

<file path=ppt/theme/theme2.xml><?xml version="1.0" encoding="utf-8"?>
<a:theme xmlns:a="http://schemas.openxmlformats.org/drawingml/2006/main" name="Default">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C86EC8"/>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73C36E"/>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C82"/>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blank</Template>
  <TotalTime>4694</TotalTime>
  <Words>2533</Words>
  <Application>Microsoft Office PowerPoint</Application>
  <PresentationFormat>Bredbild</PresentationFormat>
  <Paragraphs>363</Paragraphs>
  <Slides>48</Slides>
  <Notes>44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48</vt:i4>
      </vt:variant>
    </vt:vector>
  </HeadingPairs>
  <TitlesOfParts>
    <vt:vector size="53" baseType="lpstr">
      <vt:lpstr>Roboto</vt:lpstr>
      <vt:lpstr>PT Serif</vt:lpstr>
      <vt:lpstr>Arial</vt:lpstr>
      <vt:lpstr>Calibri</vt:lpstr>
      <vt:lpstr>SCB</vt:lpstr>
      <vt:lpstr>SCB  </vt:lpstr>
      <vt:lpstr>Vi som jobbar med Regiondatabasen </vt:lpstr>
      <vt:lpstr>Användarkonferensen 2024…</vt:lpstr>
      <vt:lpstr>Användarstatistik  Mätperiod:231101-241031</vt:lpstr>
      <vt:lpstr> </vt:lpstr>
      <vt:lpstr>PowerPoint-presentation</vt:lpstr>
      <vt:lpstr>PowerPoint-presentation</vt:lpstr>
      <vt:lpstr>PowerPoint-presentation</vt:lpstr>
      <vt:lpstr>PowerPoint-presentation</vt:lpstr>
      <vt:lpstr>PowerPoint-presentation</vt:lpstr>
      <vt:lpstr>PowerPoint-presentation</vt:lpstr>
      <vt:lpstr>PowerPoint-presentation</vt:lpstr>
      <vt:lpstr>Regiondatabasen, aktiva användare, år 2023 inom (parentes) Regioner – Topp 5 - totalt antal inloggningar*</vt:lpstr>
      <vt:lpstr>Regiondatabasen, aktiva användare, år 2023 inom (parentes) Regioner - Topp 5 - inloggningar i snitt per användare *</vt:lpstr>
      <vt:lpstr>Regiondatabasen, aktiva användare, år 2023 inom (parentes) Kommuner – Topp 5 - totalt antal inloggningar* </vt:lpstr>
      <vt:lpstr>Regiondatabasen, aktiva användare, år 2023 inom (parentes) Kommuner - Topp 5 - inloggningar i snitt per användare *</vt:lpstr>
      <vt:lpstr>Regiondatabasen, aktiva användare, år 2023 inom (parentes) Större kommuner – Topp 5 - totalt antal inloggningar* </vt:lpstr>
      <vt:lpstr>Regiondatabasen, aktiva användare, år 2023 inom (parentes) Större kommuner - Topp 5 -inloggningar i snitt per användare *   </vt:lpstr>
      <vt:lpstr>Regiondatabasen, aktiva användare, år 2023 inom (parentes) Mindre kommuner – Topp 5 - totalt antal inloggningar* </vt:lpstr>
      <vt:lpstr>Regiondatabasen, aktiva användare, år 2023 inom (parentes) Mindre kommuner - Topp 5 -inloggningar i snitt per användare *   </vt:lpstr>
      <vt:lpstr>Regiondatabasen, aktiva användare, år 2023 inom (parentes) Regioner – Topp 5 - Antal filuttag</vt:lpstr>
      <vt:lpstr>Regiondatabasen, aktiva användare, år 2023 inom (parentes) Regioner – Topp 5 - Antal filuttag i snitt</vt:lpstr>
      <vt:lpstr>Regiondatabasen, aktiva användare, år 2023 inom (parentes) Kommuner - Topp 5 - Antal filuttag</vt:lpstr>
      <vt:lpstr>Regiondatabasen, aktiva användare, år 2023 inom (parentes) Kommuner – Topp 5 - Antal filuttag i snitt</vt:lpstr>
      <vt:lpstr>Regiondatabasen, aktiva användare, år 2023 inom (parentes) Mindre kommuner - Topp 5 - Antal filuttag</vt:lpstr>
      <vt:lpstr>Regiondatabasen, aktiva användare, år 2023 inom (parentes) Mindre kommuner - Topp 5 - Antal filuttag i snitt</vt:lpstr>
      <vt:lpstr>Regiondatabasen, aktiva användare, år 2023 inom (parentes) Regioner - Topp 5 - Antal filuttag i förhållande till antal inloggning </vt:lpstr>
      <vt:lpstr>Regiondatabasen, aktiva användare, år 2023 inom (parentes) Kommuner - Topp 5 - Antal filuttag i förhållande till antal inloggning för dem som hämtat hem filer</vt:lpstr>
      <vt:lpstr>Regiondatabasen, aktiva användare, år 2023 inom (parentes) Större kommuner - Topp 5 - Antal filuttag i förhållande till antal inloggning för dem som hämtat hem filer</vt:lpstr>
      <vt:lpstr>Regiondatabasen, aktiva användare, år 2023 inom (parentes) Mindre kommuner - Topp 5 - Antal filuttag i förhållande till antal inloggning för dem som hämtat hem filer</vt:lpstr>
      <vt:lpstr> </vt:lpstr>
      <vt:lpstr>Regiondatabasen, aktiva användare, år 2023 inom (parentes) Användarstatistik 2024, alla </vt:lpstr>
      <vt:lpstr>Regiondatabasen, aktiva användare, år 2023 inom (parentes) Användarstatistik 2024, alla </vt:lpstr>
      <vt:lpstr>Regiondatabasen, aktiva användare, år 2023 inom (parentes) Användarstatistik 2024 regioner   </vt:lpstr>
      <vt:lpstr>Regiondatabasen, aktiva användare, år 2023 inom (parentes) Användarstatistik 2024 regioner    </vt:lpstr>
      <vt:lpstr>Regiondatabasen, aktiva användare, år 2023 inom (parentes) Användarstatistik 2024 kommuner  </vt:lpstr>
      <vt:lpstr>Regiondatabasen, aktiva användare, år 2023 inom (parentes) Användarstatistik 2024 kommuner  </vt:lpstr>
      <vt:lpstr>Regiondatabasen, aktiva användare, år 2023 inom (parentes) Användarstatistik större kommuner 2023 </vt:lpstr>
      <vt:lpstr>Regiondatabasen, aktiva användare, år 2023 inom (parentes) Användarstatistik större kommuner 2023 </vt:lpstr>
      <vt:lpstr>Regiondatabasen, aktiva användare, år 2023 inom (parentes) Användarstatistik mindre kommuner 2024 </vt:lpstr>
      <vt:lpstr>Regiondatabasen, aktiva användare, år 2023 inom (parentes) Användarstatistik mindre kommuner 2024 </vt:lpstr>
      <vt:lpstr>Dokumentation</vt:lpstr>
      <vt:lpstr>Dokumentation i MONA</vt:lpstr>
      <vt:lpstr>Dokumentation i MONA</vt:lpstr>
      <vt:lpstr>MONA - användare </vt:lpstr>
      <vt:lpstr>MONA - användare  Avsluta MONA-kontot</vt:lpstr>
      <vt:lpstr>MONA - användare  Avsluta MONA-kontot</vt:lpstr>
      <vt:lpstr>MONA - användare </vt:lpstr>
    </vt:vector>
  </TitlesOfParts>
  <Company>SCB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göra en presentation</dc:title>
  <dc:creator>Davidsson Ann-Sofie RM/RTI-Ö</dc:creator>
  <cp:lastModifiedBy>Grandelius Christina SSA/UE/UT-Ö</cp:lastModifiedBy>
  <cp:revision>484</cp:revision>
  <cp:lastPrinted>2024-11-28T17:19:12Z</cp:lastPrinted>
  <dcterms:created xsi:type="dcterms:W3CDTF">2019-10-31T07:03:55Z</dcterms:created>
  <dcterms:modified xsi:type="dcterms:W3CDTF">2024-12-02T15:03:53Z</dcterms:modified>
</cp:coreProperties>
</file>